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62" r:id="rId4"/>
    <p:sldId id="261" r:id="rId5"/>
    <p:sldId id="260" r:id="rId6"/>
    <p:sldId id="298" r:id="rId7"/>
    <p:sldId id="299" r:id="rId8"/>
    <p:sldId id="300" r:id="rId9"/>
    <p:sldId id="301" r:id="rId10"/>
    <p:sldId id="302" r:id="rId11"/>
    <p:sldId id="303" r:id="rId12"/>
    <p:sldId id="304" r:id="rId13"/>
    <p:sldId id="263" r:id="rId14"/>
    <p:sldId id="305" r:id="rId15"/>
    <p:sldId id="306" r:id="rId16"/>
    <p:sldId id="307" r:id="rId17"/>
    <p:sldId id="308" r:id="rId18"/>
    <p:sldId id="310" r:id="rId19"/>
    <p:sldId id="309" r:id="rId20"/>
    <p:sldId id="311" r:id="rId21"/>
    <p:sldId id="312" r:id="rId22"/>
    <p:sldId id="313" r:id="rId23"/>
    <p:sldId id="314" r:id="rId24"/>
    <p:sldId id="264" r:id="rId25"/>
    <p:sldId id="315" r:id="rId26"/>
    <p:sldId id="316" r:id="rId27"/>
    <p:sldId id="317" r:id="rId28"/>
    <p:sldId id="318" r:id="rId29"/>
    <p:sldId id="319" r:id="rId30"/>
    <p:sldId id="321"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0"/>
    <p:restoredTop sz="94659"/>
  </p:normalViewPr>
  <p:slideViewPr>
    <p:cSldViewPr snapToGrid="0" snapToObjects="1">
      <p:cViewPr varScale="1">
        <p:scale>
          <a:sx n="111" d="100"/>
          <a:sy n="111"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4ED85-4D2A-BC4E-905E-A50577A6F6B9}" type="datetimeFigureOut">
              <a:rPr lang="en-US" smtClean="0"/>
              <a:t>3/24/20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0E8BD-1C05-0F41-8F10-B9F2C35CBAA3}" type="slidenum">
              <a:rPr lang="en-US" smtClean="0"/>
              <a:t>‹#›</a:t>
            </a:fld>
            <a:endParaRPr lang="en-US"/>
          </a:p>
        </p:txBody>
      </p:sp>
    </p:spTree>
    <p:extLst>
      <p:ext uri="{BB962C8B-B14F-4D97-AF65-F5344CB8AC3E}">
        <p14:creationId xmlns:p14="http://schemas.microsoft.com/office/powerpoint/2010/main" val="319508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84335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159865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04700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86829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84BEB0-E8DC-484B-BF15-1573E81E477B}"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94262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84BEB0-E8DC-484B-BF15-1573E81E477B}"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7115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84BEB0-E8DC-484B-BF15-1573E81E477B}" type="datetimeFigureOut">
              <a:rPr lang="en-US" smtClean="0"/>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2617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84BEB0-E8DC-484B-BF15-1573E81E477B}"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9949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4BEB0-E8DC-484B-BF15-1573E81E477B}" type="datetimeFigureOut">
              <a:rPr lang="en-US" smtClean="0"/>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34653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84BEB0-E8DC-484B-BF15-1573E81E477B}"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70463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84BEB0-E8DC-484B-BF15-1573E81E477B}" type="datetimeFigureOut">
              <a:rPr lang="en-US" smtClean="0"/>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61666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4BEB0-E8DC-484B-BF15-1573E81E477B}" type="datetimeFigureOut">
              <a:rPr lang="en-US" smtClean="0"/>
              <a:t>3/24/20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7210B-1A2D-B548-A1E9-133EEC357528}" type="slidenum">
              <a:rPr lang="en-US" smtClean="0"/>
              <a:t>‹#›</a:t>
            </a:fld>
            <a:endParaRPr lang="en-US"/>
          </a:p>
        </p:txBody>
      </p:sp>
    </p:spTree>
    <p:extLst>
      <p:ext uri="{BB962C8B-B14F-4D97-AF65-F5344CB8AC3E}">
        <p14:creationId xmlns:p14="http://schemas.microsoft.com/office/powerpoint/2010/main" val="158589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tthewwherman.com/documents/tutorials/gmt/tohoku2011.dat"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tthewwherman.com/documents/tutorials/gmt/tohoku2011.dat"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tthewwherman.com/documents/tutorials/gmt/tohoku2011.dat"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tthewwherman.com/documents/tutorials/gmt/tohoku2011.dat"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atthewwherman.com/documents/tutorials/gmt/fiji_mec.dat"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tthewwherman.com/documents/tutorials/gmt/fiji_mt.dat"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lobalcmt.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11381"/>
            <a:ext cx="9144000" cy="779870"/>
          </a:xfrm>
        </p:spPr>
        <p:txBody>
          <a:bodyPr anchor="ctr">
            <a:noAutofit/>
          </a:bodyPr>
          <a:lstStyle/>
          <a:p>
            <a:r>
              <a:rPr lang="en-US" sz="4400" dirty="0">
                <a:latin typeface="Helvetica" pitchFamily="2" charset="0"/>
                <a:cs typeface="Arial"/>
              </a:rPr>
              <a:t>Introduction to GMT (Part 3)</a:t>
            </a:r>
          </a:p>
        </p:txBody>
      </p:sp>
      <p:sp>
        <p:nvSpPr>
          <p:cNvPr id="7" name="TextBox 6"/>
          <p:cNvSpPr txBox="1"/>
          <p:nvPr/>
        </p:nvSpPr>
        <p:spPr>
          <a:xfrm>
            <a:off x="7499336" y="5939668"/>
            <a:ext cx="1644664" cy="369332"/>
          </a:xfrm>
          <a:prstGeom prst="rect">
            <a:avLst/>
          </a:prstGeom>
          <a:noFill/>
        </p:spPr>
        <p:txBody>
          <a:bodyPr wrap="square" rtlCol="0">
            <a:spAutoFit/>
          </a:bodyPr>
          <a:lstStyle/>
          <a:p>
            <a:pPr algn="ctr"/>
            <a:r>
              <a:rPr lang="en-US" dirty="0">
                <a:latin typeface="Helvetica"/>
                <a:cs typeface="Helvetica"/>
              </a:rPr>
              <a:t>Matt Herman</a:t>
            </a:r>
          </a:p>
        </p:txBody>
      </p:sp>
      <p:sp>
        <p:nvSpPr>
          <p:cNvPr id="6" name="Date Placeholder 6"/>
          <p:cNvSpPr>
            <a:spLocks noGrp="1"/>
          </p:cNvSpPr>
          <p:nvPr>
            <p:ph type="dt" sz="half" idx="10"/>
          </p:nvPr>
        </p:nvSpPr>
        <p:spPr>
          <a:xfrm>
            <a:off x="7499336" y="6492875"/>
            <a:ext cx="1644663" cy="365125"/>
          </a:xfrm>
        </p:spPr>
        <p:txBody>
          <a:bodyPr/>
          <a:lstStyle/>
          <a:p>
            <a:pPr algn="ctr"/>
            <a:fld id="{637EAEA8-6498-CD4A-ABCC-4262BC117FA6}" type="datetime3">
              <a:rPr lang="en-US" smtClean="0">
                <a:solidFill>
                  <a:schemeClr val="tx1"/>
                </a:solidFill>
                <a:latin typeface="Helvetica" charset="0"/>
              </a:rPr>
              <a:t>24 March 2020</a:t>
            </a:fld>
            <a:endParaRPr lang="en-US" dirty="0">
              <a:solidFill>
                <a:schemeClr val="tx1"/>
              </a:solidFill>
              <a:latin typeface="Helvetica" charset="0"/>
              <a:ea typeface="Helvetica" charset="0"/>
              <a:cs typeface="Helvetica" charset="0"/>
            </a:endParaRPr>
          </a:p>
        </p:txBody>
      </p:sp>
      <p:sp>
        <p:nvSpPr>
          <p:cNvPr id="8" name="TextBox 7"/>
          <p:cNvSpPr txBox="1"/>
          <p:nvPr/>
        </p:nvSpPr>
        <p:spPr>
          <a:xfrm>
            <a:off x="7499336" y="6304743"/>
            <a:ext cx="1644664" cy="276999"/>
          </a:xfrm>
          <a:prstGeom prst="rect">
            <a:avLst/>
          </a:prstGeom>
          <a:noFill/>
        </p:spPr>
        <p:txBody>
          <a:bodyPr wrap="square" rtlCol="0">
            <a:spAutoFit/>
          </a:bodyPr>
          <a:lstStyle/>
          <a:p>
            <a:pPr algn="ctr"/>
            <a:r>
              <a:rPr lang="en-US" sz="1200" dirty="0">
                <a:latin typeface="Helvetica" charset="0"/>
                <a:ea typeface="Helvetica" charset="0"/>
                <a:cs typeface="Helvetica" charset="0"/>
              </a:rPr>
              <a:t>Last updated:</a:t>
            </a:r>
          </a:p>
        </p:txBody>
      </p:sp>
      <p:pic>
        <p:nvPicPr>
          <p:cNvPr id="14" name="Picture 13">
            <a:extLst>
              <a:ext uri="{FF2B5EF4-FFF2-40B4-BE49-F238E27FC236}">
                <a16:creationId xmlns:a16="http://schemas.microsoft.com/office/drawing/2014/main" id="{AB91CC8F-80B1-FA4E-B623-5F9A6020E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446" y="4369595"/>
            <a:ext cx="4509890" cy="2352141"/>
          </a:xfrm>
          <a:prstGeom prst="rect">
            <a:avLst/>
          </a:prstGeom>
        </p:spPr>
      </p:pic>
      <p:pic>
        <p:nvPicPr>
          <p:cNvPr id="4" name="Picture 3">
            <a:extLst>
              <a:ext uri="{FF2B5EF4-FFF2-40B4-BE49-F238E27FC236}">
                <a16:creationId xmlns:a16="http://schemas.microsoft.com/office/drawing/2014/main" id="{AACE0A60-9005-D443-A8AC-38327C5A6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95" y="1063747"/>
            <a:ext cx="2571803" cy="5625250"/>
          </a:xfrm>
          <a:prstGeom prst="rect">
            <a:avLst/>
          </a:prstGeom>
        </p:spPr>
      </p:pic>
      <p:pic>
        <p:nvPicPr>
          <p:cNvPr id="12" name="Picture 11">
            <a:extLst>
              <a:ext uri="{FF2B5EF4-FFF2-40B4-BE49-F238E27FC236}">
                <a16:creationId xmlns:a16="http://schemas.microsoft.com/office/drawing/2014/main" id="{C88BFA73-BAC9-A54F-9273-E65D99605F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414" y="1087795"/>
            <a:ext cx="2740818" cy="3727274"/>
          </a:xfrm>
          <a:prstGeom prst="rect">
            <a:avLst/>
          </a:prstGeom>
        </p:spPr>
      </p:pic>
    </p:spTree>
    <p:extLst>
      <p:ext uri="{BB962C8B-B14F-4D97-AF65-F5344CB8AC3E}">
        <p14:creationId xmlns:p14="http://schemas.microsoft.com/office/powerpoint/2010/main" val="152138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D6687-A762-8844-8F12-C7A610AF5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929" y="2078100"/>
            <a:ext cx="2133060" cy="4665599"/>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pstext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pstext</a:t>
            </a:r>
            <a:r>
              <a:rPr lang="fi-FI" sz="1600" b="1" dirty="0">
                <a:solidFill>
                  <a:srgbClr val="008000"/>
                </a:solidFill>
                <a:latin typeface="Courier"/>
                <a:cs typeface="Courier"/>
              </a:rPr>
              <a:t> </a:t>
            </a:r>
            <a:r>
              <a:rPr lang="fi-FI" sz="1600" b="1" dirty="0" err="1">
                <a:solidFill>
                  <a:srgbClr val="008000"/>
                </a:solidFill>
                <a:latin typeface="Courier"/>
                <a:cs typeface="Courier"/>
              </a:rPr>
              <a:t>label.dat</a:t>
            </a:r>
            <a:r>
              <a:rPr lang="fi-FI" b="1" dirty="0">
                <a:solidFill>
                  <a:srgbClr val="008000"/>
                </a:solidFill>
                <a:latin typeface="Courier"/>
                <a:cs typeface="Courier"/>
              </a:rPr>
              <a:t> -JM3.4i –R-86/-64/-40/10 -</a:t>
            </a:r>
            <a:r>
              <a:rPr lang="fi-FI" b="1" dirty="0" err="1">
                <a:solidFill>
                  <a:srgbClr val="008000"/>
                </a:solidFill>
                <a:latin typeface="Courier"/>
                <a:cs typeface="Courier"/>
              </a:rPr>
              <a:t>F+f+j</a:t>
            </a:r>
            <a:r>
              <a:rPr lang="fi-FI" b="1" dirty="0">
                <a:solidFill>
                  <a:srgbClr val="008000"/>
                </a:solidFill>
                <a:latin typeface="Courier"/>
                <a:cs typeface="Courier"/>
              </a:rPr>
              <a:t> \</a:t>
            </a:r>
          </a:p>
          <a:p>
            <a:pPr>
              <a:spcBef>
                <a:spcPts val="0"/>
              </a:spcBef>
            </a:pPr>
            <a:r>
              <a:rPr lang="fi-FI" b="1" dirty="0">
                <a:solidFill>
                  <a:srgbClr val="008000"/>
                </a:solidFill>
                <a:latin typeface="Courier"/>
                <a:cs typeface="Courier"/>
              </a:rPr>
              <a:t>    -D0i/0.12i -K -O &gt;&gt; </a:t>
            </a:r>
            <a:r>
              <a:rPr lang="fi-FI" b="1" dirty="0" err="1">
                <a:solidFill>
                  <a:srgbClr val="008000"/>
                </a:solidFill>
                <a:latin typeface="Courier"/>
                <a:cs typeface="Courier"/>
              </a:rPr>
              <a:t>samerica.ps</a:t>
            </a:r>
            <a:endParaRPr lang="en-US" dirty="0">
              <a:latin typeface="Courier"/>
              <a:cs typeface="Courier"/>
            </a:endParaRPr>
          </a:p>
        </p:txBody>
      </p:sp>
      <p:sp>
        <p:nvSpPr>
          <p:cNvPr id="10" name="Text Placeholder 7"/>
          <p:cNvSpPr>
            <a:spLocks noGrp="1"/>
          </p:cNvSpPr>
          <p:nvPr/>
        </p:nvSpPr>
        <p:spPr>
          <a:xfrm>
            <a:off x="457198" y="2480452"/>
            <a:ext cx="4293139" cy="217125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Adjust the justification column and the </a:t>
            </a:r>
            <a:r>
              <a:rPr lang="en-US" sz="1600" b="1" dirty="0">
                <a:solidFill>
                  <a:srgbClr val="008000"/>
                </a:solidFill>
                <a:latin typeface="Courier" pitchFamily="2" charset="0"/>
                <a:cs typeface="Helvetica"/>
              </a:rPr>
              <a:t>-D</a:t>
            </a:r>
            <a:r>
              <a:rPr lang="en-US" sz="1600" dirty="0">
                <a:latin typeface="Helvetica"/>
                <a:cs typeface="Helvetica"/>
              </a:rPr>
              <a:t> option to put the text in different locations. In this map, the text is </a:t>
            </a:r>
            <a:r>
              <a:rPr lang="en-US" sz="1600" b="1" dirty="0">
                <a:solidFill>
                  <a:srgbClr val="008000"/>
                </a:solidFill>
                <a:latin typeface="Courier" pitchFamily="2" charset="0"/>
                <a:cs typeface="Helvetica"/>
              </a:rPr>
              <a:t>CB</a:t>
            </a:r>
            <a:r>
              <a:rPr lang="en-US" sz="1600" dirty="0">
                <a:latin typeface="Helvetica"/>
                <a:cs typeface="Helvetica"/>
              </a:rPr>
              <a:t> for center-bottom justified. Then we move the text up above the symbol. The details of text positioning will depend on your specific figure, and you may need to experiment to find what looks best.</a:t>
            </a:r>
          </a:p>
        </p:txBody>
      </p:sp>
      <p:sp>
        <p:nvSpPr>
          <p:cNvPr id="14" name="Text Placeholder 7">
            <a:extLst>
              <a:ext uri="{FF2B5EF4-FFF2-40B4-BE49-F238E27FC236}">
                <a16:creationId xmlns:a16="http://schemas.microsoft.com/office/drawing/2014/main" id="{0A8DD376-9F08-C444-A244-E6712EF24E7D}"/>
              </a:ext>
            </a:extLst>
          </p:cNvPr>
          <p:cNvSpPr txBox="1">
            <a:spLocks/>
          </p:cNvSpPr>
          <p:nvPr/>
        </p:nvSpPr>
        <p:spPr>
          <a:xfrm>
            <a:off x="1765137" y="4979718"/>
            <a:ext cx="3478194"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label.dat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281.190   2.320 16,0 CB 1979 8.1</a:t>
            </a:r>
          </a:p>
          <a:p>
            <a:pPr>
              <a:lnSpc>
                <a:spcPct val="100000"/>
              </a:lnSpc>
              <a:spcBef>
                <a:spcPts val="0"/>
              </a:spcBef>
            </a:pPr>
            <a:r>
              <a:rPr lang="fi-FI" sz="1200" b="1" dirty="0">
                <a:solidFill>
                  <a:srgbClr val="008000"/>
                </a:solidFill>
                <a:latin typeface="Courier"/>
                <a:cs typeface="Courier"/>
              </a:rPr>
              <a:t>292.750 -13.820 16,0 CB 1994 8.2</a:t>
            </a:r>
          </a:p>
          <a:p>
            <a:pPr>
              <a:lnSpc>
                <a:spcPct val="100000"/>
              </a:lnSpc>
              <a:spcBef>
                <a:spcPts val="0"/>
              </a:spcBef>
            </a:pPr>
            <a:r>
              <a:rPr lang="fi-FI" sz="1200" b="1" dirty="0">
                <a:solidFill>
                  <a:srgbClr val="008000"/>
                </a:solidFill>
                <a:latin typeface="Courier"/>
                <a:cs typeface="Courier"/>
              </a:rPr>
              <a:t>289.260 -24.170 16,0 CB 1995 8.0</a:t>
            </a:r>
          </a:p>
          <a:p>
            <a:pPr>
              <a:lnSpc>
                <a:spcPct val="100000"/>
              </a:lnSpc>
              <a:spcBef>
                <a:spcPts val="0"/>
              </a:spcBef>
            </a:pPr>
            <a:r>
              <a:rPr lang="fi-FI" sz="1200" b="1" dirty="0">
                <a:solidFill>
                  <a:srgbClr val="008000"/>
                </a:solidFill>
                <a:latin typeface="Courier"/>
                <a:cs typeface="Courier"/>
              </a:rPr>
              <a:t>287.290 -17.280 16,0 CB 2001 8.4</a:t>
            </a:r>
          </a:p>
          <a:p>
            <a:pPr>
              <a:lnSpc>
                <a:spcPct val="100000"/>
              </a:lnSpc>
              <a:spcBef>
                <a:spcPts val="0"/>
              </a:spcBef>
            </a:pPr>
            <a:r>
              <a:rPr lang="fi-FI" sz="1200" b="1" dirty="0">
                <a:solidFill>
                  <a:srgbClr val="008000"/>
                </a:solidFill>
                <a:latin typeface="Courier"/>
                <a:cs typeface="Courier"/>
              </a:rPr>
              <a:t>286.850 -35.980 16,0 CB 2010 8.8</a:t>
            </a:r>
          </a:p>
          <a:p>
            <a:pPr>
              <a:lnSpc>
                <a:spcPct val="100000"/>
              </a:lnSpc>
              <a:spcBef>
                <a:spcPts val="0"/>
              </a:spcBef>
            </a:pPr>
            <a:r>
              <a:rPr lang="fi-FI" sz="1200" b="1" dirty="0">
                <a:solidFill>
                  <a:srgbClr val="008000"/>
                </a:solidFill>
                <a:latin typeface="Courier"/>
                <a:cs typeface="Courier"/>
              </a:rPr>
              <a:t>289.190 -19.700 16,0 CB 2014 8.2</a:t>
            </a:r>
          </a:p>
          <a:p>
            <a:pPr>
              <a:lnSpc>
                <a:spcPct val="100000"/>
              </a:lnSpc>
              <a:spcBef>
                <a:spcPts val="0"/>
              </a:spcBef>
            </a:pPr>
            <a:r>
              <a:rPr lang="fi-FI" sz="1200" b="1" dirty="0">
                <a:solidFill>
                  <a:srgbClr val="008000"/>
                </a:solidFill>
                <a:latin typeface="Courier"/>
                <a:cs typeface="Courier"/>
              </a:rPr>
              <a:t>287.910 -31.130 16,0 CB 2015 8.3</a:t>
            </a:r>
            <a:endParaRPr lang="en-US" sz="1200" dirty="0">
              <a:latin typeface="Courier"/>
              <a:cs typeface="Courier"/>
            </a:endParaRPr>
          </a:p>
        </p:txBody>
      </p:sp>
      <p:sp>
        <p:nvSpPr>
          <p:cNvPr id="12" name="Rectangle 11">
            <a:extLst>
              <a:ext uri="{FF2B5EF4-FFF2-40B4-BE49-F238E27FC236}">
                <a16:creationId xmlns:a16="http://schemas.microsoft.com/office/drawing/2014/main" id="{642CF4D7-E7DB-484E-AF5E-8A288161BDE4}"/>
              </a:ext>
            </a:extLst>
          </p:cNvPr>
          <p:cNvSpPr/>
          <p:nvPr/>
        </p:nvSpPr>
        <p:spPr>
          <a:xfrm>
            <a:off x="3738619" y="5173883"/>
            <a:ext cx="300946" cy="1377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5765FC2-DD95-974B-90E7-EA19C87F3C62}"/>
              </a:ext>
            </a:extLst>
          </p:cNvPr>
          <p:cNvCxnSpPr>
            <a:cxnSpLocks/>
            <a:stCxn id="15" idx="1"/>
          </p:cNvCxnSpPr>
          <p:nvPr/>
        </p:nvCxnSpPr>
        <p:spPr>
          <a:xfrm flipH="1" flipV="1">
            <a:off x="2245489" y="1868552"/>
            <a:ext cx="572970" cy="24789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C86FB0B-5087-5641-AD37-277091E3E617}"/>
              </a:ext>
            </a:extLst>
          </p:cNvPr>
          <p:cNvSpPr txBox="1"/>
          <p:nvPr/>
        </p:nvSpPr>
        <p:spPr>
          <a:xfrm>
            <a:off x="2818459" y="1931785"/>
            <a:ext cx="2510612" cy="369332"/>
          </a:xfrm>
          <a:prstGeom prst="rect">
            <a:avLst/>
          </a:prstGeom>
          <a:noFill/>
        </p:spPr>
        <p:txBody>
          <a:bodyPr wrap="square" rtlCol="0">
            <a:spAutoFit/>
          </a:bodyPr>
          <a:lstStyle/>
          <a:p>
            <a:r>
              <a:rPr lang="en-US" i="1" dirty="0">
                <a:solidFill>
                  <a:srgbClr val="FF0000"/>
                </a:solidFill>
                <a:latin typeface="Helvetica"/>
                <a:cs typeface="Helvetica"/>
              </a:rPr>
              <a:t>Shift up instead of left</a:t>
            </a:r>
          </a:p>
        </p:txBody>
      </p:sp>
    </p:spTree>
    <p:extLst>
      <p:ext uri="{BB962C8B-B14F-4D97-AF65-F5344CB8AC3E}">
        <p14:creationId xmlns:p14="http://schemas.microsoft.com/office/powerpoint/2010/main" val="212446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68146C-C5C7-644C-A08C-7A67D7107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480" y="2078101"/>
            <a:ext cx="2133060" cy="4665599"/>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pstext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pstext</a:t>
            </a:r>
            <a:r>
              <a:rPr lang="fi-FI" sz="1600" b="1" dirty="0">
                <a:solidFill>
                  <a:srgbClr val="008000"/>
                </a:solidFill>
                <a:latin typeface="Courier"/>
                <a:cs typeface="Courier"/>
              </a:rPr>
              <a:t> </a:t>
            </a:r>
            <a:r>
              <a:rPr lang="fi-FI" sz="1600" b="1" dirty="0" err="1">
                <a:solidFill>
                  <a:srgbClr val="008000"/>
                </a:solidFill>
                <a:latin typeface="Courier"/>
                <a:cs typeface="Courier"/>
              </a:rPr>
              <a:t>label.dat</a:t>
            </a:r>
            <a:r>
              <a:rPr lang="fi-FI" b="1" dirty="0">
                <a:solidFill>
                  <a:srgbClr val="008000"/>
                </a:solidFill>
                <a:latin typeface="Courier"/>
                <a:cs typeface="Courier"/>
              </a:rPr>
              <a:t> -JM3.4i –R-86/-64/-40/10 -</a:t>
            </a:r>
            <a:r>
              <a:rPr lang="fi-FI" b="1" dirty="0" err="1">
                <a:solidFill>
                  <a:srgbClr val="008000"/>
                </a:solidFill>
                <a:latin typeface="Courier"/>
                <a:cs typeface="Courier"/>
              </a:rPr>
              <a:t>F+f+j+a</a:t>
            </a:r>
            <a:r>
              <a:rPr lang="fi-FI" b="1" dirty="0">
                <a:solidFill>
                  <a:srgbClr val="008000"/>
                </a:solidFill>
                <a:latin typeface="Courier"/>
                <a:cs typeface="Courier"/>
              </a:rPr>
              <a:t> \</a:t>
            </a:r>
          </a:p>
          <a:p>
            <a:pPr>
              <a:spcBef>
                <a:spcPts val="0"/>
              </a:spcBef>
            </a:pPr>
            <a:r>
              <a:rPr lang="fi-FI" b="1" dirty="0">
                <a:solidFill>
                  <a:srgbClr val="008000"/>
                </a:solidFill>
                <a:latin typeface="Courier"/>
                <a:cs typeface="Courier"/>
              </a:rPr>
              <a:t>    -D-0.12i/0i -K -O &gt;&gt; </a:t>
            </a:r>
            <a:r>
              <a:rPr lang="fi-FI" b="1" dirty="0" err="1">
                <a:solidFill>
                  <a:srgbClr val="008000"/>
                </a:solidFill>
                <a:latin typeface="Courier"/>
                <a:cs typeface="Courier"/>
              </a:rPr>
              <a:t>samerica.ps</a:t>
            </a:r>
            <a:endParaRPr lang="en-US" dirty="0">
              <a:latin typeface="Courier"/>
              <a:cs typeface="Courier"/>
            </a:endParaRPr>
          </a:p>
        </p:txBody>
      </p:sp>
      <p:sp>
        <p:nvSpPr>
          <p:cNvPr id="10" name="Text Placeholder 7"/>
          <p:cNvSpPr>
            <a:spLocks noGrp="1"/>
          </p:cNvSpPr>
          <p:nvPr/>
        </p:nvSpPr>
        <p:spPr>
          <a:xfrm>
            <a:off x="457199" y="2192401"/>
            <a:ext cx="4293139" cy="267677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The formatting is very flexible, like most things in GMT. As an example, here we added a rotation angle (measured counter-clockwise from the x-axis) to the text with the </a:t>
            </a:r>
            <a:r>
              <a:rPr lang="en-US" sz="1600" b="1" dirty="0">
                <a:solidFill>
                  <a:srgbClr val="008000"/>
                </a:solidFill>
                <a:latin typeface="Courier" pitchFamily="2" charset="0"/>
                <a:cs typeface="Helvetica"/>
              </a:rPr>
              <a:t>+a</a:t>
            </a:r>
            <a:r>
              <a:rPr lang="en-US" sz="1600" dirty="0">
                <a:latin typeface="Helvetica"/>
                <a:cs typeface="Helvetica"/>
              </a:rPr>
              <a:t> option added to </a:t>
            </a:r>
            <a:r>
              <a:rPr lang="en-US" sz="1600" b="1" dirty="0">
                <a:solidFill>
                  <a:srgbClr val="008000"/>
                </a:solidFill>
                <a:latin typeface="Courier" pitchFamily="2" charset="0"/>
                <a:cs typeface="Helvetica"/>
              </a:rPr>
              <a:t>-F</a:t>
            </a:r>
            <a:r>
              <a:rPr lang="en-US" sz="1600" dirty="0">
                <a:latin typeface="Helvetica"/>
                <a:cs typeface="Helvetica"/>
              </a:rPr>
              <a:t>. The angle must then be defined in the input file (or it can be defined for all inputs right after </a:t>
            </a:r>
            <a:r>
              <a:rPr lang="en-US" sz="1600" b="1" dirty="0">
                <a:solidFill>
                  <a:srgbClr val="008000"/>
                </a:solidFill>
                <a:latin typeface="Courier" pitchFamily="2" charset="0"/>
                <a:cs typeface="Helvetica"/>
              </a:rPr>
              <a:t>+a</a:t>
            </a:r>
            <a:r>
              <a:rPr lang="en-US" sz="1600" dirty="0">
                <a:latin typeface="Helvetica"/>
                <a:cs typeface="Helvetica"/>
              </a:rPr>
              <a:t>; then you do not need the column in the input file!). We also made the text bold and colored red by changing the font to 2 and adding the color specifier red.</a:t>
            </a:r>
          </a:p>
        </p:txBody>
      </p:sp>
      <p:sp>
        <p:nvSpPr>
          <p:cNvPr id="9" name="TextBox 8">
            <a:extLst>
              <a:ext uri="{FF2B5EF4-FFF2-40B4-BE49-F238E27FC236}">
                <a16:creationId xmlns:a16="http://schemas.microsoft.com/office/drawing/2014/main" id="{608567CA-3E78-E748-AEBB-84CDB209EA2B}"/>
              </a:ext>
            </a:extLst>
          </p:cNvPr>
          <p:cNvSpPr txBox="1"/>
          <p:nvPr/>
        </p:nvSpPr>
        <p:spPr>
          <a:xfrm>
            <a:off x="6471342" y="265237"/>
            <a:ext cx="2429590" cy="369332"/>
          </a:xfrm>
          <a:prstGeom prst="rect">
            <a:avLst/>
          </a:prstGeom>
          <a:noFill/>
        </p:spPr>
        <p:txBody>
          <a:bodyPr wrap="square" rtlCol="0">
            <a:spAutoFit/>
          </a:bodyPr>
          <a:lstStyle/>
          <a:p>
            <a:r>
              <a:rPr lang="en-US" i="1" dirty="0">
                <a:solidFill>
                  <a:srgbClr val="FF0000"/>
                </a:solidFill>
                <a:latin typeface="Helvetica"/>
                <a:cs typeface="Helvetica"/>
              </a:rPr>
              <a:t>Specify angle with +a</a:t>
            </a:r>
          </a:p>
        </p:txBody>
      </p:sp>
      <p:cxnSp>
        <p:nvCxnSpPr>
          <p:cNvPr id="11" name="Straight Arrow Connector 10">
            <a:extLst>
              <a:ext uri="{FF2B5EF4-FFF2-40B4-BE49-F238E27FC236}">
                <a16:creationId xmlns:a16="http://schemas.microsoft.com/office/drawing/2014/main" id="{302BF3B3-FFE1-EB49-9529-2EC4CB5ED642}"/>
              </a:ext>
            </a:extLst>
          </p:cNvPr>
          <p:cNvCxnSpPr>
            <a:cxnSpLocks/>
          </p:cNvCxnSpPr>
          <p:nvPr/>
        </p:nvCxnSpPr>
        <p:spPr>
          <a:xfrm>
            <a:off x="6991109" y="625033"/>
            <a:ext cx="92597" cy="89125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 Placeholder 7">
            <a:extLst>
              <a:ext uri="{FF2B5EF4-FFF2-40B4-BE49-F238E27FC236}">
                <a16:creationId xmlns:a16="http://schemas.microsoft.com/office/drawing/2014/main" id="{0A8DD376-9F08-C444-A244-E6712EF24E7D}"/>
              </a:ext>
            </a:extLst>
          </p:cNvPr>
          <p:cNvSpPr txBox="1">
            <a:spLocks/>
          </p:cNvSpPr>
          <p:nvPr/>
        </p:nvSpPr>
        <p:spPr>
          <a:xfrm>
            <a:off x="1169043" y="4979718"/>
            <a:ext cx="4074288"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label.dat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281.190   2.320 16,2,red RM -15 1979 8.1</a:t>
            </a:r>
          </a:p>
          <a:p>
            <a:pPr>
              <a:lnSpc>
                <a:spcPct val="100000"/>
              </a:lnSpc>
              <a:spcBef>
                <a:spcPts val="0"/>
              </a:spcBef>
            </a:pPr>
            <a:r>
              <a:rPr lang="fi-FI" sz="1200" b="1" dirty="0">
                <a:solidFill>
                  <a:srgbClr val="008000"/>
                </a:solidFill>
                <a:latin typeface="Courier"/>
                <a:cs typeface="Courier"/>
              </a:rPr>
              <a:t>292.750 -13.820 16,2,red RM -15 1994 8.2</a:t>
            </a:r>
          </a:p>
          <a:p>
            <a:pPr>
              <a:lnSpc>
                <a:spcPct val="100000"/>
              </a:lnSpc>
              <a:spcBef>
                <a:spcPts val="0"/>
              </a:spcBef>
            </a:pPr>
            <a:r>
              <a:rPr lang="fi-FI" sz="1200" b="1" dirty="0">
                <a:solidFill>
                  <a:srgbClr val="008000"/>
                </a:solidFill>
                <a:latin typeface="Courier"/>
                <a:cs typeface="Courier"/>
              </a:rPr>
              <a:t>289.260 -24.170 16,2,red RM -15 1995 8.0</a:t>
            </a:r>
          </a:p>
          <a:p>
            <a:pPr>
              <a:lnSpc>
                <a:spcPct val="100000"/>
              </a:lnSpc>
              <a:spcBef>
                <a:spcPts val="0"/>
              </a:spcBef>
            </a:pPr>
            <a:r>
              <a:rPr lang="fi-FI" sz="1200" b="1" dirty="0">
                <a:solidFill>
                  <a:srgbClr val="008000"/>
                </a:solidFill>
                <a:latin typeface="Courier"/>
                <a:cs typeface="Courier"/>
              </a:rPr>
              <a:t>287.290 -17.280 16,2,red RM -15 2001 8.4</a:t>
            </a:r>
          </a:p>
          <a:p>
            <a:pPr>
              <a:lnSpc>
                <a:spcPct val="100000"/>
              </a:lnSpc>
              <a:spcBef>
                <a:spcPts val="0"/>
              </a:spcBef>
            </a:pPr>
            <a:r>
              <a:rPr lang="fi-FI" sz="1200" b="1" dirty="0">
                <a:solidFill>
                  <a:srgbClr val="008000"/>
                </a:solidFill>
                <a:latin typeface="Courier"/>
                <a:cs typeface="Courier"/>
              </a:rPr>
              <a:t>286.850 -35.980 16,2,red RM -15 2010 8.8</a:t>
            </a:r>
          </a:p>
          <a:p>
            <a:pPr>
              <a:lnSpc>
                <a:spcPct val="100000"/>
              </a:lnSpc>
              <a:spcBef>
                <a:spcPts val="0"/>
              </a:spcBef>
            </a:pPr>
            <a:r>
              <a:rPr lang="fi-FI" sz="1200" b="1" dirty="0">
                <a:solidFill>
                  <a:srgbClr val="008000"/>
                </a:solidFill>
                <a:latin typeface="Courier"/>
                <a:cs typeface="Courier"/>
              </a:rPr>
              <a:t>289.190 -19.700 16,2,red RM -15 2014 8.2</a:t>
            </a:r>
          </a:p>
          <a:p>
            <a:pPr>
              <a:lnSpc>
                <a:spcPct val="100000"/>
              </a:lnSpc>
              <a:spcBef>
                <a:spcPts val="0"/>
              </a:spcBef>
            </a:pPr>
            <a:r>
              <a:rPr lang="fi-FI" sz="1200" b="1" dirty="0">
                <a:solidFill>
                  <a:srgbClr val="008000"/>
                </a:solidFill>
                <a:latin typeface="Courier"/>
                <a:cs typeface="Courier"/>
              </a:rPr>
              <a:t>287.910 -31.130 16,2,red RM -15 2015 8.3</a:t>
            </a:r>
            <a:endParaRPr lang="en-US" sz="1200" dirty="0">
              <a:latin typeface="Courier"/>
              <a:cs typeface="Courier"/>
            </a:endParaRPr>
          </a:p>
        </p:txBody>
      </p:sp>
    </p:spTree>
    <p:extLst>
      <p:ext uri="{BB962C8B-B14F-4D97-AF65-F5344CB8AC3E}">
        <p14:creationId xmlns:p14="http://schemas.microsoft.com/office/powerpoint/2010/main" val="1129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Adding Vectors</a:t>
            </a:r>
          </a:p>
        </p:txBody>
      </p:sp>
      <p:sp>
        <p:nvSpPr>
          <p:cNvPr id="3" name="Content Placeholder 2"/>
          <p:cNvSpPr>
            <a:spLocks noGrp="1"/>
          </p:cNvSpPr>
          <p:nvPr>
            <p:ph idx="1"/>
          </p:nvPr>
        </p:nvSpPr>
        <p:spPr/>
        <p:txBody>
          <a:bodyPr>
            <a:normAutofit/>
          </a:bodyPr>
          <a:lstStyle/>
          <a:p>
            <a:r>
              <a:rPr lang="en-US" sz="3200" dirty="0">
                <a:latin typeface="Helvetica" charset="0"/>
                <a:ea typeface="Helvetica" charset="0"/>
                <a:cs typeface="Helvetica" charset="0"/>
              </a:rPr>
              <a:t>Vector data are common in Earth Science</a:t>
            </a:r>
          </a:p>
          <a:p>
            <a:r>
              <a:rPr lang="en-US" sz="3200" dirty="0">
                <a:latin typeface="Helvetica" charset="0"/>
                <a:ea typeface="Helvetica" charset="0"/>
                <a:cs typeface="Helvetica" charset="0"/>
              </a:rPr>
              <a:t>Vectors can be plotted using </a:t>
            </a:r>
            <a:r>
              <a:rPr lang="en-US" sz="3200" b="1" dirty="0" err="1">
                <a:solidFill>
                  <a:srgbClr val="008000"/>
                </a:solidFill>
                <a:latin typeface="Courier" pitchFamily="2" charset="0"/>
                <a:ea typeface="Helvetica" charset="0"/>
                <a:cs typeface="Helvetica" charset="0"/>
              </a:rPr>
              <a:t>psxy</a:t>
            </a:r>
            <a:r>
              <a:rPr lang="en-US" sz="3200" dirty="0">
                <a:latin typeface="Helvetica" charset="0"/>
                <a:ea typeface="Helvetica" charset="0"/>
                <a:cs typeface="Helvetica" charset="0"/>
              </a:rPr>
              <a:t> with a specific flag: </a:t>
            </a:r>
            <a:r>
              <a:rPr lang="en-US" sz="3200" b="1" dirty="0">
                <a:solidFill>
                  <a:srgbClr val="008000"/>
                </a:solidFill>
                <a:latin typeface="Courier" pitchFamily="2" charset="0"/>
                <a:ea typeface="Helvetica" charset="0"/>
                <a:cs typeface="Helvetica" charset="0"/>
              </a:rPr>
              <a:t>-</a:t>
            </a:r>
            <a:r>
              <a:rPr lang="en-US" sz="3200" b="1" dirty="0" err="1">
                <a:solidFill>
                  <a:srgbClr val="008000"/>
                </a:solidFill>
                <a:latin typeface="Courier" pitchFamily="2" charset="0"/>
                <a:ea typeface="Helvetica" charset="0"/>
                <a:cs typeface="Helvetica" charset="0"/>
              </a:rPr>
              <a:t>Sv</a:t>
            </a:r>
            <a:r>
              <a:rPr lang="en-US" sz="3200" dirty="0">
                <a:latin typeface="Helvetica" charset="0"/>
                <a:ea typeface="Helvetica" charset="0"/>
                <a:cs typeface="Helvetica" charset="0"/>
              </a:rPr>
              <a:t> (or </a:t>
            </a:r>
            <a:r>
              <a:rPr lang="en-US" sz="3200" b="1" dirty="0">
                <a:solidFill>
                  <a:srgbClr val="008000"/>
                </a:solidFill>
                <a:latin typeface="Courier" pitchFamily="2" charset="0"/>
                <a:ea typeface="Helvetica" charset="0"/>
                <a:cs typeface="Helvetica" charset="0"/>
              </a:rPr>
              <a:t>-SV</a:t>
            </a:r>
            <a:r>
              <a:rPr lang="en-US" sz="3200" dirty="0">
                <a:latin typeface="Helvetica" charset="0"/>
                <a:ea typeface="Helvetica" charset="0"/>
                <a:cs typeface="Helvetica" charset="0"/>
              </a:rPr>
              <a:t>)</a:t>
            </a:r>
            <a:endParaRPr lang="en-US" sz="3200" b="1" dirty="0">
              <a:solidFill>
                <a:srgbClr val="008000"/>
              </a:solidFill>
              <a:latin typeface="Courier" pitchFamily="2" charset="0"/>
              <a:ea typeface="Helvetica" charset="0"/>
              <a:cs typeface="Helvetica" charset="0"/>
            </a:endParaRPr>
          </a:p>
          <a:p>
            <a:r>
              <a:rPr lang="en-US" sz="3200" dirty="0">
                <a:latin typeface="Helvetica" charset="0"/>
                <a:ea typeface="Helvetica" charset="0"/>
                <a:cs typeface="Helvetica" charset="0"/>
              </a:rPr>
              <a:t>In Tutorial 2, we interpolated the surface displacement magnitude associated with the 2011 Mw 9.0 Japan earthquake. Now we will plot these displacements as vectors.</a:t>
            </a:r>
          </a:p>
        </p:txBody>
      </p:sp>
    </p:spTree>
    <p:extLst>
      <p:ext uri="{BB962C8B-B14F-4D97-AF65-F5344CB8AC3E}">
        <p14:creationId xmlns:p14="http://schemas.microsoft.com/office/powerpoint/2010/main" val="155544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351136" cy="643000"/>
          </a:xfrm>
        </p:spPr>
        <p:txBody>
          <a:bodyPr>
            <a:noAutofit/>
          </a:bodyPr>
          <a:lstStyle/>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pscoast</a:t>
            </a:r>
            <a:r>
              <a:rPr lang="fi-FI" sz="1400" b="1" dirty="0">
                <a:solidFill>
                  <a:srgbClr val="008000"/>
                </a:solidFill>
                <a:latin typeface="Courier"/>
                <a:cs typeface="Courier"/>
              </a:rPr>
              <a:t> -JM6i -R135/145/33/44 -W1p -A0/0/1 -Di -K &gt; japan2011.ps</a:t>
            </a:r>
          </a:p>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psbasemap</a:t>
            </a:r>
            <a:r>
              <a:rPr lang="fi-FI" sz="1400" b="1" dirty="0">
                <a:solidFill>
                  <a:srgbClr val="008000"/>
                </a:solidFill>
                <a:latin typeface="Courier"/>
                <a:cs typeface="Courier"/>
              </a:rPr>
              <a:t> -JM6i -R135/145/33/44 -Bxa2 -Bya2 -</a:t>
            </a:r>
            <a:r>
              <a:rPr lang="fi-FI" sz="1400" b="1" dirty="0" err="1">
                <a:solidFill>
                  <a:srgbClr val="008000"/>
                </a:solidFill>
                <a:latin typeface="Courier"/>
                <a:cs typeface="Courier"/>
              </a:rPr>
              <a:t>BWeSn</a:t>
            </a: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0"/>
            <a:ext cx="4293139" cy="466559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We again start with a basic map, this time of Japan. I specified intermediate coastline resolution with the </a:t>
            </a:r>
            <a:r>
              <a:rPr lang="en-US" sz="1600" b="1" dirty="0">
                <a:solidFill>
                  <a:srgbClr val="008000"/>
                </a:solidFill>
                <a:latin typeface="Courier" pitchFamily="2" charset="0"/>
              </a:rPr>
              <a:t>-Di</a:t>
            </a:r>
            <a:r>
              <a:rPr lang="en-US" sz="1600" dirty="0">
                <a:latin typeface="Helvetica"/>
              </a:rPr>
              <a:t> flag.</a:t>
            </a:r>
          </a:p>
          <a:p>
            <a:endParaRPr lang="en-US" sz="1600" dirty="0">
              <a:latin typeface="Helvetica"/>
            </a:endParaRPr>
          </a:p>
          <a:p>
            <a:r>
              <a:rPr lang="en-US" sz="1600" b="1" dirty="0">
                <a:solidFill>
                  <a:srgbClr val="008000"/>
                </a:solidFill>
                <a:latin typeface="Courier" pitchFamily="2" charset="0"/>
              </a:rPr>
              <a:t>-A0/0/1</a:t>
            </a:r>
          </a:p>
          <a:p>
            <a:r>
              <a:rPr lang="en-US" sz="1600" dirty="0">
                <a:latin typeface="Helvetica"/>
              </a:rPr>
              <a:t>Sometimes I want specific parts of the coastline. The </a:t>
            </a:r>
            <a:r>
              <a:rPr lang="en-US" sz="1600" b="1" dirty="0">
                <a:solidFill>
                  <a:srgbClr val="008000"/>
                </a:solidFill>
                <a:latin typeface="Courier" pitchFamily="2" charset="0"/>
              </a:rPr>
              <a:t>-A</a:t>
            </a:r>
            <a:r>
              <a:rPr lang="en-US" sz="1600" dirty="0">
                <a:latin typeface="Helvetica"/>
              </a:rPr>
              <a:t> option gives this control. The first number indicates the minimum area (in km</a:t>
            </a:r>
            <a:r>
              <a:rPr lang="en-US" sz="1600" baseline="30000" dirty="0">
                <a:latin typeface="Helvetica"/>
              </a:rPr>
              <a:t>2</a:t>
            </a:r>
            <a:r>
              <a:rPr lang="en-US" sz="1600" dirty="0">
                <a:latin typeface="Helvetica"/>
              </a:rPr>
              <a:t>) to plot. I want all the details here. The next numbers indicate the minimum and maximum “hierarchical levels” to plot. From the GMT Cookbook: “</a:t>
            </a:r>
            <a:r>
              <a:rPr lang="en-US" sz="1600" i="1" dirty="0">
                <a:latin typeface="Helvetica"/>
              </a:rPr>
              <a:t>Level=1 represents ocean/land boundaries, 2 is land/lakes borders, 3 is lakes/islands-in-lakes, and 4 is islands-in-lakes/ponds-in-islands-in-lakes</a:t>
            </a:r>
            <a:r>
              <a:rPr lang="en-US" sz="1600" dirty="0">
                <a:latin typeface="Helvetica"/>
              </a:rPr>
              <a:t>”. I just want the ocean-land boundary here.</a:t>
            </a:r>
            <a:endParaRPr lang="en-US" sz="1600" baseline="30000" dirty="0">
              <a:latin typeface="Helvetica"/>
            </a:endParaRPr>
          </a:p>
        </p:txBody>
      </p:sp>
      <p:pic>
        <p:nvPicPr>
          <p:cNvPr id="4" name="Picture 3">
            <a:extLst>
              <a:ext uri="{FF2B5EF4-FFF2-40B4-BE49-F238E27FC236}">
                <a16:creationId xmlns:a16="http://schemas.microsoft.com/office/drawing/2014/main" id="{91E21C73-F865-724A-9831-544F6C6D2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1" y="2192400"/>
            <a:ext cx="3210689" cy="4366260"/>
          </a:xfrm>
          <a:prstGeom prst="rect">
            <a:avLst/>
          </a:prstGeom>
        </p:spPr>
      </p:pic>
    </p:spTree>
    <p:extLst>
      <p:ext uri="{BB962C8B-B14F-4D97-AF65-F5344CB8AC3E}">
        <p14:creationId xmlns:p14="http://schemas.microsoft.com/office/powerpoint/2010/main" val="307883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31012-C978-D14A-A478-4AEB5F20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tohoku2011.dat -JM6i -R135/145/33/44 -SV6p+jb+e -W1p \</a:t>
            </a:r>
          </a:p>
          <a:p>
            <a:pPr>
              <a:lnSpc>
                <a:spcPct val="100000"/>
              </a:lnSpc>
              <a:spcBef>
                <a:spcPts val="0"/>
              </a:spcBef>
            </a:pP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1"/>
            <a:ext cx="4293139" cy="3141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pitchFamily="2" charset="0"/>
              </a:rPr>
              <a:t>psxy</a:t>
            </a:r>
            <a:r>
              <a:rPr lang="en-US" sz="1600" b="1" dirty="0">
                <a:solidFill>
                  <a:srgbClr val="008000"/>
                </a:solidFill>
                <a:latin typeface="Courier" pitchFamily="2" charset="0"/>
              </a:rPr>
              <a:t> ... -</a:t>
            </a:r>
            <a:r>
              <a:rPr lang="fi-FI" sz="1600" b="1" dirty="0">
                <a:solidFill>
                  <a:srgbClr val="008000"/>
                </a:solidFill>
                <a:latin typeface="Courier"/>
                <a:cs typeface="Courier"/>
              </a:rPr>
              <a:t>SV6p+jb+e</a:t>
            </a:r>
            <a:endParaRPr lang="en-US" sz="1600" b="1" dirty="0">
              <a:solidFill>
                <a:srgbClr val="008000"/>
              </a:solidFill>
              <a:latin typeface="Courier" pitchFamily="2" charset="0"/>
            </a:endParaRPr>
          </a:p>
          <a:p>
            <a:r>
              <a:rPr lang="en-US" sz="1600" dirty="0">
                <a:latin typeface="Helvetica"/>
              </a:rPr>
              <a:t>We now add the co-seismic displacements measured after the 2011 earthquake at GPS stations throughout Japan. You can find the displacements in the file </a:t>
            </a:r>
            <a:r>
              <a:rPr lang="en-US" sz="1600" dirty="0">
                <a:latin typeface="Helvetica"/>
                <a:hlinkClick r:id="rId3"/>
              </a:rPr>
              <a:t>tohoku2011.dat</a:t>
            </a:r>
            <a:r>
              <a:rPr lang="en-US" sz="1600" dirty="0">
                <a:latin typeface="Helvetica"/>
              </a:rPr>
              <a:t> (data from the Japan Geospatial Information Authority; link on the tutorial website).</a:t>
            </a:r>
          </a:p>
          <a:p>
            <a:r>
              <a:rPr lang="en-US" sz="1600" dirty="0">
                <a:latin typeface="Helvetica"/>
              </a:rPr>
              <a:t>The file format is similar to the format we used for </a:t>
            </a:r>
            <a:r>
              <a:rPr lang="en-US" sz="1600" b="1" dirty="0" err="1">
                <a:solidFill>
                  <a:srgbClr val="008000"/>
                </a:solidFill>
                <a:latin typeface="Courier" pitchFamily="2" charset="0"/>
              </a:rPr>
              <a:t>psxy</a:t>
            </a:r>
            <a:r>
              <a:rPr lang="en-US" sz="1600" dirty="0">
                <a:latin typeface="Helvetica"/>
              </a:rPr>
              <a:t> in the first tutorial. The first two columns indicate the longitude and latitude. The third column is the vector angle and the fourth column is the vector magnitude.</a:t>
            </a:r>
          </a:p>
          <a:p>
            <a:endParaRPr lang="en-US" sz="1600" dirty="0">
              <a:latin typeface="Helvetica"/>
            </a:endParaRPr>
          </a:p>
        </p:txBody>
      </p:sp>
      <p:sp>
        <p:nvSpPr>
          <p:cNvPr id="9" name="Text Placeholder 7">
            <a:extLst>
              <a:ext uri="{FF2B5EF4-FFF2-40B4-BE49-F238E27FC236}">
                <a16:creationId xmlns:a16="http://schemas.microsoft.com/office/drawing/2014/main" id="{4E037DD3-674A-C94A-AD49-AC29736A16BB}"/>
              </a:ext>
            </a:extLst>
          </p:cNvPr>
          <p:cNvSpPr txBox="1">
            <a:spLocks/>
          </p:cNvSpPr>
          <p:nvPr/>
        </p:nvSpPr>
        <p:spPr>
          <a:xfrm>
            <a:off x="676050" y="5264198"/>
            <a:ext cx="4074288"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a:solidFill>
                  <a:srgbClr val="008000"/>
                </a:solidFill>
                <a:latin typeface="Courier"/>
                <a:cs typeface="Courier"/>
              </a:rPr>
              <a:t>tohoku2011.dat:</a:t>
            </a:r>
          </a:p>
          <a:p>
            <a:pPr>
              <a:lnSpc>
                <a:spcPct val="100000"/>
              </a:lnSpc>
              <a:spcBef>
                <a:spcPts val="0"/>
              </a:spcBef>
            </a:pPr>
            <a:r>
              <a:rPr lang="fi-FI" sz="1200" b="1" dirty="0">
                <a:solidFill>
                  <a:srgbClr val="008000"/>
                </a:solidFill>
                <a:latin typeface="Courier"/>
                <a:cs typeface="Courier"/>
              </a:rPr>
              <a:t>141.861 44.0521 155.4740 0.0183895</a:t>
            </a:r>
          </a:p>
          <a:p>
            <a:pPr>
              <a:lnSpc>
                <a:spcPct val="100000"/>
              </a:lnSpc>
              <a:spcBef>
                <a:spcPts val="0"/>
              </a:spcBef>
            </a:pPr>
            <a:r>
              <a:rPr lang="fi-FI" sz="1200" b="1" dirty="0">
                <a:solidFill>
                  <a:srgbClr val="008000"/>
                </a:solidFill>
                <a:latin typeface="Courier"/>
                <a:cs typeface="Courier"/>
              </a:rPr>
              <a:t>133.734 35.0030  71.6785 0.0408278</a:t>
            </a:r>
          </a:p>
          <a:p>
            <a:pPr>
              <a:lnSpc>
                <a:spcPct val="100000"/>
              </a:lnSpc>
              <a:spcBef>
                <a:spcPts val="0"/>
              </a:spcBef>
            </a:pPr>
            <a:r>
              <a:rPr lang="fi-FI" sz="1200" b="1" dirty="0">
                <a:solidFill>
                  <a:srgbClr val="008000"/>
                </a:solidFill>
                <a:latin typeface="Courier"/>
                <a:cs typeface="Courier"/>
              </a:rPr>
              <a:t>141.007 37.5337  98.2782 2.6494300</a:t>
            </a:r>
          </a:p>
          <a:p>
            <a:pPr>
              <a:lnSpc>
                <a:spcPct val="100000"/>
              </a:lnSpc>
              <a:spcBef>
                <a:spcPts val="0"/>
              </a:spcBef>
            </a:pPr>
            <a:r>
              <a:rPr lang="fi-FI" sz="1200" b="1" dirty="0">
                <a:solidFill>
                  <a:srgbClr val="008000"/>
                </a:solidFill>
                <a:latin typeface="Courier"/>
                <a:cs typeface="Courier"/>
              </a:rPr>
              <a:t>139.142 35.2686  72.7149 0.1226310</a:t>
            </a:r>
          </a:p>
          <a:p>
            <a:pPr>
              <a:lnSpc>
                <a:spcPct val="100000"/>
              </a:lnSpc>
              <a:spcBef>
                <a:spcPts val="0"/>
              </a:spcBef>
            </a:pPr>
            <a:r>
              <a:rPr lang="fi-FI" sz="1200" b="1" dirty="0">
                <a:solidFill>
                  <a:srgbClr val="008000"/>
                </a:solidFill>
                <a:latin typeface="Courier"/>
                <a:cs typeface="Courier"/>
              </a:rPr>
              <a:t>139.849 39.8911 120.6330 0.6804290</a:t>
            </a:r>
          </a:p>
          <a:p>
            <a:pPr>
              <a:lnSpc>
                <a:spcPct val="100000"/>
              </a:lnSpc>
              <a:spcBef>
                <a:spcPts val="0"/>
              </a:spcBef>
            </a:pPr>
            <a:r>
              <a:rPr lang="fi-FI" sz="1200" b="1" dirty="0">
                <a:solidFill>
                  <a:srgbClr val="008000"/>
                </a:solidFill>
                <a:latin typeface="Courier"/>
                <a:cs typeface="Courier"/>
              </a:rPr>
              <a:t>140.447 39.0544 113.8440 1.6063900</a:t>
            </a:r>
          </a:p>
          <a:p>
            <a:pPr>
              <a:lnSpc>
                <a:spcPct val="100000"/>
              </a:lnSpc>
              <a:spcBef>
                <a:spcPts val="0"/>
              </a:spcBef>
            </a:pPr>
            <a:r>
              <a:rPr lang="fi-FI" sz="1200" b="1" dirty="0">
                <a:solidFill>
                  <a:srgbClr val="008000"/>
                </a:solidFill>
                <a:latin typeface="Courier"/>
                <a:cs typeface="Courier"/>
              </a:rPr>
              <a:t>:       :       :        :</a:t>
            </a:r>
            <a:endParaRPr lang="en-US" sz="1200" dirty="0">
              <a:latin typeface="Courier"/>
              <a:cs typeface="Courier"/>
            </a:endParaRPr>
          </a:p>
        </p:txBody>
      </p:sp>
    </p:spTree>
    <p:extLst>
      <p:ext uri="{BB962C8B-B14F-4D97-AF65-F5344CB8AC3E}">
        <p14:creationId xmlns:p14="http://schemas.microsoft.com/office/powerpoint/2010/main" val="1622489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31012-C978-D14A-A478-4AEB5F20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tohoku2011.dat -JM6i -R135/145/33/44 -SV6p+jb+e -W1p \</a:t>
            </a:r>
          </a:p>
          <a:p>
            <a:pPr>
              <a:lnSpc>
                <a:spcPct val="100000"/>
              </a:lnSpc>
              <a:spcBef>
                <a:spcPts val="0"/>
              </a:spcBef>
            </a:pP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1"/>
            <a:ext cx="4293139" cy="3141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pitchFamily="2" charset="0"/>
              </a:rPr>
              <a:t>psxy</a:t>
            </a:r>
            <a:r>
              <a:rPr lang="en-US" sz="1600" b="1" dirty="0">
                <a:solidFill>
                  <a:srgbClr val="008000"/>
                </a:solidFill>
                <a:latin typeface="Courier" pitchFamily="2" charset="0"/>
              </a:rPr>
              <a:t> ... -</a:t>
            </a:r>
            <a:r>
              <a:rPr lang="fi-FI" sz="1600" b="1" dirty="0">
                <a:solidFill>
                  <a:srgbClr val="008000"/>
                </a:solidFill>
                <a:latin typeface="Courier"/>
                <a:cs typeface="Courier"/>
              </a:rPr>
              <a:t>SV6p+jb+e</a:t>
            </a:r>
            <a:endParaRPr lang="en-US" sz="1600" b="1" dirty="0">
              <a:solidFill>
                <a:srgbClr val="008000"/>
              </a:solidFill>
              <a:latin typeface="Courier" pitchFamily="2" charset="0"/>
            </a:endParaRPr>
          </a:p>
          <a:p>
            <a:r>
              <a:rPr lang="en-US" sz="1600" dirty="0">
                <a:latin typeface="Helvetica"/>
              </a:rPr>
              <a:t>Next, we will add the co-seismic displacement vectors measured after the 2011 earthquake at GPS stations throughout Japan. You can find the displacements in the file </a:t>
            </a:r>
            <a:r>
              <a:rPr lang="en-US" sz="1600" dirty="0">
                <a:latin typeface="Helvetica"/>
                <a:hlinkClick r:id="rId3"/>
              </a:rPr>
              <a:t>tohoku2011.dat</a:t>
            </a:r>
            <a:r>
              <a:rPr lang="en-US" sz="1600" dirty="0">
                <a:latin typeface="Helvetica"/>
              </a:rPr>
              <a:t> (link available on the tutorial website).</a:t>
            </a:r>
          </a:p>
          <a:p>
            <a:r>
              <a:rPr lang="en-US" sz="1600" dirty="0">
                <a:latin typeface="Helvetica"/>
              </a:rPr>
              <a:t>The file format is similar to the format we used for </a:t>
            </a:r>
            <a:r>
              <a:rPr lang="en-US" sz="1600" b="1" dirty="0" err="1">
                <a:solidFill>
                  <a:srgbClr val="008000"/>
                </a:solidFill>
                <a:latin typeface="Courier" pitchFamily="2" charset="0"/>
              </a:rPr>
              <a:t>psxy</a:t>
            </a:r>
            <a:r>
              <a:rPr lang="en-US" sz="1600" dirty="0">
                <a:latin typeface="Helvetica"/>
              </a:rPr>
              <a:t> in the first tutorial. The first two columns indicate the longitude and latitude. The third column is the vector angle and the fourth column is the vector magnitude.</a:t>
            </a:r>
          </a:p>
          <a:p>
            <a:endParaRPr lang="en-US" sz="1600" dirty="0">
              <a:latin typeface="Helvetica"/>
            </a:endParaRPr>
          </a:p>
        </p:txBody>
      </p:sp>
      <p:sp>
        <p:nvSpPr>
          <p:cNvPr id="9" name="Text Placeholder 7">
            <a:extLst>
              <a:ext uri="{FF2B5EF4-FFF2-40B4-BE49-F238E27FC236}">
                <a16:creationId xmlns:a16="http://schemas.microsoft.com/office/drawing/2014/main" id="{4E037DD3-674A-C94A-AD49-AC29736A16BB}"/>
              </a:ext>
            </a:extLst>
          </p:cNvPr>
          <p:cNvSpPr txBox="1">
            <a:spLocks/>
          </p:cNvSpPr>
          <p:nvPr/>
        </p:nvSpPr>
        <p:spPr>
          <a:xfrm>
            <a:off x="676050" y="5264198"/>
            <a:ext cx="4074288"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a:solidFill>
                  <a:srgbClr val="008000"/>
                </a:solidFill>
                <a:latin typeface="Courier"/>
                <a:cs typeface="Courier"/>
              </a:rPr>
              <a:t>tohoku2011.dat:</a:t>
            </a:r>
          </a:p>
          <a:p>
            <a:pPr>
              <a:lnSpc>
                <a:spcPct val="100000"/>
              </a:lnSpc>
              <a:spcBef>
                <a:spcPts val="0"/>
              </a:spcBef>
            </a:pPr>
            <a:r>
              <a:rPr lang="fi-FI" sz="1200" b="1" dirty="0">
                <a:solidFill>
                  <a:srgbClr val="008000"/>
                </a:solidFill>
                <a:latin typeface="Courier"/>
                <a:cs typeface="Courier"/>
              </a:rPr>
              <a:t>141.861 44.0521 155.4740 0.0183895</a:t>
            </a:r>
          </a:p>
          <a:p>
            <a:pPr>
              <a:lnSpc>
                <a:spcPct val="100000"/>
              </a:lnSpc>
              <a:spcBef>
                <a:spcPts val="0"/>
              </a:spcBef>
            </a:pPr>
            <a:r>
              <a:rPr lang="fi-FI" sz="1200" b="1" dirty="0">
                <a:solidFill>
                  <a:srgbClr val="008000"/>
                </a:solidFill>
                <a:latin typeface="Courier"/>
                <a:cs typeface="Courier"/>
              </a:rPr>
              <a:t>133.734 35.0030  71.6785 0.0408278</a:t>
            </a:r>
          </a:p>
          <a:p>
            <a:pPr>
              <a:lnSpc>
                <a:spcPct val="100000"/>
              </a:lnSpc>
              <a:spcBef>
                <a:spcPts val="0"/>
              </a:spcBef>
            </a:pPr>
            <a:r>
              <a:rPr lang="fi-FI" sz="1200" b="1" dirty="0">
                <a:solidFill>
                  <a:srgbClr val="008000"/>
                </a:solidFill>
                <a:latin typeface="Courier"/>
                <a:cs typeface="Courier"/>
              </a:rPr>
              <a:t>141.007 37.5337  98.2782 2.6494300</a:t>
            </a:r>
          </a:p>
          <a:p>
            <a:pPr>
              <a:lnSpc>
                <a:spcPct val="100000"/>
              </a:lnSpc>
              <a:spcBef>
                <a:spcPts val="0"/>
              </a:spcBef>
            </a:pPr>
            <a:r>
              <a:rPr lang="fi-FI" sz="1200" b="1" dirty="0">
                <a:solidFill>
                  <a:srgbClr val="008000"/>
                </a:solidFill>
                <a:latin typeface="Courier"/>
                <a:cs typeface="Courier"/>
              </a:rPr>
              <a:t>139.142 35.2686  72.7149 0.1226310</a:t>
            </a:r>
          </a:p>
          <a:p>
            <a:pPr>
              <a:lnSpc>
                <a:spcPct val="100000"/>
              </a:lnSpc>
              <a:spcBef>
                <a:spcPts val="0"/>
              </a:spcBef>
            </a:pPr>
            <a:r>
              <a:rPr lang="fi-FI" sz="1200" b="1" dirty="0">
                <a:solidFill>
                  <a:srgbClr val="008000"/>
                </a:solidFill>
                <a:latin typeface="Courier"/>
                <a:cs typeface="Courier"/>
              </a:rPr>
              <a:t>139.849 39.8911 120.6330 0.6804290</a:t>
            </a:r>
          </a:p>
          <a:p>
            <a:pPr>
              <a:lnSpc>
                <a:spcPct val="100000"/>
              </a:lnSpc>
              <a:spcBef>
                <a:spcPts val="0"/>
              </a:spcBef>
            </a:pPr>
            <a:r>
              <a:rPr lang="fi-FI" sz="1200" b="1" dirty="0">
                <a:solidFill>
                  <a:srgbClr val="008000"/>
                </a:solidFill>
                <a:latin typeface="Courier"/>
                <a:cs typeface="Courier"/>
              </a:rPr>
              <a:t>140.447 39.0544 113.8440 1.6063900</a:t>
            </a:r>
          </a:p>
          <a:p>
            <a:pPr>
              <a:lnSpc>
                <a:spcPct val="100000"/>
              </a:lnSpc>
              <a:spcBef>
                <a:spcPts val="0"/>
              </a:spcBef>
            </a:pPr>
            <a:r>
              <a:rPr lang="fi-FI" sz="1200" b="1" dirty="0">
                <a:solidFill>
                  <a:srgbClr val="008000"/>
                </a:solidFill>
                <a:latin typeface="Courier"/>
                <a:cs typeface="Courier"/>
              </a:rPr>
              <a:t>:       :       :        :</a:t>
            </a:r>
            <a:endParaRPr lang="en-US" sz="1200" dirty="0">
              <a:latin typeface="Courier"/>
              <a:cs typeface="Courier"/>
            </a:endParaRPr>
          </a:p>
        </p:txBody>
      </p:sp>
      <p:sp>
        <p:nvSpPr>
          <p:cNvPr id="7" name="TextBox 6">
            <a:extLst>
              <a:ext uri="{FF2B5EF4-FFF2-40B4-BE49-F238E27FC236}">
                <a16:creationId xmlns:a16="http://schemas.microsoft.com/office/drawing/2014/main" id="{B65FD6F0-3584-FC4D-A086-57EBB3F8F105}"/>
              </a:ext>
            </a:extLst>
          </p:cNvPr>
          <p:cNvSpPr txBox="1"/>
          <p:nvPr/>
        </p:nvSpPr>
        <p:spPr>
          <a:xfrm>
            <a:off x="3972527" y="5372026"/>
            <a:ext cx="1561892" cy="646331"/>
          </a:xfrm>
          <a:prstGeom prst="rect">
            <a:avLst/>
          </a:prstGeom>
          <a:noFill/>
        </p:spPr>
        <p:txBody>
          <a:bodyPr wrap="square" rtlCol="0">
            <a:spAutoFit/>
          </a:bodyPr>
          <a:lstStyle/>
          <a:p>
            <a:r>
              <a:rPr lang="en-US" i="1" dirty="0">
                <a:solidFill>
                  <a:srgbClr val="FF0000"/>
                </a:solidFill>
                <a:latin typeface="Helvetica"/>
                <a:cs typeface="Helvetica"/>
              </a:rPr>
              <a:t>Longitude and latitude</a:t>
            </a:r>
          </a:p>
        </p:txBody>
      </p:sp>
      <p:sp>
        <p:nvSpPr>
          <p:cNvPr id="12" name="Rectangle 11">
            <a:extLst>
              <a:ext uri="{FF2B5EF4-FFF2-40B4-BE49-F238E27FC236}">
                <a16:creationId xmlns:a16="http://schemas.microsoft.com/office/drawing/2014/main" id="{20C95C9F-CD0D-1F47-BF61-06D903387D65}"/>
              </a:ext>
            </a:extLst>
          </p:cNvPr>
          <p:cNvSpPr/>
          <p:nvPr/>
        </p:nvSpPr>
        <p:spPr>
          <a:xfrm>
            <a:off x="694479" y="5448301"/>
            <a:ext cx="1516286" cy="1377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84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31012-C978-D14A-A478-4AEB5F20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tohoku2011.dat -JM6i -R135/145/33/44 -SV6p+jb+e -W1p \</a:t>
            </a:r>
          </a:p>
          <a:p>
            <a:pPr>
              <a:lnSpc>
                <a:spcPct val="100000"/>
              </a:lnSpc>
              <a:spcBef>
                <a:spcPts val="0"/>
              </a:spcBef>
            </a:pP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1"/>
            <a:ext cx="4293139" cy="3141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pitchFamily="2" charset="0"/>
              </a:rPr>
              <a:t>psxy</a:t>
            </a:r>
            <a:r>
              <a:rPr lang="en-US" sz="1600" b="1" dirty="0">
                <a:solidFill>
                  <a:srgbClr val="008000"/>
                </a:solidFill>
                <a:latin typeface="Courier" pitchFamily="2" charset="0"/>
              </a:rPr>
              <a:t> ... -</a:t>
            </a:r>
            <a:r>
              <a:rPr lang="fi-FI" sz="1600" b="1" dirty="0">
                <a:solidFill>
                  <a:srgbClr val="008000"/>
                </a:solidFill>
                <a:latin typeface="Courier"/>
                <a:cs typeface="Courier"/>
              </a:rPr>
              <a:t>SV6p+jb+e</a:t>
            </a:r>
            <a:endParaRPr lang="en-US" sz="1600" b="1" dirty="0">
              <a:solidFill>
                <a:srgbClr val="008000"/>
              </a:solidFill>
              <a:latin typeface="Courier" pitchFamily="2" charset="0"/>
            </a:endParaRPr>
          </a:p>
          <a:p>
            <a:r>
              <a:rPr lang="en-US" sz="1600" dirty="0">
                <a:latin typeface="Helvetica"/>
              </a:rPr>
              <a:t>Next, we will add the co-seismic displacement vectors measured after the 2011 earthquake at GPS stations throughout Japan. You can find the displacements in the file </a:t>
            </a:r>
            <a:r>
              <a:rPr lang="en-US" sz="1600" dirty="0">
                <a:latin typeface="Helvetica"/>
                <a:hlinkClick r:id="rId3"/>
              </a:rPr>
              <a:t>tohoku2011.dat</a:t>
            </a:r>
            <a:r>
              <a:rPr lang="en-US" sz="1600" dirty="0">
                <a:latin typeface="Helvetica"/>
              </a:rPr>
              <a:t> (link available on the tutorial website).</a:t>
            </a:r>
          </a:p>
          <a:p>
            <a:r>
              <a:rPr lang="en-US" sz="1600" dirty="0">
                <a:latin typeface="Helvetica"/>
              </a:rPr>
              <a:t>The file format is similar to the format we used for </a:t>
            </a:r>
            <a:r>
              <a:rPr lang="en-US" sz="1600" b="1" dirty="0" err="1">
                <a:solidFill>
                  <a:srgbClr val="008000"/>
                </a:solidFill>
                <a:latin typeface="Courier" pitchFamily="2" charset="0"/>
              </a:rPr>
              <a:t>psxy</a:t>
            </a:r>
            <a:r>
              <a:rPr lang="en-US" sz="1600" dirty="0">
                <a:latin typeface="Helvetica"/>
              </a:rPr>
              <a:t> in the first tutorial. The first two columns indicate the longitude and latitude. The third column is the vector angle and the fourth column is the vector magnitude.</a:t>
            </a:r>
          </a:p>
          <a:p>
            <a:endParaRPr lang="en-US" sz="1600" dirty="0">
              <a:latin typeface="Helvetica"/>
            </a:endParaRPr>
          </a:p>
        </p:txBody>
      </p:sp>
      <p:sp>
        <p:nvSpPr>
          <p:cNvPr id="9" name="Text Placeholder 7">
            <a:extLst>
              <a:ext uri="{FF2B5EF4-FFF2-40B4-BE49-F238E27FC236}">
                <a16:creationId xmlns:a16="http://schemas.microsoft.com/office/drawing/2014/main" id="{4E037DD3-674A-C94A-AD49-AC29736A16BB}"/>
              </a:ext>
            </a:extLst>
          </p:cNvPr>
          <p:cNvSpPr txBox="1">
            <a:spLocks/>
          </p:cNvSpPr>
          <p:nvPr/>
        </p:nvSpPr>
        <p:spPr>
          <a:xfrm>
            <a:off x="676050" y="5264198"/>
            <a:ext cx="4074288"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a:solidFill>
                  <a:srgbClr val="008000"/>
                </a:solidFill>
                <a:latin typeface="Courier"/>
                <a:cs typeface="Courier"/>
              </a:rPr>
              <a:t>tohoku2011.dat:</a:t>
            </a:r>
          </a:p>
          <a:p>
            <a:pPr>
              <a:lnSpc>
                <a:spcPct val="100000"/>
              </a:lnSpc>
              <a:spcBef>
                <a:spcPts val="0"/>
              </a:spcBef>
            </a:pPr>
            <a:r>
              <a:rPr lang="fi-FI" sz="1200" b="1" dirty="0">
                <a:solidFill>
                  <a:srgbClr val="008000"/>
                </a:solidFill>
                <a:latin typeface="Courier"/>
                <a:cs typeface="Courier"/>
              </a:rPr>
              <a:t>141.861 44.0521 155.4740 0.0183895</a:t>
            </a:r>
          </a:p>
          <a:p>
            <a:pPr>
              <a:lnSpc>
                <a:spcPct val="100000"/>
              </a:lnSpc>
              <a:spcBef>
                <a:spcPts val="0"/>
              </a:spcBef>
            </a:pPr>
            <a:r>
              <a:rPr lang="fi-FI" sz="1200" b="1" dirty="0">
                <a:solidFill>
                  <a:srgbClr val="008000"/>
                </a:solidFill>
                <a:latin typeface="Courier"/>
                <a:cs typeface="Courier"/>
              </a:rPr>
              <a:t>133.734 35.0030  71.6785 0.0408278</a:t>
            </a:r>
          </a:p>
          <a:p>
            <a:pPr>
              <a:lnSpc>
                <a:spcPct val="100000"/>
              </a:lnSpc>
              <a:spcBef>
                <a:spcPts val="0"/>
              </a:spcBef>
            </a:pPr>
            <a:r>
              <a:rPr lang="fi-FI" sz="1200" b="1" dirty="0">
                <a:solidFill>
                  <a:srgbClr val="008000"/>
                </a:solidFill>
                <a:latin typeface="Courier"/>
                <a:cs typeface="Courier"/>
              </a:rPr>
              <a:t>141.007 37.5337  98.2782 2.6494300</a:t>
            </a:r>
          </a:p>
          <a:p>
            <a:pPr>
              <a:lnSpc>
                <a:spcPct val="100000"/>
              </a:lnSpc>
              <a:spcBef>
                <a:spcPts val="0"/>
              </a:spcBef>
            </a:pPr>
            <a:r>
              <a:rPr lang="fi-FI" sz="1200" b="1" dirty="0">
                <a:solidFill>
                  <a:srgbClr val="008000"/>
                </a:solidFill>
                <a:latin typeface="Courier"/>
                <a:cs typeface="Courier"/>
              </a:rPr>
              <a:t>139.142 35.2686  72.7149 0.1226310</a:t>
            </a:r>
          </a:p>
          <a:p>
            <a:pPr>
              <a:lnSpc>
                <a:spcPct val="100000"/>
              </a:lnSpc>
              <a:spcBef>
                <a:spcPts val="0"/>
              </a:spcBef>
            </a:pPr>
            <a:r>
              <a:rPr lang="fi-FI" sz="1200" b="1" dirty="0">
                <a:solidFill>
                  <a:srgbClr val="008000"/>
                </a:solidFill>
                <a:latin typeface="Courier"/>
                <a:cs typeface="Courier"/>
              </a:rPr>
              <a:t>139.849 39.8911 120.6330 0.6804290</a:t>
            </a:r>
          </a:p>
          <a:p>
            <a:pPr>
              <a:lnSpc>
                <a:spcPct val="100000"/>
              </a:lnSpc>
              <a:spcBef>
                <a:spcPts val="0"/>
              </a:spcBef>
            </a:pPr>
            <a:r>
              <a:rPr lang="fi-FI" sz="1200" b="1" dirty="0">
                <a:solidFill>
                  <a:srgbClr val="008000"/>
                </a:solidFill>
                <a:latin typeface="Courier"/>
                <a:cs typeface="Courier"/>
              </a:rPr>
              <a:t>140.447 39.0544 113.8440 1.6063900</a:t>
            </a:r>
          </a:p>
          <a:p>
            <a:pPr>
              <a:lnSpc>
                <a:spcPct val="100000"/>
              </a:lnSpc>
              <a:spcBef>
                <a:spcPts val="0"/>
              </a:spcBef>
            </a:pPr>
            <a:r>
              <a:rPr lang="fi-FI" sz="1200" b="1" dirty="0">
                <a:solidFill>
                  <a:srgbClr val="008000"/>
                </a:solidFill>
                <a:latin typeface="Courier"/>
                <a:cs typeface="Courier"/>
              </a:rPr>
              <a:t>:       :       :        :</a:t>
            </a:r>
            <a:endParaRPr lang="en-US" sz="1200" dirty="0">
              <a:latin typeface="Courier"/>
              <a:cs typeface="Courier"/>
            </a:endParaRPr>
          </a:p>
        </p:txBody>
      </p:sp>
      <p:sp>
        <p:nvSpPr>
          <p:cNvPr id="7" name="TextBox 6">
            <a:extLst>
              <a:ext uri="{FF2B5EF4-FFF2-40B4-BE49-F238E27FC236}">
                <a16:creationId xmlns:a16="http://schemas.microsoft.com/office/drawing/2014/main" id="{B65FD6F0-3584-FC4D-A086-57EBB3F8F105}"/>
              </a:ext>
            </a:extLst>
          </p:cNvPr>
          <p:cNvSpPr txBox="1"/>
          <p:nvPr/>
        </p:nvSpPr>
        <p:spPr>
          <a:xfrm>
            <a:off x="3937804" y="5372026"/>
            <a:ext cx="1561892" cy="923330"/>
          </a:xfrm>
          <a:prstGeom prst="rect">
            <a:avLst/>
          </a:prstGeom>
          <a:noFill/>
        </p:spPr>
        <p:txBody>
          <a:bodyPr wrap="square" rtlCol="0">
            <a:spAutoFit/>
          </a:bodyPr>
          <a:lstStyle/>
          <a:p>
            <a:r>
              <a:rPr lang="en-US" i="1" dirty="0">
                <a:solidFill>
                  <a:srgbClr val="FF0000"/>
                </a:solidFill>
                <a:latin typeface="Helvetica"/>
                <a:cs typeface="Helvetica"/>
              </a:rPr>
              <a:t>Azimuth (degrees CW from north)</a:t>
            </a:r>
          </a:p>
        </p:txBody>
      </p:sp>
      <p:sp>
        <p:nvSpPr>
          <p:cNvPr id="12" name="Rectangle 11">
            <a:extLst>
              <a:ext uri="{FF2B5EF4-FFF2-40B4-BE49-F238E27FC236}">
                <a16:creationId xmlns:a16="http://schemas.microsoft.com/office/drawing/2014/main" id="{20C95C9F-CD0D-1F47-BF61-06D903387D65}"/>
              </a:ext>
            </a:extLst>
          </p:cNvPr>
          <p:cNvSpPr/>
          <p:nvPr/>
        </p:nvSpPr>
        <p:spPr>
          <a:xfrm>
            <a:off x="2176041" y="5448301"/>
            <a:ext cx="844950" cy="1377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83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31012-C978-D14A-A478-4AEB5F20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tohoku2011.dat -JM6i -R135/145/33/44 -SV6p+jb+e -W1p \</a:t>
            </a:r>
          </a:p>
          <a:p>
            <a:pPr>
              <a:lnSpc>
                <a:spcPct val="100000"/>
              </a:lnSpc>
              <a:spcBef>
                <a:spcPts val="0"/>
              </a:spcBef>
            </a:pP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1"/>
            <a:ext cx="4293139" cy="3141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pitchFamily="2" charset="0"/>
              </a:rPr>
              <a:t>psxy</a:t>
            </a:r>
            <a:r>
              <a:rPr lang="en-US" sz="1600" b="1" dirty="0">
                <a:solidFill>
                  <a:srgbClr val="008000"/>
                </a:solidFill>
                <a:latin typeface="Courier" pitchFamily="2" charset="0"/>
              </a:rPr>
              <a:t> ... -</a:t>
            </a:r>
            <a:r>
              <a:rPr lang="fi-FI" sz="1600" b="1" dirty="0">
                <a:solidFill>
                  <a:srgbClr val="008000"/>
                </a:solidFill>
                <a:latin typeface="Courier"/>
                <a:cs typeface="Courier"/>
              </a:rPr>
              <a:t>SV6p+jb+e</a:t>
            </a:r>
            <a:endParaRPr lang="en-US" sz="1600" b="1" dirty="0">
              <a:solidFill>
                <a:srgbClr val="008000"/>
              </a:solidFill>
              <a:latin typeface="Courier" pitchFamily="2" charset="0"/>
            </a:endParaRPr>
          </a:p>
          <a:p>
            <a:r>
              <a:rPr lang="en-US" sz="1600" dirty="0">
                <a:latin typeface="Helvetica"/>
              </a:rPr>
              <a:t>Next, we will add the co-seismic displacement vectors measured after the 2011 earthquake at GPS stations throughout Japan. You can find the displacements in the file </a:t>
            </a:r>
            <a:r>
              <a:rPr lang="en-US" sz="1600" dirty="0">
                <a:latin typeface="Helvetica"/>
                <a:hlinkClick r:id="rId3"/>
              </a:rPr>
              <a:t>tohoku2011.dat</a:t>
            </a:r>
            <a:r>
              <a:rPr lang="en-US" sz="1600" dirty="0">
                <a:latin typeface="Helvetica"/>
              </a:rPr>
              <a:t> (link available on the tutorial website).</a:t>
            </a:r>
          </a:p>
          <a:p>
            <a:r>
              <a:rPr lang="en-US" sz="1600" dirty="0">
                <a:latin typeface="Helvetica"/>
              </a:rPr>
              <a:t>The file format is similar to the format we used for </a:t>
            </a:r>
            <a:r>
              <a:rPr lang="en-US" sz="1600" b="1" dirty="0" err="1">
                <a:solidFill>
                  <a:srgbClr val="008000"/>
                </a:solidFill>
                <a:latin typeface="Courier" pitchFamily="2" charset="0"/>
              </a:rPr>
              <a:t>psxy</a:t>
            </a:r>
            <a:r>
              <a:rPr lang="en-US" sz="1600" dirty="0">
                <a:latin typeface="Helvetica"/>
              </a:rPr>
              <a:t> in the first tutorial. The first two columns indicate the longitude and latitude. The third column is the vector angle and the fourth column is the vector magnitude.</a:t>
            </a:r>
          </a:p>
          <a:p>
            <a:endParaRPr lang="en-US" sz="1600" dirty="0">
              <a:latin typeface="Helvetica"/>
            </a:endParaRPr>
          </a:p>
        </p:txBody>
      </p:sp>
      <p:sp>
        <p:nvSpPr>
          <p:cNvPr id="9" name="Text Placeholder 7">
            <a:extLst>
              <a:ext uri="{FF2B5EF4-FFF2-40B4-BE49-F238E27FC236}">
                <a16:creationId xmlns:a16="http://schemas.microsoft.com/office/drawing/2014/main" id="{4E037DD3-674A-C94A-AD49-AC29736A16BB}"/>
              </a:ext>
            </a:extLst>
          </p:cNvPr>
          <p:cNvSpPr txBox="1">
            <a:spLocks/>
          </p:cNvSpPr>
          <p:nvPr/>
        </p:nvSpPr>
        <p:spPr>
          <a:xfrm>
            <a:off x="676050" y="5264198"/>
            <a:ext cx="4074288"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a:solidFill>
                  <a:srgbClr val="008000"/>
                </a:solidFill>
                <a:latin typeface="Courier"/>
                <a:cs typeface="Courier"/>
              </a:rPr>
              <a:t>tohoku2011.dat:</a:t>
            </a:r>
          </a:p>
          <a:p>
            <a:pPr>
              <a:lnSpc>
                <a:spcPct val="100000"/>
              </a:lnSpc>
              <a:spcBef>
                <a:spcPts val="0"/>
              </a:spcBef>
            </a:pPr>
            <a:r>
              <a:rPr lang="fi-FI" sz="1200" b="1" dirty="0">
                <a:solidFill>
                  <a:srgbClr val="008000"/>
                </a:solidFill>
                <a:latin typeface="Courier"/>
                <a:cs typeface="Courier"/>
              </a:rPr>
              <a:t>141.861 44.0521 155.4740 0.0183895</a:t>
            </a:r>
          </a:p>
          <a:p>
            <a:pPr>
              <a:lnSpc>
                <a:spcPct val="100000"/>
              </a:lnSpc>
              <a:spcBef>
                <a:spcPts val="0"/>
              </a:spcBef>
            </a:pPr>
            <a:r>
              <a:rPr lang="fi-FI" sz="1200" b="1" dirty="0">
                <a:solidFill>
                  <a:srgbClr val="008000"/>
                </a:solidFill>
                <a:latin typeface="Courier"/>
                <a:cs typeface="Courier"/>
              </a:rPr>
              <a:t>133.734 35.0030  71.6785 0.0408278</a:t>
            </a:r>
          </a:p>
          <a:p>
            <a:pPr>
              <a:lnSpc>
                <a:spcPct val="100000"/>
              </a:lnSpc>
              <a:spcBef>
                <a:spcPts val="0"/>
              </a:spcBef>
            </a:pPr>
            <a:r>
              <a:rPr lang="fi-FI" sz="1200" b="1" dirty="0">
                <a:solidFill>
                  <a:srgbClr val="008000"/>
                </a:solidFill>
                <a:latin typeface="Courier"/>
                <a:cs typeface="Courier"/>
              </a:rPr>
              <a:t>141.007 37.5337  98.2782 2.6494300</a:t>
            </a:r>
          </a:p>
          <a:p>
            <a:pPr>
              <a:lnSpc>
                <a:spcPct val="100000"/>
              </a:lnSpc>
              <a:spcBef>
                <a:spcPts val="0"/>
              </a:spcBef>
            </a:pPr>
            <a:r>
              <a:rPr lang="fi-FI" sz="1200" b="1" dirty="0">
                <a:solidFill>
                  <a:srgbClr val="008000"/>
                </a:solidFill>
                <a:latin typeface="Courier"/>
                <a:cs typeface="Courier"/>
              </a:rPr>
              <a:t>139.142 35.2686  72.7149 0.1226310</a:t>
            </a:r>
          </a:p>
          <a:p>
            <a:pPr>
              <a:lnSpc>
                <a:spcPct val="100000"/>
              </a:lnSpc>
              <a:spcBef>
                <a:spcPts val="0"/>
              </a:spcBef>
            </a:pPr>
            <a:r>
              <a:rPr lang="fi-FI" sz="1200" b="1" dirty="0">
                <a:solidFill>
                  <a:srgbClr val="008000"/>
                </a:solidFill>
                <a:latin typeface="Courier"/>
                <a:cs typeface="Courier"/>
              </a:rPr>
              <a:t>139.849 39.8911 120.6330 0.6804290</a:t>
            </a:r>
          </a:p>
          <a:p>
            <a:pPr>
              <a:lnSpc>
                <a:spcPct val="100000"/>
              </a:lnSpc>
              <a:spcBef>
                <a:spcPts val="0"/>
              </a:spcBef>
            </a:pPr>
            <a:r>
              <a:rPr lang="fi-FI" sz="1200" b="1" dirty="0">
                <a:solidFill>
                  <a:srgbClr val="008000"/>
                </a:solidFill>
                <a:latin typeface="Courier"/>
                <a:cs typeface="Courier"/>
              </a:rPr>
              <a:t>140.447 39.0544 113.8440 1.6063900</a:t>
            </a:r>
          </a:p>
          <a:p>
            <a:pPr>
              <a:lnSpc>
                <a:spcPct val="100000"/>
              </a:lnSpc>
              <a:spcBef>
                <a:spcPts val="0"/>
              </a:spcBef>
            </a:pPr>
            <a:r>
              <a:rPr lang="fi-FI" sz="1200" b="1" dirty="0">
                <a:solidFill>
                  <a:srgbClr val="008000"/>
                </a:solidFill>
                <a:latin typeface="Courier"/>
                <a:cs typeface="Courier"/>
              </a:rPr>
              <a:t>:       :       :        :</a:t>
            </a:r>
            <a:endParaRPr lang="en-US" sz="1200" dirty="0">
              <a:latin typeface="Courier"/>
              <a:cs typeface="Courier"/>
            </a:endParaRPr>
          </a:p>
        </p:txBody>
      </p:sp>
      <p:sp>
        <p:nvSpPr>
          <p:cNvPr id="7" name="TextBox 6">
            <a:extLst>
              <a:ext uri="{FF2B5EF4-FFF2-40B4-BE49-F238E27FC236}">
                <a16:creationId xmlns:a16="http://schemas.microsoft.com/office/drawing/2014/main" id="{B65FD6F0-3584-FC4D-A086-57EBB3F8F105}"/>
              </a:ext>
            </a:extLst>
          </p:cNvPr>
          <p:cNvSpPr txBox="1"/>
          <p:nvPr/>
        </p:nvSpPr>
        <p:spPr>
          <a:xfrm>
            <a:off x="3937803" y="5372026"/>
            <a:ext cx="1606469" cy="923330"/>
          </a:xfrm>
          <a:prstGeom prst="rect">
            <a:avLst/>
          </a:prstGeom>
          <a:noFill/>
        </p:spPr>
        <p:txBody>
          <a:bodyPr wrap="square" rtlCol="0">
            <a:spAutoFit/>
          </a:bodyPr>
          <a:lstStyle/>
          <a:p>
            <a:r>
              <a:rPr lang="en-US" i="1" dirty="0">
                <a:solidFill>
                  <a:srgbClr val="FF0000"/>
                </a:solidFill>
                <a:latin typeface="Helvetica"/>
                <a:cs typeface="Helvetica"/>
              </a:rPr>
              <a:t>Displacement magnitude (meters)</a:t>
            </a:r>
          </a:p>
        </p:txBody>
      </p:sp>
      <p:sp>
        <p:nvSpPr>
          <p:cNvPr id="12" name="Rectangle 11">
            <a:extLst>
              <a:ext uri="{FF2B5EF4-FFF2-40B4-BE49-F238E27FC236}">
                <a16:creationId xmlns:a16="http://schemas.microsoft.com/office/drawing/2014/main" id="{20C95C9F-CD0D-1F47-BF61-06D903387D65}"/>
              </a:ext>
            </a:extLst>
          </p:cNvPr>
          <p:cNvSpPr/>
          <p:nvPr/>
        </p:nvSpPr>
        <p:spPr>
          <a:xfrm>
            <a:off x="3020990" y="5448301"/>
            <a:ext cx="916813" cy="1377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95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31012-C978-D14A-A478-4AEB5F20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tohoku2011.dat -JM6i -R135/145/33/44 -SV6p+jb+e -W1p \</a:t>
            </a:r>
          </a:p>
          <a:p>
            <a:pPr>
              <a:lnSpc>
                <a:spcPct val="100000"/>
              </a:lnSpc>
              <a:spcBef>
                <a:spcPts val="0"/>
              </a:spcBef>
            </a:pP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1"/>
            <a:ext cx="4293139" cy="3141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pitchFamily="2" charset="0"/>
              </a:rPr>
              <a:t>-SV6p+jb+e</a:t>
            </a:r>
          </a:p>
          <a:p>
            <a:r>
              <a:rPr lang="en-US" sz="1600" dirty="0">
                <a:latin typeface="Helvetica"/>
              </a:rPr>
              <a:t>The </a:t>
            </a:r>
            <a:r>
              <a:rPr lang="en-US" sz="1600" b="1" dirty="0">
                <a:solidFill>
                  <a:srgbClr val="008000"/>
                </a:solidFill>
                <a:latin typeface="Courier" pitchFamily="2" charset="0"/>
              </a:rPr>
              <a:t>-SV</a:t>
            </a:r>
            <a:r>
              <a:rPr lang="en-US" sz="1600" dirty="0">
                <a:latin typeface="Helvetica"/>
              </a:rPr>
              <a:t> flag specifies the vector parameters. The first number (</a:t>
            </a:r>
            <a:r>
              <a:rPr lang="en-US" sz="1600" b="1" dirty="0">
                <a:solidFill>
                  <a:srgbClr val="008000"/>
                </a:solidFill>
                <a:latin typeface="Courier" pitchFamily="2" charset="0"/>
              </a:rPr>
              <a:t>6p</a:t>
            </a:r>
            <a:r>
              <a:rPr lang="en-US" sz="1600" dirty="0">
                <a:latin typeface="Helvetica"/>
              </a:rPr>
              <a:t>) is the length of the vector head. </a:t>
            </a:r>
            <a:r>
              <a:rPr lang="en-US" sz="1600" b="1" dirty="0">
                <a:solidFill>
                  <a:srgbClr val="008000"/>
                </a:solidFill>
                <a:latin typeface="Courier" pitchFamily="2" charset="0"/>
              </a:rPr>
              <a:t>+</a:t>
            </a:r>
            <a:r>
              <a:rPr lang="en-US" sz="1600" b="1" dirty="0" err="1">
                <a:solidFill>
                  <a:srgbClr val="008000"/>
                </a:solidFill>
                <a:latin typeface="Courier" pitchFamily="2" charset="0"/>
              </a:rPr>
              <a:t>jb</a:t>
            </a:r>
            <a:r>
              <a:rPr lang="en-US" sz="1600" dirty="0">
                <a:latin typeface="Helvetica"/>
              </a:rPr>
              <a:t> indicates justifying the vector at the beginning. In other words, the tail end will be placed at the specified coordinate. Finally, </a:t>
            </a:r>
            <a:r>
              <a:rPr lang="en-US" sz="1600" b="1" dirty="0">
                <a:solidFill>
                  <a:srgbClr val="008000"/>
                </a:solidFill>
                <a:latin typeface="Courier" pitchFamily="2" charset="0"/>
              </a:rPr>
              <a:t>+e</a:t>
            </a:r>
            <a:r>
              <a:rPr lang="en-US" sz="1600" dirty="0">
                <a:latin typeface="Helvetica"/>
              </a:rPr>
              <a:t> tells GMT to plot the vector head at the end. Without this, you will simply get a line with no arrow at the end!</a:t>
            </a:r>
          </a:p>
          <a:p>
            <a:endParaRPr lang="en-US" sz="1600" dirty="0">
              <a:latin typeface="Helvetica"/>
            </a:endParaRPr>
          </a:p>
        </p:txBody>
      </p:sp>
      <p:sp>
        <p:nvSpPr>
          <p:cNvPr id="7" name="TextBox 6">
            <a:extLst>
              <a:ext uri="{FF2B5EF4-FFF2-40B4-BE49-F238E27FC236}">
                <a16:creationId xmlns:a16="http://schemas.microsoft.com/office/drawing/2014/main" id="{B65FD6F0-3584-FC4D-A086-57EBB3F8F105}"/>
              </a:ext>
            </a:extLst>
          </p:cNvPr>
          <p:cNvSpPr txBox="1"/>
          <p:nvPr/>
        </p:nvSpPr>
        <p:spPr>
          <a:xfrm>
            <a:off x="6528121" y="323379"/>
            <a:ext cx="2430684" cy="923330"/>
          </a:xfrm>
          <a:prstGeom prst="rect">
            <a:avLst/>
          </a:prstGeom>
          <a:noFill/>
        </p:spPr>
        <p:txBody>
          <a:bodyPr wrap="square" rtlCol="0">
            <a:spAutoFit/>
          </a:bodyPr>
          <a:lstStyle/>
          <a:p>
            <a:r>
              <a:rPr lang="en-US" i="1" dirty="0">
                <a:solidFill>
                  <a:srgbClr val="FF0000"/>
                </a:solidFill>
                <a:latin typeface="Helvetica"/>
                <a:cs typeface="Helvetica"/>
              </a:rPr>
              <a:t>The -SV option defines the vector appearance </a:t>
            </a:r>
          </a:p>
        </p:txBody>
      </p:sp>
      <p:cxnSp>
        <p:nvCxnSpPr>
          <p:cNvPr id="11" name="Straight Arrow Connector 10">
            <a:extLst>
              <a:ext uri="{FF2B5EF4-FFF2-40B4-BE49-F238E27FC236}">
                <a16:creationId xmlns:a16="http://schemas.microsoft.com/office/drawing/2014/main" id="{4426FC94-C402-764B-8F88-E037B3BD5B84}"/>
              </a:ext>
            </a:extLst>
          </p:cNvPr>
          <p:cNvCxnSpPr>
            <a:cxnSpLocks/>
          </p:cNvCxnSpPr>
          <p:nvPr/>
        </p:nvCxnSpPr>
        <p:spPr>
          <a:xfrm flipH="1">
            <a:off x="6202584" y="1030147"/>
            <a:ext cx="325537" cy="4049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00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31012-C978-D14A-A478-4AEB5F20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tohoku2011.dat -JM6i -R135/145/33/44 -SV6p+jb+e -W1p \</a:t>
            </a:r>
          </a:p>
          <a:p>
            <a:pPr>
              <a:lnSpc>
                <a:spcPct val="100000"/>
              </a:lnSpc>
              <a:spcBef>
                <a:spcPts val="0"/>
              </a:spcBef>
            </a:pP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0"/>
            <a:ext cx="4293139" cy="410422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pitchFamily="2" charset="0"/>
              </a:rPr>
              <a:t>psxy</a:t>
            </a:r>
            <a:r>
              <a:rPr lang="en-US" sz="1600" b="1" dirty="0">
                <a:solidFill>
                  <a:srgbClr val="008000"/>
                </a:solidFill>
                <a:latin typeface="Courier" pitchFamily="2" charset="0"/>
              </a:rPr>
              <a:t> ... -</a:t>
            </a:r>
            <a:r>
              <a:rPr lang="fi-FI" sz="1600" b="1" dirty="0">
                <a:solidFill>
                  <a:srgbClr val="008000"/>
                </a:solidFill>
                <a:latin typeface="Courier"/>
                <a:cs typeface="Courier"/>
              </a:rPr>
              <a:t>SV6p+jb+e</a:t>
            </a:r>
            <a:endParaRPr lang="en-US" sz="1600" b="1" dirty="0">
              <a:solidFill>
                <a:srgbClr val="008000"/>
              </a:solidFill>
              <a:latin typeface="Courier" pitchFamily="2" charset="0"/>
            </a:endParaRPr>
          </a:p>
          <a:p>
            <a:r>
              <a:rPr lang="en-US" sz="1600" dirty="0">
                <a:latin typeface="Helvetica"/>
              </a:rPr>
              <a:t>There are a couple things to be careful about here: </a:t>
            </a:r>
          </a:p>
          <a:p>
            <a:pPr marL="342900" indent="-342900">
              <a:buFont typeface="+mj-lt"/>
              <a:buAutoNum type="arabicPeriod"/>
            </a:pPr>
            <a:r>
              <a:rPr lang="en-US" sz="1600" dirty="0">
                <a:latin typeface="Helvetica"/>
              </a:rPr>
              <a:t>Since the vector orientations are defined as a geographic azimuth, clockwise from north, we need to use </a:t>
            </a:r>
            <a:r>
              <a:rPr lang="en-US" sz="1600" b="1" dirty="0">
                <a:solidFill>
                  <a:srgbClr val="008000"/>
                </a:solidFill>
                <a:latin typeface="Courier" pitchFamily="2" charset="0"/>
              </a:rPr>
              <a:t>-SV</a:t>
            </a:r>
            <a:r>
              <a:rPr lang="en-US" sz="1600" dirty="0">
                <a:latin typeface="Helvetica"/>
              </a:rPr>
              <a:t> (capital </a:t>
            </a:r>
            <a:r>
              <a:rPr lang="en-US" sz="1600" b="1" dirty="0">
                <a:solidFill>
                  <a:srgbClr val="008000"/>
                </a:solidFill>
                <a:latin typeface="Courier" pitchFamily="2" charset="0"/>
              </a:rPr>
              <a:t>V</a:t>
            </a:r>
            <a:r>
              <a:rPr lang="en-US" sz="1600" dirty="0">
                <a:latin typeface="Helvetica"/>
              </a:rPr>
              <a:t>). If the vectors are defined counter-clockwise from the x-axis, then we would use </a:t>
            </a:r>
            <a:r>
              <a:rPr lang="en-US" sz="1600" b="1" dirty="0">
                <a:solidFill>
                  <a:srgbClr val="008000"/>
                </a:solidFill>
                <a:latin typeface="Courier" pitchFamily="2" charset="0"/>
              </a:rPr>
              <a:t>-</a:t>
            </a:r>
            <a:r>
              <a:rPr lang="en-US" sz="1600" b="1" dirty="0" err="1">
                <a:solidFill>
                  <a:srgbClr val="008000"/>
                </a:solidFill>
                <a:latin typeface="Courier" pitchFamily="2" charset="0"/>
              </a:rPr>
              <a:t>Sv</a:t>
            </a:r>
            <a:r>
              <a:rPr lang="en-US" sz="1600" dirty="0">
                <a:latin typeface="Helvetica"/>
              </a:rPr>
              <a:t> (lowercase </a:t>
            </a:r>
            <a:r>
              <a:rPr lang="en-US" sz="1600" b="1" dirty="0">
                <a:solidFill>
                  <a:srgbClr val="008000"/>
                </a:solidFill>
                <a:latin typeface="Courier" pitchFamily="2" charset="0"/>
              </a:rPr>
              <a:t>v</a:t>
            </a:r>
            <a:r>
              <a:rPr lang="en-US" sz="1600" dirty="0">
                <a:latin typeface="Helvetica"/>
              </a:rPr>
              <a:t>). Double check your azimuth definitions and this flag!</a:t>
            </a:r>
          </a:p>
          <a:p>
            <a:pPr marL="342900" indent="-342900">
              <a:buFont typeface="+mj-lt"/>
              <a:buAutoNum type="arabicPeriod"/>
            </a:pPr>
            <a:r>
              <a:rPr lang="en-US" sz="1600" dirty="0">
                <a:latin typeface="Helvetica"/>
              </a:rPr>
              <a:t>The input displacement magnitudes are in meters, but GMT will read the values and plot the vectors in the default units (usually centimeters). If your vectors have large or small values, you will need to re-scale them. We will cover that next.</a:t>
            </a:r>
          </a:p>
          <a:p>
            <a:endParaRPr lang="en-US" sz="1600" dirty="0">
              <a:latin typeface="Helvetica"/>
            </a:endParaRPr>
          </a:p>
        </p:txBody>
      </p:sp>
    </p:spTree>
    <p:extLst>
      <p:ext uri="{BB962C8B-B14F-4D97-AF65-F5344CB8AC3E}">
        <p14:creationId xmlns:p14="http://schemas.microsoft.com/office/powerpoint/2010/main" val="110493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Tutorial Objectives</a:t>
            </a:r>
          </a:p>
        </p:txBody>
      </p:sp>
      <p:sp>
        <p:nvSpPr>
          <p:cNvPr id="3" name="Content Placeholder 2"/>
          <p:cNvSpPr>
            <a:spLocks noGrp="1"/>
          </p:cNvSpPr>
          <p:nvPr>
            <p:ph idx="1"/>
          </p:nvPr>
        </p:nvSpPr>
        <p:spPr/>
        <p:txBody>
          <a:bodyPr>
            <a:normAutofit/>
          </a:bodyPr>
          <a:lstStyle/>
          <a:p>
            <a:r>
              <a:rPr lang="en-US" sz="3200" dirty="0">
                <a:latin typeface="Helvetica" charset="0"/>
                <a:ea typeface="Helvetica" charset="0"/>
                <a:cs typeface="Helvetica" charset="0"/>
              </a:rPr>
              <a:t>Learn the following new GMT commands</a:t>
            </a:r>
          </a:p>
          <a:p>
            <a:pPr lvl="1">
              <a:buFont typeface="Arial" charset="0"/>
              <a:buChar char="•"/>
            </a:pPr>
            <a:r>
              <a:rPr lang="en-US" sz="2800" dirty="0" err="1">
                <a:latin typeface="Helvetica" charset="0"/>
                <a:ea typeface="Helvetica" charset="0"/>
                <a:cs typeface="Helvetica" charset="0"/>
              </a:rPr>
              <a:t>pstext</a:t>
            </a:r>
            <a:endParaRPr lang="en-US" sz="2800" dirty="0">
              <a:latin typeface="Helvetica" charset="0"/>
              <a:ea typeface="Helvetica" charset="0"/>
              <a:cs typeface="Helvetica" charset="0"/>
            </a:endParaRPr>
          </a:p>
          <a:p>
            <a:pPr lvl="1">
              <a:buFont typeface="Arial" charset="0"/>
              <a:buChar char="•"/>
            </a:pPr>
            <a:r>
              <a:rPr lang="en-US" sz="2800" dirty="0" err="1">
                <a:latin typeface="Helvetica" charset="0"/>
                <a:ea typeface="Helvetica" charset="0"/>
                <a:cs typeface="Helvetica" charset="0"/>
              </a:rPr>
              <a:t>psxy</a:t>
            </a:r>
            <a:r>
              <a:rPr lang="en-US" sz="2800" dirty="0">
                <a:latin typeface="Helvetica" charset="0"/>
                <a:ea typeface="Helvetica" charset="0"/>
                <a:cs typeface="Helvetica" charset="0"/>
              </a:rPr>
              <a:t> -</a:t>
            </a:r>
            <a:r>
              <a:rPr lang="en-US" sz="2800" dirty="0" err="1">
                <a:latin typeface="Helvetica" charset="0"/>
                <a:ea typeface="Helvetica" charset="0"/>
                <a:cs typeface="Helvetica" charset="0"/>
              </a:rPr>
              <a:t>Sv</a:t>
            </a:r>
            <a:endParaRPr lang="en-US" sz="2800" dirty="0">
              <a:latin typeface="Helvetica" charset="0"/>
              <a:ea typeface="Helvetica" charset="0"/>
              <a:cs typeface="Helvetica" charset="0"/>
            </a:endParaRPr>
          </a:p>
          <a:p>
            <a:pPr lvl="1">
              <a:buFont typeface="Arial" charset="0"/>
              <a:buChar char="•"/>
            </a:pPr>
            <a:r>
              <a:rPr lang="en-US" sz="2800" dirty="0" err="1">
                <a:latin typeface="Helvetica" charset="0"/>
                <a:ea typeface="Helvetica" charset="0"/>
                <a:cs typeface="Helvetica" charset="0"/>
              </a:rPr>
              <a:t>psmeca</a:t>
            </a:r>
            <a:endParaRPr lang="en-US" sz="2800" dirty="0">
              <a:latin typeface="Helvetica" charset="0"/>
              <a:ea typeface="Helvetica" charset="0"/>
              <a:cs typeface="Helvetica" charset="0"/>
            </a:endParaRPr>
          </a:p>
        </p:txBody>
      </p:sp>
      <p:sp>
        <p:nvSpPr>
          <p:cNvPr id="4" name="TextBox 3">
            <a:extLst>
              <a:ext uri="{FF2B5EF4-FFF2-40B4-BE49-F238E27FC236}">
                <a16:creationId xmlns:a16="http://schemas.microsoft.com/office/drawing/2014/main" id="{96DD8E3D-A515-374E-82CB-3E0245DA918F}"/>
              </a:ext>
            </a:extLst>
          </p:cNvPr>
          <p:cNvSpPr txBox="1"/>
          <p:nvPr/>
        </p:nvSpPr>
        <p:spPr>
          <a:xfrm>
            <a:off x="4572000" y="3933508"/>
            <a:ext cx="4023360" cy="2677656"/>
          </a:xfrm>
          <a:prstGeom prst="rect">
            <a:avLst/>
          </a:prstGeom>
          <a:noFill/>
        </p:spPr>
        <p:txBody>
          <a:bodyPr wrap="square" rtlCol="0">
            <a:spAutoFit/>
          </a:bodyPr>
          <a:lstStyle/>
          <a:p>
            <a:r>
              <a:rPr lang="en-US" sz="2400" i="1" dirty="0">
                <a:solidFill>
                  <a:srgbClr val="FF0000"/>
                </a:solidFill>
                <a:latin typeface="Helvetica" pitchFamily="2" charset="0"/>
              </a:rPr>
              <a:t>Note: This tutorial assumes knowledge from Parts 1 and 2. If you are a new user, you may want to go back and complete these first!</a:t>
            </a:r>
          </a:p>
          <a:p>
            <a:endParaRPr lang="en-US" sz="2400" i="1" dirty="0">
              <a:solidFill>
                <a:srgbClr val="FF0000"/>
              </a:solidFill>
              <a:latin typeface="Helvetica" pitchFamily="2" charset="0"/>
            </a:endParaRPr>
          </a:p>
          <a:p>
            <a:r>
              <a:rPr lang="en-US" sz="2400" i="1" dirty="0">
                <a:solidFill>
                  <a:srgbClr val="FF0000"/>
                </a:solidFill>
                <a:latin typeface="Helvetica" pitchFamily="2" charset="0"/>
              </a:rPr>
              <a:t>Look at the </a:t>
            </a:r>
            <a:r>
              <a:rPr lang="en-US" sz="2400" i="1" dirty="0" err="1">
                <a:solidFill>
                  <a:srgbClr val="FF0000"/>
                </a:solidFill>
                <a:latin typeface="Helvetica" pitchFamily="2" charset="0"/>
              </a:rPr>
              <a:t>awk</a:t>
            </a:r>
            <a:r>
              <a:rPr lang="en-US" sz="2400" i="1" dirty="0">
                <a:solidFill>
                  <a:srgbClr val="FF0000"/>
                </a:solidFill>
                <a:latin typeface="Helvetica" pitchFamily="2" charset="0"/>
              </a:rPr>
              <a:t> tutorial too!</a:t>
            </a:r>
          </a:p>
        </p:txBody>
      </p:sp>
    </p:spTree>
    <p:extLst>
      <p:ext uri="{BB962C8B-B14F-4D97-AF65-F5344CB8AC3E}">
        <p14:creationId xmlns:p14="http://schemas.microsoft.com/office/powerpoint/2010/main" val="4190165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B2CC0-296D-E64F-85CF-6FCDE6B8E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awk</a:t>
            </a:r>
            <a:r>
              <a:rPr lang="fi-FI" sz="1400" b="1" dirty="0">
                <a:solidFill>
                  <a:srgbClr val="008000"/>
                </a:solidFill>
                <a:latin typeface="Courier"/>
                <a:cs typeface="Courier"/>
              </a:rPr>
              <a:t> '{</a:t>
            </a:r>
            <a:r>
              <a:rPr lang="fi-FI" sz="1400" b="1" dirty="0" err="1">
                <a:solidFill>
                  <a:srgbClr val="008000"/>
                </a:solidFill>
                <a:latin typeface="Courier"/>
                <a:cs typeface="Courier"/>
              </a:rPr>
              <a:t>print</a:t>
            </a:r>
            <a:r>
              <a:rPr lang="fi-FI" sz="1400" b="1" dirty="0">
                <a:solidFill>
                  <a:srgbClr val="008000"/>
                </a:solidFill>
                <a:latin typeface="Courier"/>
                <a:cs typeface="Courier"/>
              </a:rPr>
              <a:t> $1,$2,$3,$4*0.75}' tohoku2011.dat |\</a:t>
            </a:r>
          </a:p>
          <a:p>
            <a:pPr>
              <a:lnSpc>
                <a:spcPct val="100000"/>
              </a:lnSpc>
              <a:spcBef>
                <a:spcPts val="0"/>
              </a:spcBef>
            </a:pPr>
            <a:r>
              <a:rPr lang="fi-FI" sz="1400" b="1" dirty="0">
                <a:solidFill>
                  <a:srgbClr val="008000"/>
                </a:solidFill>
                <a:latin typeface="Courier"/>
                <a:cs typeface="Courier"/>
              </a:rPr>
              <a:t>    </a:t>
            </a: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-JM6i -R135/145/33/44 -SV6p+jb+e -W1p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0"/>
            <a:ext cx="4293139" cy="410422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pitchFamily="2" charset="0"/>
              </a:rPr>
              <a:t>awk</a:t>
            </a:r>
            <a:r>
              <a:rPr lang="en-US" sz="1600" b="1" dirty="0">
                <a:solidFill>
                  <a:srgbClr val="008000"/>
                </a:solidFill>
                <a:latin typeface="Courier" pitchFamily="2" charset="0"/>
              </a:rPr>
              <a:t> '{print $1,$2,$3,$4*0.75}’</a:t>
            </a:r>
          </a:p>
          <a:p>
            <a:r>
              <a:rPr lang="en-US" sz="1600" b="1" dirty="0">
                <a:solidFill>
                  <a:srgbClr val="008000"/>
                </a:solidFill>
                <a:latin typeface="Courier" pitchFamily="2" charset="0"/>
              </a:rPr>
              <a:t>    tohoku2011.dat</a:t>
            </a:r>
          </a:p>
          <a:p>
            <a:r>
              <a:rPr lang="en-US" sz="1600" dirty="0">
                <a:latin typeface="Helvetica"/>
              </a:rPr>
              <a:t>To reduce the size of the arrows on the map, we use </a:t>
            </a:r>
            <a:r>
              <a:rPr lang="en-US" sz="1600" b="1" dirty="0" err="1">
                <a:solidFill>
                  <a:srgbClr val="008000"/>
                </a:solidFill>
                <a:latin typeface="Courier" pitchFamily="2" charset="0"/>
              </a:rPr>
              <a:t>awk</a:t>
            </a:r>
            <a:r>
              <a:rPr lang="en-US" sz="1600" dirty="0">
                <a:latin typeface="Helvetica"/>
              </a:rPr>
              <a:t>. This command takes the file </a:t>
            </a:r>
            <a:r>
              <a:rPr lang="en-US" sz="1600" b="1" dirty="0">
                <a:solidFill>
                  <a:srgbClr val="008000"/>
                </a:solidFill>
                <a:latin typeface="Courier" pitchFamily="2" charset="0"/>
              </a:rPr>
              <a:t>tohoku2011.dat</a:t>
            </a:r>
            <a:r>
              <a:rPr lang="en-US" sz="1600" dirty="0">
                <a:latin typeface="Helvetica"/>
              </a:rPr>
              <a:t> and prints the first column, second column, third column, and the fourth column (displacement magnitude) multiplied by </a:t>
            </a:r>
            <a:r>
              <a:rPr lang="en-US" sz="1600" b="1" dirty="0">
                <a:solidFill>
                  <a:srgbClr val="008000"/>
                </a:solidFill>
                <a:latin typeface="Courier" pitchFamily="2" charset="0"/>
              </a:rPr>
              <a:t>0.75</a:t>
            </a:r>
            <a:r>
              <a:rPr lang="en-US" sz="1600" dirty="0">
                <a:latin typeface="Helvetica"/>
              </a:rPr>
              <a:t>. We “pipe” the </a:t>
            </a:r>
            <a:r>
              <a:rPr lang="en-US" sz="1600" b="1" dirty="0" err="1">
                <a:solidFill>
                  <a:srgbClr val="008000"/>
                </a:solidFill>
                <a:latin typeface="Courier" pitchFamily="2" charset="0"/>
              </a:rPr>
              <a:t>awk</a:t>
            </a:r>
            <a:r>
              <a:rPr lang="en-US" sz="1600" dirty="0">
                <a:latin typeface="Helvetica"/>
              </a:rPr>
              <a:t> output (</a:t>
            </a:r>
            <a:r>
              <a:rPr lang="en-US" sz="1600" b="1" dirty="0">
                <a:solidFill>
                  <a:srgbClr val="008000"/>
                </a:solidFill>
                <a:latin typeface="Courier" pitchFamily="2" charset="0"/>
              </a:rPr>
              <a:t>|</a:t>
            </a:r>
            <a:r>
              <a:rPr lang="en-US" sz="1600" dirty="0">
                <a:latin typeface="Helvetica"/>
              </a:rPr>
              <a:t>) to be the input for the </a:t>
            </a:r>
            <a:r>
              <a:rPr lang="en-US" sz="1600" b="1" dirty="0" err="1">
                <a:solidFill>
                  <a:srgbClr val="008000"/>
                </a:solidFill>
                <a:latin typeface="Courier" pitchFamily="2" charset="0"/>
              </a:rPr>
              <a:t>psxy</a:t>
            </a:r>
            <a:r>
              <a:rPr lang="en-US" sz="1600" dirty="0">
                <a:latin typeface="Helvetica"/>
              </a:rPr>
              <a:t> command.</a:t>
            </a:r>
          </a:p>
        </p:txBody>
      </p:sp>
    </p:spTree>
    <p:extLst>
      <p:ext uri="{BB962C8B-B14F-4D97-AF65-F5344CB8AC3E}">
        <p14:creationId xmlns:p14="http://schemas.microsoft.com/office/powerpoint/2010/main" val="414385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19F16-B384-9442-B657-6E8CECC3E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195312" cy="643000"/>
          </a:xfrm>
        </p:spPr>
        <p:txBody>
          <a:bodyPr>
            <a:noAutofit/>
          </a:bodyPr>
          <a:lstStyle/>
          <a:p>
            <a:pPr>
              <a:lnSpc>
                <a:spcPct val="100000"/>
              </a:lnSpc>
              <a:spcBef>
                <a:spcPts val="0"/>
              </a:spcBef>
            </a:pPr>
            <a:r>
              <a:rPr lang="fi-FI" sz="1400" b="1" dirty="0" err="1">
                <a:solidFill>
                  <a:srgbClr val="008000"/>
                </a:solidFill>
                <a:latin typeface="Courier"/>
                <a:cs typeface="Courier"/>
              </a:rPr>
              <a:t>awk</a:t>
            </a:r>
            <a:r>
              <a:rPr lang="fi-FI" sz="1400" b="1" dirty="0">
                <a:solidFill>
                  <a:srgbClr val="008000"/>
                </a:solidFill>
                <a:latin typeface="Courier"/>
                <a:cs typeface="Courier"/>
              </a:rPr>
              <a:t> '{</a:t>
            </a:r>
            <a:r>
              <a:rPr lang="fi-FI" sz="1400" b="1" dirty="0" err="1">
                <a:solidFill>
                  <a:srgbClr val="008000"/>
                </a:solidFill>
                <a:latin typeface="Courier"/>
                <a:cs typeface="Courier"/>
              </a:rPr>
              <a:t>print</a:t>
            </a:r>
            <a:r>
              <a:rPr lang="fi-FI" sz="1400" b="1" dirty="0">
                <a:solidFill>
                  <a:srgbClr val="008000"/>
                </a:solidFill>
                <a:latin typeface="Courier"/>
                <a:cs typeface="Courier"/>
              </a:rPr>
              <a:t> $1,$2,$3,$4*0.75}' tohoku2011.dat |\</a:t>
            </a:r>
          </a:p>
          <a:p>
            <a:pPr>
              <a:lnSpc>
                <a:spcPct val="100000"/>
              </a:lnSpc>
              <a:spcBef>
                <a:spcPts val="0"/>
              </a:spcBef>
            </a:pPr>
            <a:r>
              <a:rPr lang="fi-FI" sz="1400" b="1" dirty="0">
                <a:solidFill>
                  <a:srgbClr val="008000"/>
                </a:solidFill>
                <a:latin typeface="Courier"/>
                <a:cs typeface="Courier"/>
              </a:rPr>
              <a:t>    </a:t>
            </a: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psxy</a:t>
            </a:r>
            <a:r>
              <a:rPr lang="fi-FI" sz="1400" b="1" dirty="0">
                <a:solidFill>
                  <a:srgbClr val="008000"/>
                </a:solidFill>
                <a:latin typeface="Courier"/>
                <a:cs typeface="Courier"/>
              </a:rPr>
              <a:t> -JM6i -R135/145/33/44 -SV6p+jb+e+a40+n0.12 -W1p,blue -</a:t>
            </a:r>
            <a:r>
              <a:rPr lang="fi-FI" sz="1400" b="1" dirty="0" err="1">
                <a:solidFill>
                  <a:srgbClr val="008000"/>
                </a:solidFill>
                <a:latin typeface="Courier"/>
                <a:cs typeface="Courier"/>
              </a:rPr>
              <a:t>Gblue</a:t>
            </a:r>
            <a:r>
              <a:rPr lang="fi-FI" sz="1400" b="1" dirty="0">
                <a:solidFill>
                  <a:srgbClr val="008000"/>
                </a:solidFill>
                <a:latin typeface="Courier"/>
                <a:cs typeface="Courier"/>
              </a:rPr>
              <a:t> \</a:t>
            </a:r>
          </a:p>
          <a:p>
            <a:pPr>
              <a:lnSpc>
                <a:spcPct val="100000"/>
              </a:lnSpc>
              <a:spcBef>
                <a:spcPts val="0"/>
              </a:spcBef>
            </a:pPr>
            <a:r>
              <a:rPr lang="fi-FI" sz="1400" b="1" dirty="0">
                <a:solidFill>
                  <a:srgbClr val="008000"/>
                </a:solidFill>
                <a:latin typeface="Courier"/>
                <a:cs typeface="Courier"/>
              </a:rPr>
              <a:t>        -K -O &gt;&gt; japan2011.ps</a:t>
            </a:r>
          </a:p>
          <a:p>
            <a:pPr>
              <a:lnSpc>
                <a:spcPct val="100000"/>
              </a:lnSpc>
              <a:spcBef>
                <a:spcPts val="0"/>
              </a:spcBef>
            </a:pPr>
            <a:endParaRPr lang="en-US" sz="1400" dirty="0">
              <a:latin typeface="Courier"/>
              <a:cs typeface="Courier"/>
            </a:endParaRPr>
          </a:p>
        </p:txBody>
      </p:sp>
      <p:sp>
        <p:nvSpPr>
          <p:cNvPr id="10" name="Text Placeholder 7"/>
          <p:cNvSpPr>
            <a:spLocks noGrp="1"/>
          </p:cNvSpPr>
          <p:nvPr/>
        </p:nvSpPr>
        <p:spPr>
          <a:xfrm>
            <a:off x="457199" y="2192400"/>
            <a:ext cx="4293139" cy="410422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a:solidFill>
                  <a:srgbClr val="008000"/>
                </a:solidFill>
                <a:latin typeface="Courier"/>
                <a:cs typeface="Courier"/>
              </a:rPr>
              <a:t>-SV6p+jb+e+a40+n0.12</a:t>
            </a:r>
          </a:p>
          <a:p>
            <a:r>
              <a:rPr lang="en-US" sz="1600" dirty="0">
                <a:latin typeface="Helvetica"/>
              </a:rPr>
              <a:t>The appearance of the arrows is very customizable. The default arrowhead angle is 30 degrees. </a:t>
            </a:r>
            <a:r>
              <a:rPr lang="fi-FI" sz="1600" b="1" dirty="0">
                <a:solidFill>
                  <a:srgbClr val="008000"/>
                </a:solidFill>
                <a:latin typeface="Courier"/>
                <a:cs typeface="Courier"/>
              </a:rPr>
              <a:t>+a40</a:t>
            </a:r>
            <a:r>
              <a:rPr lang="en-US" sz="1600" dirty="0">
                <a:latin typeface="Helvetica"/>
              </a:rPr>
              <a:t> changes that angle to 40 degrees. There are also a lot of small displacements in southern Honshu and Hokkaido whose lengths are difficult to see beneath the arrowheads. </a:t>
            </a:r>
            <a:r>
              <a:rPr lang="en-US" sz="1600" b="1" dirty="0">
                <a:solidFill>
                  <a:srgbClr val="008000"/>
                </a:solidFill>
                <a:latin typeface="Courier" pitchFamily="2" charset="0"/>
              </a:rPr>
              <a:t>+n0.12</a:t>
            </a:r>
            <a:r>
              <a:rPr lang="en-US" sz="1600" dirty="0">
                <a:latin typeface="Helvetica"/>
              </a:rPr>
              <a:t> scales down any vectors smaller than 0.12.</a:t>
            </a:r>
          </a:p>
          <a:p>
            <a:endParaRPr lang="en-US" sz="1600" dirty="0">
              <a:latin typeface="Helvetica"/>
            </a:endParaRPr>
          </a:p>
          <a:p>
            <a:r>
              <a:rPr lang="fi-FI" sz="1600" b="1" dirty="0">
                <a:solidFill>
                  <a:srgbClr val="008000"/>
                </a:solidFill>
                <a:latin typeface="Courier"/>
                <a:cs typeface="Courier"/>
              </a:rPr>
              <a:t>-W1p,blue -</a:t>
            </a:r>
            <a:r>
              <a:rPr lang="fi-FI" sz="1600" b="1" dirty="0" err="1">
                <a:solidFill>
                  <a:srgbClr val="008000"/>
                </a:solidFill>
                <a:latin typeface="Courier"/>
                <a:cs typeface="Courier"/>
              </a:rPr>
              <a:t>Gblue</a:t>
            </a:r>
            <a:endParaRPr lang="fi-FI" sz="1600" b="1" dirty="0">
              <a:solidFill>
                <a:srgbClr val="008000"/>
              </a:solidFill>
              <a:latin typeface="Courier"/>
              <a:cs typeface="Courier"/>
            </a:endParaRPr>
          </a:p>
          <a:p>
            <a:r>
              <a:rPr lang="en-US" sz="1600" dirty="0">
                <a:latin typeface="Helvetica"/>
              </a:rPr>
              <a:t>The arrows can be colored, which may make them easier to distinguish. We color the vector lines with </a:t>
            </a:r>
            <a:r>
              <a:rPr lang="en-US" sz="1600" b="1" dirty="0">
                <a:solidFill>
                  <a:srgbClr val="008000"/>
                </a:solidFill>
                <a:latin typeface="Courier" pitchFamily="2" charset="0"/>
              </a:rPr>
              <a:t>-W1p,blue</a:t>
            </a:r>
            <a:r>
              <a:rPr lang="en-US" sz="1600" dirty="0">
                <a:latin typeface="Helvetica"/>
              </a:rPr>
              <a:t> and fill the arrows with </a:t>
            </a:r>
            <a:r>
              <a:rPr lang="en-US" sz="1600" b="1" dirty="0">
                <a:solidFill>
                  <a:srgbClr val="008000"/>
                </a:solidFill>
                <a:latin typeface="Courier" pitchFamily="2" charset="0"/>
              </a:rPr>
              <a:t>-</a:t>
            </a:r>
            <a:r>
              <a:rPr lang="en-US" sz="1600" b="1" dirty="0" err="1">
                <a:solidFill>
                  <a:srgbClr val="008000"/>
                </a:solidFill>
                <a:latin typeface="Courier" pitchFamily="2" charset="0"/>
              </a:rPr>
              <a:t>Gblue</a:t>
            </a:r>
            <a:r>
              <a:rPr lang="en-US" sz="1600" dirty="0">
                <a:latin typeface="Helvetica"/>
              </a:rPr>
              <a:t>.</a:t>
            </a:r>
          </a:p>
        </p:txBody>
      </p:sp>
    </p:spTree>
    <p:extLst>
      <p:ext uri="{BB962C8B-B14F-4D97-AF65-F5344CB8AC3E}">
        <p14:creationId xmlns:p14="http://schemas.microsoft.com/office/powerpoint/2010/main" val="229502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66448-2944-874B-AD3F-E69C94296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1820" y="2192400"/>
            <a:ext cx="3210689" cy="436626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psxy</a:t>
            </a:r>
            <a:r>
              <a:rPr lang="en-US" sz="3200" b="0" dirty="0">
                <a:latin typeface="Helvetica"/>
                <a:cs typeface="Helvetica"/>
              </a:rPr>
              <a:t> -</a:t>
            </a:r>
            <a:r>
              <a:rPr lang="en-US" sz="3200" b="0" dirty="0" err="1">
                <a:latin typeface="Helvetica"/>
                <a:cs typeface="Helvetica"/>
              </a:rPr>
              <a:t>Sv</a:t>
            </a:r>
            <a:endParaRPr lang="en-US" sz="3200" b="0" dirty="0">
              <a:latin typeface="Helvetica"/>
              <a:cs typeface="Helvetica"/>
            </a:endParaRPr>
          </a:p>
        </p:txBody>
      </p:sp>
      <p:sp>
        <p:nvSpPr>
          <p:cNvPr id="8" name="Text Placeholder 7"/>
          <p:cNvSpPr>
            <a:spLocks noGrp="1"/>
          </p:cNvSpPr>
          <p:nvPr>
            <p:ph type="body" sz="half" idx="2"/>
          </p:nvPr>
        </p:nvSpPr>
        <p:spPr>
          <a:xfrm>
            <a:off x="457198" y="1157400"/>
            <a:ext cx="8547906" cy="1215409"/>
          </a:xfrm>
        </p:spPr>
        <p:txBody>
          <a:bodyPr>
            <a:noAutofit/>
          </a:bodyPr>
          <a:lstStyle/>
          <a:p>
            <a:pPr>
              <a:lnSpc>
                <a:spcPct val="100000"/>
              </a:lnSpc>
              <a:spcBef>
                <a:spcPts val="0"/>
              </a:spcBef>
            </a:pPr>
            <a:r>
              <a:rPr lang="fi-FI" sz="1200" b="1" dirty="0" err="1">
                <a:solidFill>
                  <a:srgbClr val="008000"/>
                </a:solidFill>
                <a:latin typeface="Courier"/>
                <a:cs typeface="Courier"/>
              </a:rPr>
              <a:t>echo</a:t>
            </a:r>
            <a:r>
              <a:rPr lang="fi-FI" sz="1200" b="1" dirty="0">
                <a:solidFill>
                  <a:srgbClr val="008000"/>
                </a:solidFill>
                <a:latin typeface="Courier"/>
                <a:cs typeface="Courier"/>
              </a:rPr>
              <a:t> 143 34 90 1.50 |\</a:t>
            </a:r>
          </a:p>
          <a:p>
            <a:pPr>
              <a:lnSpc>
                <a:spcPct val="100000"/>
              </a:lnSpc>
              <a:spcBef>
                <a:spcPts val="0"/>
              </a:spcBef>
            </a:pPr>
            <a:r>
              <a:rPr lang="fi-FI" sz="1200" b="1" dirty="0">
                <a:solidFill>
                  <a:srgbClr val="008000"/>
                </a:solidFill>
                <a:latin typeface="Courier"/>
                <a:cs typeface="Courier"/>
              </a:rPr>
              <a:t>    </a:t>
            </a:r>
            <a:r>
              <a:rPr lang="fi-FI" sz="1200" b="1" dirty="0" err="1">
                <a:solidFill>
                  <a:srgbClr val="008000"/>
                </a:solidFill>
                <a:latin typeface="Courier"/>
                <a:cs typeface="Courier"/>
              </a:rPr>
              <a:t>gmt</a:t>
            </a:r>
            <a:r>
              <a:rPr lang="fi-FI" sz="1200" b="1" dirty="0">
                <a:solidFill>
                  <a:srgbClr val="008000"/>
                </a:solidFill>
                <a:latin typeface="Courier"/>
                <a:cs typeface="Courier"/>
              </a:rPr>
              <a:t> </a:t>
            </a:r>
            <a:r>
              <a:rPr lang="fi-FI" sz="1200" b="1" dirty="0" err="1">
                <a:solidFill>
                  <a:srgbClr val="008000"/>
                </a:solidFill>
                <a:latin typeface="Courier"/>
                <a:cs typeface="Courier"/>
              </a:rPr>
              <a:t>psxy</a:t>
            </a:r>
            <a:r>
              <a:rPr lang="fi-FI" sz="1200" b="1" dirty="0">
                <a:solidFill>
                  <a:srgbClr val="008000"/>
                </a:solidFill>
                <a:latin typeface="Courier"/>
                <a:cs typeface="Courier"/>
              </a:rPr>
              <a:t> -JM6i -R135/145/33/44 -SV6p+jb+e+a40+n0.12 -W1p,blue -</a:t>
            </a:r>
            <a:r>
              <a:rPr lang="fi-FI" sz="1200" b="1" dirty="0" err="1">
                <a:solidFill>
                  <a:srgbClr val="008000"/>
                </a:solidFill>
                <a:latin typeface="Courier"/>
                <a:cs typeface="Courier"/>
              </a:rPr>
              <a:t>Gblue</a:t>
            </a:r>
            <a:r>
              <a:rPr lang="fi-FI" sz="1200" b="1" dirty="0">
                <a:solidFill>
                  <a:srgbClr val="008000"/>
                </a:solidFill>
                <a:latin typeface="Courier"/>
                <a:cs typeface="Courier"/>
              </a:rPr>
              <a:t> \</a:t>
            </a:r>
          </a:p>
          <a:p>
            <a:pPr>
              <a:lnSpc>
                <a:spcPct val="100000"/>
              </a:lnSpc>
              <a:spcBef>
                <a:spcPts val="0"/>
              </a:spcBef>
            </a:pPr>
            <a:r>
              <a:rPr lang="fi-FI" sz="1200" b="1" dirty="0">
                <a:solidFill>
                  <a:srgbClr val="008000"/>
                </a:solidFill>
                <a:latin typeface="Courier"/>
                <a:cs typeface="Courier"/>
              </a:rPr>
              <a:t>        -K -O &gt;&gt; japan2011.ps</a:t>
            </a:r>
          </a:p>
          <a:p>
            <a:pPr>
              <a:lnSpc>
                <a:spcPct val="100000"/>
              </a:lnSpc>
              <a:spcBef>
                <a:spcPts val="0"/>
              </a:spcBef>
            </a:pPr>
            <a:r>
              <a:rPr lang="fi-FI" sz="1200" b="1" dirty="0" err="1">
                <a:solidFill>
                  <a:srgbClr val="008000"/>
                </a:solidFill>
                <a:latin typeface="Courier"/>
                <a:cs typeface="Courier"/>
              </a:rPr>
              <a:t>echo</a:t>
            </a:r>
            <a:r>
              <a:rPr lang="fi-FI" sz="1200" b="1" dirty="0">
                <a:solidFill>
                  <a:srgbClr val="008000"/>
                </a:solidFill>
                <a:latin typeface="Courier"/>
                <a:cs typeface="Courier"/>
              </a:rPr>
              <a:t> 143 34 12,0,blue LB 2 m |\</a:t>
            </a:r>
          </a:p>
          <a:p>
            <a:pPr>
              <a:lnSpc>
                <a:spcPct val="100000"/>
              </a:lnSpc>
              <a:spcBef>
                <a:spcPts val="0"/>
              </a:spcBef>
            </a:pPr>
            <a:r>
              <a:rPr lang="fi-FI" sz="1200" b="1" dirty="0">
                <a:solidFill>
                  <a:srgbClr val="008000"/>
                </a:solidFill>
                <a:latin typeface="Courier"/>
                <a:cs typeface="Courier"/>
              </a:rPr>
              <a:t>    </a:t>
            </a:r>
            <a:r>
              <a:rPr lang="fi-FI" sz="1200" b="1" dirty="0" err="1">
                <a:solidFill>
                  <a:srgbClr val="008000"/>
                </a:solidFill>
                <a:latin typeface="Courier"/>
                <a:cs typeface="Courier"/>
              </a:rPr>
              <a:t>gmt</a:t>
            </a:r>
            <a:r>
              <a:rPr lang="fi-FI" sz="1200" b="1" dirty="0">
                <a:solidFill>
                  <a:srgbClr val="008000"/>
                </a:solidFill>
                <a:latin typeface="Courier"/>
                <a:cs typeface="Courier"/>
              </a:rPr>
              <a:t> </a:t>
            </a:r>
            <a:r>
              <a:rPr lang="fi-FI" sz="1200" b="1" dirty="0" err="1">
                <a:solidFill>
                  <a:srgbClr val="008000"/>
                </a:solidFill>
                <a:latin typeface="Courier"/>
                <a:cs typeface="Courier"/>
              </a:rPr>
              <a:t>pstext</a:t>
            </a:r>
            <a:r>
              <a:rPr lang="fi-FI" sz="1200" b="1" dirty="0">
                <a:solidFill>
                  <a:srgbClr val="008000"/>
                </a:solidFill>
                <a:latin typeface="Courier"/>
                <a:cs typeface="Courier"/>
              </a:rPr>
              <a:t> -JM6i -R135/145/33/44 -</a:t>
            </a:r>
            <a:r>
              <a:rPr lang="fi-FI" sz="1200" b="1" dirty="0" err="1">
                <a:solidFill>
                  <a:srgbClr val="008000"/>
                </a:solidFill>
                <a:latin typeface="Courier"/>
                <a:cs typeface="Courier"/>
              </a:rPr>
              <a:t>F+f+j</a:t>
            </a:r>
            <a:r>
              <a:rPr lang="fi-FI" sz="1200" b="1" dirty="0">
                <a:solidFill>
                  <a:srgbClr val="008000"/>
                </a:solidFill>
                <a:latin typeface="Courier"/>
                <a:cs typeface="Courier"/>
              </a:rPr>
              <a:t> -D0/0.1i -N -K -O &gt;&gt; japan2011.ps</a:t>
            </a:r>
          </a:p>
        </p:txBody>
      </p:sp>
      <p:sp>
        <p:nvSpPr>
          <p:cNvPr id="10" name="Text Placeholder 7"/>
          <p:cNvSpPr>
            <a:spLocks noGrp="1"/>
          </p:cNvSpPr>
          <p:nvPr/>
        </p:nvSpPr>
        <p:spPr>
          <a:xfrm>
            <a:off x="457199" y="2192400"/>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Finally, any figure like this needs a scale. There is room in the southeast corner of the map for a scaled vector symbol. We will do this by sending the plotting parameters via standard input to </a:t>
            </a:r>
            <a:r>
              <a:rPr lang="en-US" sz="1600" b="1" dirty="0" err="1">
                <a:solidFill>
                  <a:srgbClr val="008000"/>
                </a:solidFill>
                <a:latin typeface="Courier" pitchFamily="2" charset="0"/>
              </a:rPr>
              <a:t>psxy</a:t>
            </a:r>
            <a:r>
              <a:rPr lang="en-US" sz="1600" dirty="0">
                <a:latin typeface="Helvetica"/>
              </a:rPr>
              <a:t> and </a:t>
            </a:r>
            <a:r>
              <a:rPr lang="en-US" sz="1600" b="1" dirty="0" err="1">
                <a:solidFill>
                  <a:srgbClr val="008000"/>
                </a:solidFill>
                <a:latin typeface="Courier" pitchFamily="2" charset="0"/>
              </a:rPr>
              <a:t>pstext</a:t>
            </a:r>
            <a:r>
              <a:rPr lang="en-US" sz="1600" dirty="0">
                <a:latin typeface="Helvetica"/>
              </a:rPr>
              <a:t>.</a:t>
            </a:r>
          </a:p>
          <a:p>
            <a:endParaRPr lang="en-US" sz="1600" dirty="0">
              <a:latin typeface="Helvetica"/>
            </a:endParaRPr>
          </a:p>
          <a:p>
            <a:r>
              <a:rPr lang="fi-FI" sz="1600" b="1" dirty="0" err="1">
                <a:solidFill>
                  <a:srgbClr val="008000"/>
                </a:solidFill>
                <a:latin typeface="Courier"/>
                <a:cs typeface="Courier"/>
              </a:rPr>
              <a:t>echo</a:t>
            </a:r>
            <a:r>
              <a:rPr lang="fi-FI" sz="1600" b="1" dirty="0">
                <a:solidFill>
                  <a:srgbClr val="008000"/>
                </a:solidFill>
                <a:latin typeface="Courier"/>
                <a:cs typeface="Courier"/>
              </a:rPr>
              <a:t> 143 34 90 1.50</a:t>
            </a:r>
            <a:endParaRPr lang="en-US" sz="1600" dirty="0">
              <a:latin typeface="Helvetica"/>
            </a:endParaRPr>
          </a:p>
          <a:p>
            <a:r>
              <a:rPr lang="en-US" sz="1600" dirty="0">
                <a:latin typeface="Helvetica"/>
              </a:rPr>
              <a:t>The arrow is plotted at 143ºE and 34ºN, with an azimuth of 90º and a length of 1.50. Remember, the scale from earlier is 0.75, so this length corresponds to a 2 meter vector. Use the same </a:t>
            </a:r>
            <a:r>
              <a:rPr lang="en-US" sz="1600" b="1" dirty="0" err="1">
                <a:solidFill>
                  <a:srgbClr val="008000"/>
                </a:solidFill>
                <a:latin typeface="Courier" pitchFamily="2" charset="0"/>
              </a:rPr>
              <a:t>psxy</a:t>
            </a:r>
            <a:r>
              <a:rPr lang="en-US" sz="1600" b="1" dirty="0">
                <a:solidFill>
                  <a:srgbClr val="008000"/>
                </a:solidFill>
                <a:latin typeface="Courier" pitchFamily="2" charset="0"/>
              </a:rPr>
              <a:t> -SV</a:t>
            </a:r>
            <a:r>
              <a:rPr lang="en-US" sz="1600" dirty="0">
                <a:latin typeface="Helvetica"/>
              </a:rPr>
              <a:t> options as before.</a:t>
            </a:r>
          </a:p>
          <a:p>
            <a:endParaRPr lang="en-US" sz="1600" dirty="0">
              <a:latin typeface="Helvetica"/>
            </a:endParaRPr>
          </a:p>
          <a:p>
            <a:r>
              <a:rPr lang="fi-FI" sz="1600" b="1" dirty="0" err="1">
                <a:solidFill>
                  <a:srgbClr val="008000"/>
                </a:solidFill>
                <a:latin typeface="Courier"/>
                <a:cs typeface="Courier"/>
              </a:rPr>
              <a:t>echo</a:t>
            </a:r>
            <a:r>
              <a:rPr lang="fi-FI" sz="1600" b="1" dirty="0">
                <a:solidFill>
                  <a:srgbClr val="008000"/>
                </a:solidFill>
                <a:latin typeface="Courier"/>
                <a:cs typeface="Courier"/>
              </a:rPr>
              <a:t> 143 34 12,0,blue LB 2 m</a:t>
            </a:r>
          </a:p>
          <a:p>
            <a:r>
              <a:rPr lang="en-US" sz="1600" dirty="0">
                <a:latin typeface="Helvetica"/>
              </a:rPr>
              <a:t>The “2 m” label is plotted above the arrow with </a:t>
            </a:r>
            <a:r>
              <a:rPr lang="en-US" sz="1600" b="1" dirty="0" err="1">
                <a:solidFill>
                  <a:srgbClr val="008000"/>
                </a:solidFill>
                <a:latin typeface="Courier" pitchFamily="2" charset="0"/>
              </a:rPr>
              <a:t>pstext</a:t>
            </a:r>
            <a:r>
              <a:rPr lang="en-US" sz="1600" dirty="0">
                <a:latin typeface="Helvetica"/>
              </a:rPr>
              <a:t>. The text is also at (143º,34º), but nudged slightly upward with </a:t>
            </a:r>
            <a:r>
              <a:rPr lang="en-US" sz="1600" b="1" dirty="0">
                <a:solidFill>
                  <a:srgbClr val="008000"/>
                </a:solidFill>
                <a:latin typeface="Courier" pitchFamily="2" charset="0"/>
              </a:rPr>
              <a:t>-D</a:t>
            </a:r>
            <a:r>
              <a:rPr lang="en-US" sz="1600" dirty="0">
                <a:latin typeface="Helvetica"/>
              </a:rPr>
              <a:t>.</a:t>
            </a:r>
          </a:p>
        </p:txBody>
      </p:sp>
    </p:spTree>
    <p:extLst>
      <p:ext uri="{BB962C8B-B14F-4D97-AF65-F5344CB8AC3E}">
        <p14:creationId xmlns:p14="http://schemas.microsoft.com/office/powerpoint/2010/main" val="801239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Earthquake Focal Mechanisms</a:t>
            </a:r>
          </a:p>
        </p:txBody>
      </p:sp>
      <p:sp>
        <p:nvSpPr>
          <p:cNvPr id="3" name="Content Placeholder 2"/>
          <p:cNvSpPr>
            <a:spLocks noGrp="1"/>
          </p:cNvSpPr>
          <p:nvPr>
            <p:ph idx="1"/>
          </p:nvPr>
        </p:nvSpPr>
        <p:spPr/>
        <p:txBody>
          <a:bodyPr>
            <a:normAutofit/>
          </a:bodyPr>
          <a:lstStyle/>
          <a:p>
            <a:r>
              <a:rPr lang="en-US" sz="3200" dirty="0">
                <a:latin typeface="Helvetica" charset="0"/>
                <a:ea typeface="Helvetica" charset="0"/>
                <a:cs typeface="Helvetica" charset="0"/>
              </a:rPr>
              <a:t>The type of faulting during an earthquake is represented by its “focal mechanism” (or “moment tensor”)</a:t>
            </a:r>
          </a:p>
          <a:p>
            <a:r>
              <a:rPr lang="en-US" sz="3200" dirty="0">
                <a:latin typeface="Helvetica" charset="0"/>
                <a:ea typeface="Helvetica" charset="0"/>
                <a:cs typeface="Helvetica" charset="0"/>
              </a:rPr>
              <a:t>These symbols can be plotted with the GMT command </a:t>
            </a:r>
            <a:r>
              <a:rPr lang="en-US" sz="3200" b="1" dirty="0" err="1">
                <a:solidFill>
                  <a:srgbClr val="008000"/>
                </a:solidFill>
                <a:latin typeface="Courier" pitchFamily="2" charset="0"/>
                <a:ea typeface="Helvetica" charset="0"/>
                <a:cs typeface="Helvetica" charset="0"/>
              </a:rPr>
              <a:t>psmeca</a:t>
            </a:r>
            <a:endParaRPr lang="en-US" sz="3200" b="1" dirty="0">
              <a:solidFill>
                <a:srgbClr val="008000"/>
              </a:solidFill>
              <a:latin typeface="Courier" pitchFamily="2" charset="0"/>
              <a:ea typeface="Helvetica" charset="0"/>
              <a:cs typeface="Helvetica" charset="0"/>
            </a:endParaRPr>
          </a:p>
          <a:p>
            <a:endParaRPr lang="en-US" sz="3200" dirty="0">
              <a:latin typeface="Helvetica" charset="0"/>
              <a:ea typeface="Helvetica" charset="0"/>
              <a:cs typeface="Helvetica" charset="0"/>
            </a:endParaRPr>
          </a:p>
        </p:txBody>
      </p:sp>
    </p:spTree>
    <p:extLst>
      <p:ext uri="{BB962C8B-B14F-4D97-AF65-F5344CB8AC3E}">
        <p14:creationId xmlns:p14="http://schemas.microsoft.com/office/powerpoint/2010/main" val="107465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psmeca</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psmeca</a:t>
            </a:r>
            <a:r>
              <a:rPr lang="fi-FI" b="1" dirty="0">
                <a:solidFill>
                  <a:srgbClr val="008000"/>
                </a:solidFill>
                <a:latin typeface="Courier"/>
                <a:cs typeface="Courier"/>
              </a:rPr>
              <a:t> </a:t>
            </a:r>
            <a:r>
              <a:rPr lang="fi-FI" b="1" dirty="0" err="1">
                <a:solidFill>
                  <a:srgbClr val="008000"/>
                </a:solidFill>
                <a:latin typeface="Courier"/>
                <a:cs typeface="Courier"/>
              </a:rPr>
              <a:t>fiji_mec.dat</a:t>
            </a:r>
            <a:r>
              <a:rPr lang="fi-FI" b="1" dirty="0">
                <a:solidFill>
                  <a:srgbClr val="008000"/>
                </a:solidFill>
                <a:latin typeface="Courier"/>
                <a:cs typeface="Courier"/>
              </a:rPr>
              <a:t> -JM9i -R160/190/-25/-10 \</a:t>
            </a:r>
          </a:p>
          <a:p>
            <a:pPr>
              <a:spcBef>
                <a:spcPts val="0"/>
              </a:spcBef>
            </a:pPr>
            <a:r>
              <a:rPr lang="fi-FI" b="1" dirty="0">
                <a:solidFill>
                  <a:srgbClr val="008000"/>
                </a:solidFill>
                <a:latin typeface="Courier"/>
                <a:cs typeface="Courier"/>
              </a:rPr>
              <a:t>    -Sa0.2i -</a:t>
            </a:r>
            <a:r>
              <a:rPr lang="fi-FI" b="1" dirty="0" err="1">
                <a:solidFill>
                  <a:srgbClr val="008000"/>
                </a:solidFill>
                <a:latin typeface="Courier"/>
                <a:cs typeface="Courier"/>
              </a:rPr>
              <a:t>Zdep.cpt</a:t>
            </a:r>
            <a:r>
              <a:rPr lang="fi-FI" b="1" dirty="0">
                <a:solidFill>
                  <a:srgbClr val="008000"/>
                </a:solidFill>
                <a:latin typeface="Courier"/>
                <a:cs typeface="Courier"/>
              </a:rPr>
              <a:t> -W0.5p &gt; </a:t>
            </a:r>
            <a:r>
              <a:rPr lang="fi-FI" b="1" dirty="0" err="1">
                <a:solidFill>
                  <a:srgbClr val="008000"/>
                </a:solidFill>
                <a:latin typeface="Courier"/>
                <a:cs typeface="Courier"/>
              </a:rPr>
              <a:t>fiji_mec.ps</a:t>
            </a:r>
            <a:r>
              <a:rPr lang="fi-FI" b="1" dirty="0">
                <a:solidFill>
                  <a:srgbClr val="008000"/>
                </a:solidFill>
                <a:latin typeface="Courier"/>
                <a:cs typeface="Courier"/>
              </a:rPr>
              <a:t> </a:t>
            </a:r>
            <a:endParaRPr lang="fi-FI" sz="1600" b="1" dirty="0">
              <a:solidFill>
                <a:srgbClr val="008000"/>
              </a:solidFill>
              <a:latin typeface="Courier"/>
              <a:cs typeface="Courier"/>
            </a:endParaRPr>
          </a:p>
        </p:txBody>
      </p:sp>
      <p:sp>
        <p:nvSpPr>
          <p:cNvPr id="10" name="Text Placeholder 7"/>
          <p:cNvSpPr>
            <a:spLocks noGrp="1"/>
          </p:cNvSpPr>
          <p:nvPr/>
        </p:nvSpPr>
        <p:spPr>
          <a:xfrm>
            <a:off x="457199" y="2192401"/>
            <a:ext cx="4293139" cy="279628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psmeca</a:t>
            </a:r>
            <a:endParaRPr lang="en-US" sz="1600" dirty="0">
              <a:latin typeface="Helvetica"/>
              <a:cs typeface="Helvetica"/>
            </a:endParaRPr>
          </a:p>
          <a:p>
            <a:r>
              <a:rPr lang="en-US" sz="1600" dirty="0">
                <a:latin typeface="Helvetica"/>
                <a:cs typeface="Helvetica"/>
              </a:rPr>
              <a:t>The command </a:t>
            </a:r>
            <a:r>
              <a:rPr lang="en-US" sz="1600" b="1" dirty="0" err="1">
                <a:solidFill>
                  <a:srgbClr val="008000"/>
                </a:solidFill>
                <a:latin typeface="Courier" pitchFamily="2" charset="0"/>
                <a:cs typeface="Helvetica"/>
              </a:rPr>
              <a:t>psmeca</a:t>
            </a:r>
            <a:r>
              <a:rPr lang="en-US" sz="1600" dirty="0">
                <a:latin typeface="Helvetica"/>
                <a:cs typeface="Helvetica"/>
              </a:rPr>
              <a:t> is like a specialized version of </a:t>
            </a:r>
            <a:r>
              <a:rPr lang="en-US" sz="1600" b="1" dirty="0" err="1">
                <a:solidFill>
                  <a:srgbClr val="008000"/>
                </a:solidFill>
                <a:latin typeface="Courier" pitchFamily="2" charset="0"/>
                <a:cs typeface="Helvetica"/>
              </a:rPr>
              <a:t>psxy</a:t>
            </a:r>
            <a:r>
              <a:rPr lang="en-US" sz="1600" dirty="0">
                <a:latin typeface="Helvetica"/>
                <a:cs typeface="Helvetica"/>
              </a:rPr>
              <a:t> used exclusively for plotting earthquake focal mechanisms. The file </a:t>
            </a:r>
            <a:r>
              <a:rPr lang="en-US" sz="1600" dirty="0">
                <a:latin typeface="Helvetica"/>
                <a:hlinkClick r:id="rId2"/>
              </a:rPr>
              <a:t>fiji_mec.dat</a:t>
            </a:r>
            <a:r>
              <a:rPr lang="en-US" sz="1600" dirty="0">
                <a:latin typeface="Helvetica"/>
              </a:rPr>
              <a:t> (link available on the tutorial website) contains the earthquake location (longitude, latitude, depth), the focal mechanism (strike, dip, rake), and the earthquake magnitude. The data are again from the GCMT catalog.</a:t>
            </a:r>
            <a:endParaRPr lang="en-US" sz="1600" dirty="0">
              <a:latin typeface="Helvetica"/>
              <a:cs typeface="Helvetica"/>
            </a:endParaRPr>
          </a:p>
        </p:txBody>
      </p:sp>
      <p:sp>
        <p:nvSpPr>
          <p:cNvPr id="12" name="Text Placeholder 7">
            <a:extLst>
              <a:ext uri="{FF2B5EF4-FFF2-40B4-BE49-F238E27FC236}">
                <a16:creationId xmlns:a16="http://schemas.microsoft.com/office/drawing/2014/main" id="{05F3DBE7-AA04-984E-826B-35AE5425543A}"/>
              </a:ext>
            </a:extLst>
          </p:cNvPr>
          <p:cNvSpPr txBox="1">
            <a:spLocks/>
          </p:cNvSpPr>
          <p:nvPr/>
        </p:nvSpPr>
        <p:spPr>
          <a:xfrm>
            <a:off x="710773" y="5116507"/>
            <a:ext cx="6048841"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fiji_mec.dat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   188.090   16.770    50.3     190.2     62.3    122.0   7.31</a:t>
            </a:r>
          </a:p>
          <a:p>
            <a:pPr>
              <a:lnSpc>
                <a:spcPct val="100000"/>
              </a:lnSpc>
              <a:spcBef>
                <a:spcPts val="0"/>
              </a:spcBef>
            </a:pPr>
            <a:r>
              <a:rPr lang="fi-FI" sz="1200" b="1" dirty="0">
                <a:solidFill>
                  <a:srgbClr val="008000"/>
                </a:solidFill>
                <a:latin typeface="Courier"/>
                <a:cs typeface="Courier"/>
              </a:rPr>
              <a:t>   160.590   10.220    40.4     159.2     55.5     97.4   7.35</a:t>
            </a:r>
          </a:p>
          <a:p>
            <a:pPr>
              <a:lnSpc>
                <a:spcPct val="100000"/>
              </a:lnSpc>
              <a:spcBef>
                <a:spcPts val="0"/>
              </a:spcBef>
            </a:pPr>
            <a:r>
              <a:rPr lang="fi-FI" sz="1200" b="1" dirty="0">
                <a:solidFill>
                  <a:srgbClr val="008000"/>
                </a:solidFill>
                <a:latin typeface="Courier"/>
                <a:cs typeface="Courier"/>
              </a:rPr>
              <a:t>   185.090   22.860    61.3     196.6     78.9    -89.5   8.06</a:t>
            </a:r>
          </a:p>
          <a:p>
            <a:pPr>
              <a:lnSpc>
                <a:spcPct val="100000"/>
              </a:lnSpc>
              <a:spcBef>
                <a:spcPts val="0"/>
              </a:spcBef>
            </a:pPr>
            <a:r>
              <a:rPr lang="fi-FI" sz="1200" b="1" dirty="0">
                <a:solidFill>
                  <a:srgbClr val="008000"/>
                </a:solidFill>
                <a:latin typeface="Courier"/>
                <a:cs typeface="Courier"/>
              </a:rPr>
              <a:t>   161.820   11.160    33.3     278.8     33.8     32.6   7.00</a:t>
            </a:r>
          </a:p>
          <a:p>
            <a:pPr>
              <a:lnSpc>
                <a:spcPct val="100000"/>
              </a:lnSpc>
              <a:spcBef>
                <a:spcPts val="0"/>
              </a:spcBef>
            </a:pPr>
            <a:r>
              <a:rPr lang="fi-FI" sz="1200" b="1" dirty="0">
                <a:solidFill>
                  <a:srgbClr val="008000"/>
                </a:solidFill>
                <a:latin typeface="Courier"/>
                <a:cs typeface="Courier"/>
              </a:rPr>
              <a:t>   :         :         :        :         :        :      :</a:t>
            </a:r>
          </a:p>
        </p:txBody>
      </p:sp>
      <p:pic>
        <p:nvPicPr>
          <p:cNvPr id="13" name="Picture 12">
            <a:extLst>
              <a:ext uri="{FF2B5EF4-FFF2-40B4-BE49-F238E27FC236}">
                <a16:creationId xmlns:a16="http://schemas.microsoft.com/office/drawing/2014/main" id="{3E3C06D1-850A-2A45-B64A-AED6B3801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022" y="2693410"/>
            <a:ext cx="3986098" cy="2158326"/>
          </a:xfrm>
          <a:prstGeom prst="rect">
            <a:avLst/>
          </a:prstGeom>
        </p:spPr>
      </p:pic>
    </p:spTree>
    <p:extLst>
      <p:ext uri="{BB962C8B-B14F-4D97-AF65-F5344CB8AC3E}">
        <p14:creationId xmlns:p14="http://schemas.microsoft.com/office/powerpoint/2010/main" val="2249108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psmeca</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psmeca</a:t>
            </a:r>
            <a:r>
              <a:rPr lang="fi-FI" b="1" dirty="0">
                <a:solidFill>
                  <a:srgbClr val="008000"/>
                </a:solidFill>
                <a:latin typeface="Courier"/>
                <a:cs typeface="Courier"/>
              </a:rPr>
              <a:t> </a:t>
            </a:r>
            <a:r>
              <a:rPr lang="fi-FI" b="1" dirty="0" err="1">
                <a:solidFill>
                  <a:srgbClr val="008000"/>
                </a:solidFill>
                <a:latin typeface="Courier"/>
                <a:cs typeface="Courier"/>
              </a:rPr>
              <a:t>fiji_mec.dat</a:t>
            </a:r>
            <a:r>
              <a:rPr lang="fi-FI" b="1" dirty="0">
                <a:solidFill>
                  <a:srgbClr val="008000"/>
                </a:solidFill>
                <a:latin typeface="Courier"/>
                <a:cs typeface="Courier"/>
              </a:rPr>
              <a:t> -JM9i -R160/190/-25/-10 \</a:t>
            </a:r>
          </a:p>
          <a:p>
            <a:pPr>
              <a:spcBef>
                <a:spcPts val="0"/>
              </a:spcBef>
            </a:pPr>
            <a:r>
              <a:rPr lang="fi-FI" b="1" dirty="0">
                <a:solidFill>
                  <a:srgbClr val="008000"/>
                </a:solidFill>
                <a:latin typeface="Courier"/>
                <a:cs typeface="Courier"/>
              </a:rPr>
              <a:t>    -Sa0.2i -</a:t>
            </a:r>
            <a:r>
              <a:rPr lang="fi-FI" b="1" dirty="0" err="1">
                <a:solidFill>
                  <a:srgbClr val="008000"/>
                </a:solidFill>
                <a:latin typeface="Courier"/>
                <a:cs typeface="Courier"/>
              </a:rPr>
              <a:t>Zdep.cpt</a:t>
            </a:r>
            <a:r>
              <a:rPr lang="fi-FI" b="1" dirty="0">
                <a:solidFill>
                  <a:srgbClr val="008000"/>
                </a:solidFill>
                <a:latin typeface="Courier"/>
                <a:cs typeface="Courier"/>
              </a:rPr>
              <a:t> -W0.5p &gt; </a:t>
            </a:r>
            <a:r>
              <a:rPr lang="fi-FI" b="1" dirty="0" err="1">
                <a:solidFill>
                  <a:srgbClr val="008000"/>
                </a:solidFill>
                <a:latin typeface="Courier"/>
                <a:cs typeface="Courier"/>
              </a:rPr>
              <a:t>fiji_mec.ps</a:t>
            </a:r>
            <a:r>
              <a:rPr lang="fi-FI" b="1" dirty="0">
                <a:solidFill>
                  <a:srgbClr val="008000"/>
                </a:solidFill>
                <a:latin typeface="Courier"/>
                <a:cs typeface="Courier"/>
              </a:rPr>
              <a:t> </a:t>
            </a:r>
            <a:endParaRPr lang="fi-FI" sz="1600" b="1" dirty="0">
              <a:solidFill>
                <a:srgbClr val="008000"/>
              </a:solidFill>
              <a:latin typeface="Courier"/>
              <a:cs typeface="Courier"/>
            </a:endParaRPr>
          </a:p>
        </p:txBody>
      </p:sp>
      <p:sp>
        <p:nvSpPr>
          <p:cNvPr id="10" name="Text Placeholder 7"/>
          <p:cNvSpPr>
            <a:spLocks noGrp="1"/>
          </p:cNvSpPr>
          <p:nvPr/>
        </p:nvSpPr>
        <p:spPr>
          <a:xfrm>
            <a:off x="457199" y="2192400"/>
            <a:ext cx="4293139" cy="440516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rPr>
              <a:t>-Sa0.2i</a:t>
            </a:r>
            <a:endParaRPr lang="en-US" sz="1600" dirty="0">
              <a:latin typeface="Helvetica"/>
              <a:cs typeface="Helvetica"/>
            </a:endParaRPr>
          </a:p>
          <a:p>
            <a:r>
              <a:rPr lang="en-US" sz="1600" dirty="0">
                <a:latin typeface="Helvetica"/>
                <a:cs typeface="Helvetica"/>
              </a:rPr>
              <a:t>There are a few different ways to represent focal mechanisms (or the more general seismic sources possible using moment tensors). GMT is able to plot moment tensors from several commonly used formats. </a:t>
            </a:r>
            <a:r>
              <a:rPr lang="en-US" sz="1600" b="1" dirty="0">
                <a:solidFill>
                  <a:srgbClr val="008000"/>
                </a:solidFill>
                <a:latin typeface="Courier" pitchFamily="2" charset="0"/>
                <a:cs typeface="Helvetica"/>
              </a:rPr>
              <a:t>-Sa</a:t>
            </a:r>
            <a:r>
              <a:rPr lang="en-US" sz="1600" dirty="0">
                <a:latin typeface="Helvetica"/>
                <a:cs typeface="Helvetica"/>
              </a:rPr>
              <a:t> indicates that we will be using the Aki and Richards (2002) definition of the focal mechanism, i.e., the strike, dip, and rake. The number </a:t>
            </a:r>
            <a:r>
              <a:rPr lang="en-US" sz="1600" b="1" dirty="0">
                <a:solidFill>
                  <a:srgbClr val="008000"/>
                </a:solidFill>
                <a:latin typeface="Courier" pitchFamily="2" charset="0"/>
                <a:cs typeface="Helvetica"/>
              </a:rPr>
              <a:t>0.2i</a:t>
            </a:r>
            <a:r>
              <a:rPr lang="en-US" sz="1600" dirty="0">
                <a:latin typeface="Helvetica"/>
                <a:cs typeface="Helvetica"/>
              </a:rPr>
              <a:t> is the diameter of a magnitude 5 earthquake, and the scaling is linear with magnitude.</a:t>
            </a:r>
          </a:p>
        </p:txBody>
      </p:sp>
      <p:pic>
        <p:nvPicPr>
          <p:cNvPr id="7" name="Picture 6">
            <a:extLst>
              <a:ext uri="{FF2B5EF4-FFF2-40B4-BE49-F238E27FC236}">
                <a16:creationId xmlns:a16="http://schemas.microsoft.com/office/drawing/2014/main" id="{1BD51488-B4AE-A64B-AB4F-66A968649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022" y="2693410"/>
            <a:ext cx="3986098" cy="2158326"/>
          </a:xfrm>
          <a:prstGeom prst="rect">
            <a:avLst/>
          </a:prstGeom>
        </p:spPr>
      </p:pic>
      <p:sp>
        <p:nvSpPr>
          <p:cNvPr id="2" name="TextBox 1">
            <a:extLst>
              <a:ext uri="{FF2B5EF4-FFF2-40B4-BE49-F238E27FC236}">
                <a16:creationId xmlns:a16="http://schemas.microsoft.com/office/drawing/2014/main" id="{601AD627-F461-694D-AFB0-884AA66B5154}"/>
              </a:ext>
            </a:extLst>
          </p:cNvPr>
          <p:cNvSpPr txBox="1"/>
          <p:nvPr/>
        </p:nvSpPr>
        <p:spPr>
          <a:xfrm>
            <a:off x="0" y="6597569"/>
            <a:ext cx="7323543" cy="276999"/>
          </a:xfrm>
          <a:prstGeom prst="rect">
            <a:avLst/>
          </a:prstGeom>
          <a:noFill/>
        </p:spPr>
        <p:txBody>
          <a:bodyPr wrap="none" rtlCol="0">
            <a:spAutoFit/>
          </a:bodyPr>
          <a:lstStyle/>
          <a:p>
            <a:r>
              <a:rPr lang="en-US" sz="1200" dirty="0">
                <a:latin typeface="Helvetica" pitchFamily="2" charset="0"/>
              </a:rPr>
              <a:t>Aki, K., Richards, P.G. (2002). </a:t>
            </a:r>
            <a:r>
              <a:rPr lang="en-US" sz="1200" i="1" dirty="0">
                <a:latin typeface="Helvetica" pitchFamily="2" charset="0"/>
              </a:rPr>
              <a:t>Quantitative Seismology</a:t>
            </a:r>
            <a:r>
              <a:rPr lang="en-US" sz="1200" dirty="0">
                <a:latin typeface="Helvetica" pitchFamily="2" charset="0"/>
              </a:rPr>
              <a:t>. University Science Books. (</a:t>
            </a:r>
            <a:r>
              <a:rPr lang="en-US" sz="1200" b="1" dirty="0">
                <a:latin typeface="Helvetica" pitchFamily="2" charset="0"/>
              </a:rPr>
              <a:t>VERY TECHNICAL!</a:t>
            </a:r>
            <a:r>
              <a:rPr lang="en-US" sz="1200" dirty="0">
                <a:latin typeface="Helvetica" pitchFamily="2" charset="0"/>
              </a:rPr>
              <a:t>)</a:t>
            </a:r>
          </a:p>
        </p:txBody>
      </p:sp>
    </p:spTree>
    <p:extLst>
      <p:ext uri="{BB962C8B-B14F-4D97-AF65-F5344CB8AC3E}">
        <p14:creationId xmlns:p14="http://schemas.microsoft.com/office/powerpoint/2010/main" val="358426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D8F474-2D6C-4E49-8C78-3D905D6E1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022" y="2693410"/>
            <a:ext cx="3986098" cy="215832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psmeca</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psmeca</a:t>
            </a:r>
            <a:r>
              <a:rPr lang="fi-FI" b="1" dirty="0">
                <a:solidFill>
                  <a:srgbClr val="008000"/>
                </a:solidFill>
                <a:latin typeface="Courier"/>
                <a:cs typeface="Courier"/>
              </a:rPr>
              <a:t> </a:t>
            </a:r>
            <a:r>
              <a:rPr lang="fi-FI" b="1" dirty="0" err="1">
                <a:solidFill>
                  <a:srgbClr val="008000"/>
                </a:solidFill>
                <a:latin typeface="Courier"/>
                <a:cs typeface="Courier"/>
              </a:rPr>
              <a:t>fiji_mec.dat</a:t>
            </a:r>
            <a:r>
              <a:rPr lang="fi-FI" b="1" dirty="0">
                <a:solidFill>
                  <a:srgbClr val="008000"/>
                </a:solidFill>
                <a:latin typeface="Courier"/>
                <a:cs typeface="Courier"/>
              </a:rPr>
              <a:t> -JM9i -R160/190/-25/-10 \</a:t>
            </a:r>
          </a:p>
          <a:p>
            <a:pPr>
              <a:spcBef>
                <a:spcPts val="0"/>
              </a:spcBef>
            </a:pPr>
            <a:r>
              <a:rPr lang="fi-FI" b="1" dirty="0">
                <a:solidFill>
                  <a:srgbClr val="008000"/>
                </a:solidFill>
                <a:latin typeface="Courier"/>
                <a:cs typeface="Courier"/>
              </a:rPr>
              <a:t>    -Sa0.2i -</a:t>
            </a:r>
            <a:r>
              <a:rPr lang="fi-FI" b="1" dirty="0" err="1">
                <a:solidFill>
                  <a:srgbClr val="008000"/>
                </a:solidFill>
                <a:latin typeface="Courier"/>
                <a:cs typeface="Courier"/>
              </a:rPr>
              <a:t>Zdep.cpt</a:t>
            </a:r>
            <a:r>
              <a:rPr lang="fi-FI" b="1" dirty="0">
                <a:solidFill>
                  <a:srgbClr val="008000"/>
                </a:solidFill>
                <a:latin typeface="Courier"/>
                <a:cs typeface="Courier"/>
              </a:rPr>
              <a:t> -W0.5p &gt; </a:t>
            </a:r>
            <a:r>
              <a:rPr lang="fi-FI" b="1" dirty="0" err="1">
                <a:solidFill>
                  <a:srgbClr val="008000"/>
                </a:solidFill>
                <a:latin typeface="Courier"/>
                <a:cs typeface="Courier"/>
              </a:rPr>
              <a:t>fiji_mec.ps</a:t>
            </a:r>
            <a:r>
              <a:rPr lang="fi-FI" b="1" dirty="0">
                <a:solidFill>
                  <a:srgbClr val="008000"/>
                </a:solidFill>
                <a:latin typeface="Courier"/>
                <a:cs typeface="Courier"/>
              </a:rPr>
              <a:t> </a:t>
            </a:r>
            <a:endParaRPr lang="fi-FI" sz="1600" b="1" dirty="0">
              <a:solidFill>
                <a:srgbClr val="008000"/>
              </a:solidFill>
              <a:latin typeface="Courier"/>
              <a:cs typeface="Courier"/>
            </a:endParaRPr>
          </a:p>
        </p:txBody>
      </p:sp>
      <p:sp>
        <p:nvSpPr>
          <p:cNvPr id="10" name="Text Placeholder 7"/>
          <p:cNvSpPr>
            <a:spLocks noGrp="1"/>
          </p:cNvSpPr>
          <p:nvPr/>
        </p:nvSpPr>
        <p:spPr>
          <a:xfrm>
            <a:off x="457199" y="2192400"/>
            <a:ext cx="4293139" cy="336344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rPr>
              <a:t>-</a:t>
            </a:r>
            <a:r>
              <a:rPr lang="en-US" sz="1600" b="1" dirty="0" err="1">
                <a:solidFill>
                  <a:srgbClr val="008000"/>
                </a:solidFill>
                <a:latin typeface="Courier"/>
              </a:rPr>
              <a:t>Zdep.cpt</a:t>
            </a:r>
            <a:endParaRPr lang="en-US" sz="1600" dirty="0">
              <a:latin typeface="Helvetica"/>
              <a:cs typeface="Helvetica"/>
            </a:endParaRPr>
          </a:p>
          <a:p>
            <a:r>
              <a:rPr lang="en-US" sz="1600" dirty="0">
                <a:latin typeface="Helvetica"/>
                <a:cs typeface="Helvetica"/>
              </a:rPr>
              <a:t>When the </a:t>
            </a:r>
            <a:r>
              <a:rPr lang="en-US" sz="1600" b="1" dirty="0">
                <a:solidFill>
                  <a:srgbClr val="008000"/>
                </a:solidFill>
                <a:latin typeface="Courier" pitchFamily="2" charset="0"/>
                <a:cs typeface="Helvetica"/>
              </a:rPr>
              <a:t>-Z</a:t>
            </a:r>
            <a:r>
              <a:rPr lang="en-US" sz="1600" dirty="0">
                <a:latin typeface="Helvetica"/>
                <a:cs typeface="Helvetica"/>
              </a:rPr>
              <a:t> flag is provided with a color palette, the compressive quadrant of the mechanism is shaded with the color corresponding to the value in the third column of the input. This is commonly the event depth, but can be other values (like origin time).</a:t>
            </a:r>
          </a:p>
          <a:p>
            <a:endParaRPr lang="en-US" sz="1600" dirty="0">
              <a:latin typeface="Helvetica"/>
              <a:cs typeface="Helvetica"/>
            </a:endParaRPr>
          </a:p>
          <a:p>
            <a:r>
              <a:rPr lang="en-US" sz="1600" dirty="0">
                <a:latin typeface="Helvetica"/>
                <a:cs typeface="Helvetica"/>
              </a:rPr>
              <a:t>In this case, the input file </a:t>
            </a:r>
            <a:r>
              <a:rPr lang="en-US" sz="1600" b="1" dirty="0" err="1">
                <a:solidFill>
                  <a:srgbClr val="008000"/>
                </a:solidFill>
                <a:latin typeface="Courier" pitchFamily="2" charset="0"/>
                <a:cs typeface="Helvetica"/>
              </a:rPr>
              <a:t>fiji_mec.dat</a:t>
            </a:r>
            <a:r>
              <a:rPr lang="en-US" sz="1600" dirty="0">
                <a:latin typeface="Helvetica"/>
                <a:cs typeface="Helvetica"/>
              </a:rPr>
              <a:t> contains centroid depth in the third column, and the file </a:t>
            </a:r>
            <a:r>
              <a:rPr lang="en-US" sz="1600" b="1" dirty="0" err="1">
                <a:solidFill>
                  <a:srgbClr val="008000"/>
                </a:solidFill>
                <a:latin typeface="Courier" pitchFamily="2" charset="0"/>
                <a:cs typeface="Helvetica"/>
              </a:rPr>
              <a:t>dep.cpt</a:t>
            </a:r>
            <a:r>
              <a:rPr lang="en-US" sz="1600" dirty="0">
                <a:latin typeface="Helvetica"/>
                <a:cs typeface="Helvetica"/>
              </a:rPr>
              <a:t> was made with </a:t>
            </a:r>
            <a:r>
              <a:rPr lang="en-US" sz="1600" b="1" dirty="0" err="1">
                <a:solidFill>
                  <a:srgbClr val="008000"/>
                </a:solidFill>
                <a:latin typeface="Courier" pitchFamily="2" charset="0"/>
                <a:cs typeface="Helvetica"/>
              </a:rPr>
              <a:t>makecpt</a:t>
            </a:r>
            <a:r>
              <a:rPr lang="en-US" sz="1600" dirty="0">
                <a:latin typeface="Helvetica"/>
                <a:cs typeface="Helvetica"/>
              </a:rPr>
              <a:t>. </a:t>
            </a:r>
          </a:p>
        </p:txBody>
      </p:sp>
      <p:sp>
        <p:nvSpPr>
          <p:cNvPr id="2" name="Rectangle 1">
            <a:extLst>
              <a:ext uri="{FF2B5EF4-FFF2-40B4-BE49-F238E27FC236}">
                <a16:creationId xmlns:a16="http://schemas.microsoft.com/office/drawing/2014/main" id="{12B4DB3D-4835-0646-8E56-9CEEDBF00348}"/>
              </a:ext>
            </a:extLst>
          </p:cNvPr>
          <p:cNvSpPr/>
          <p:nvPr/>
        </p:nvSpPr>
        <p:spPr>
          <a:xfrm>
            <a:off x="804440" y="6001879"/>
            <a:ext cx="6510759" cy="338554"/>
          </a:xfrm>
          <a:prstGeom prst="rect">
            <a:avLst/>
          </a:prstGeom>
        </p:spPr>
        <p:txBody>
          <a:bodyPr wrap="square">
            <a:spAutoFit/>
          </a:bodyPr>
          <a:lstStyle/>
          <a:p>
            <a:r>
              <a:rPr lang="en-US" sz="1600" b="1" dirty="0" err="1">
                <a:solidFill>
                  <a:srgbClr val="008000"/>
                </a:solidFill>
                <a:latin typeface="Courier" pitchFamily="2" charset="0"/>
              </a:rPr>
              <a:t>gmt</a:t>
            </a:r>
            <a:r>
              <a:rPr lang="en-US" sz="1600" b="1" dirty="0">
                <a:solidFill>
                  <a:srgbClr val="008000"/>
                </a:solidFill>
                <a:latin typeface="Courier" pitchFamily="2" charset="0"/>
              </a:rPr>
              <a:t> </a:t>
            </a:r>
            <a:r>
              <a:rPr lang="en-US" sz="1600" b="1" dirty="0" err="1">
                <a:solidFill>
                  <a:srgbClr val="008000"/>
                </a:solidFill>
                <a:latin typeface="Courier" pitchFamily="2" charset="0"/>
              </a:rPr>
              <a:t>makecpt</a:t>
            </a:r>
            <a:r>
              <a:rPr lang="en-US" sz="1600" b="1" dirty="0">
                <a:solidFill>
                  <a:srgbClr val="008000"/>
                </a:solidFill>
                <a:latin typeface="Courier" pitchFamily="2" charset="0"/>
              </a:rPr>
              <a:t> -T0/200/1 -</a:t>
            </a:r>
            <a:r>
              <a:rPr lang="en-US" sz="1600" b="1" dirty="0" err="1">
                <a:solidFill>
                  <a:srgbClr val="008000"/>
                </a:solidFill>
                <a:latin typeface="Courier" pitchFamily="2" charset="0"/>
              </a:rPr>
              <a:t>Cmagma</a:t>
            </a:r>
            <a:r>
              <a:rPr lang="en-US" sz="1600" b="1" dirty="0">
                <a:solidFill>
                  <a:srgbClr val="008000"/>
                </a:solidFill>
                <a:latin typeface="Courier" pitchFamily="2" charset="0"/>
              </a:rPr>
              <a:t> -D -I &gt; </a:t>
            </a:r>
            <a:r>
              <a:rPr lang="en-US" sz="1600" b="1" dirty="0" err="1">
                <a:solidFill>
                  <a:srgbClr val="008000"/>
                </a:solidFill>
                <a:latin typeface="Courier" pitchFamily="2" charset="0"/>
              </a:rPr>
              <a:t>dep.cpt</a:t>
            </a:r>
            <a:endParaRPr lang="en-US" sz="1600" b="1" dirty="0">
              <a:solidFill>
                <a:srgbClr val="008000"/>
              </a:solidFill>
              <a:effectLst/>
              <a:latin typeface="Courier" pitchFamily="2" charset="0"/>
            </a:endParaRPr>
          </a:p>
        </p:txBody>
      </p:sp>
    </p:spTree>
    <p:extLst>
      <p:ext uri="{BB962C8B-B14F-4D97-AF65-F5344CB8AC3E}">
        <p14:creationId xmlns:p14="http://schemas.microsoft.com/office/powerpoint/2010/main" val="243038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B642CC-84EA-BD4E-90FB-840F08EFA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022" y="2693410"/>
            <a:ext cx="3986098" cy="215832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psmeca</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psmeca</a:t>
            </a:r>
            <a:r>
              <a:rPr lang="fi-FI" b="1" dirty="0">
                <a:solidFill>
                  <a:srgbClr val="008000"/>
                </a:solidFill>
                <a:latin typeface="Courier"/>
                <a:cs typeface="Courier"/>
              </a:rPr>
              <a:t> </a:t>
            </a:r>
            <a:r>
              <a:rPr lang="fi-FI" b="1" dirty="0" err="1">
                <a:solidFill>
                  <a:srgbClr val="008000"/>
                </a:solidFill>
                <a:latin typeface="Courier"/>
                <a:cs typeface="Courier"/>
              </a:rPr>
              <a:t>fiji_mt.dat</a:t>
            </a:r>
            <a:r>
              <a:rPr lang="fi-FI" b="1" dirty="0">
                <a:solidFill>
                  <a:srgbClr val="008000"/>
                </a:solidFill>
                <a:latin typeface="Courier"/>
                <a:cs typeface="Courier"/>
              </a:rPr>
              <a:t> -JM9i -R160/190/-25/-10 \</a:t>
            </a:r>
          </a:p>
          <a:p>
            <a:pPr>
              <a:spcBef>
                <a:spcPts val="0"/>
              </a:spcBef>
            </a:pPr>
            <a:r>
              <a:rPr lang="fi-FI" b="1" dirty="0">
                <a:solidFill>
                  <a:srgbClr val="008000"/>
                </a:solidFill>
                <a:latin typeface="Courier"/>
                <a:cs typeface="Courier"/>
              </a:rPr>
              <a:t>    -Sm0.2i -</a:t>
            </a:r>
            <a:r>
              <a:rPr lang="fi-FI" b="1" dirty="0" err="1">
                <a:solidFill>
                  <a:srgbClr val="008000"/>
                </a:solidFill>
                <a:latin typeface="Courier"/>
                <a:cs typeface="Courier"/>
              </a:rPr>
              <a:t>Zdep.cpt</a:t>
            </a:r>
            <a:r>
              <a:rPr lang="fi-FI" b="1" dirty="0">
                <a:solidFill>
                  <a:srgbClr val="008000"/>
                </a:solidFill>
                <a:latin typeface="Courier"/>
                <a:cs typeface="Courier"/>
              </a:rPr>
              <a:t> -W0.5p &gt; </a:t>
            </a:r>
            <a:r>
              <a:rPr lang="fi-FI" b="1" dirty="0" err="1">
                <a:solidFill>
                  <a:srgbClr val="008000"/>
                </a:solidFill>
                <a:latin typeface="Courier"/>
                <a:cs typeface="Courier"/>
              </a:rPr>
              <a:t>fiji_mec.ps</a:t>
            </a:r>
            <a:r>
              <a:rPr lang="fi-FI" b="1" dirty="0">
                <a:solidFill>
                  <a:srgbClr val="008000"/>
                </a:solidFill>
                <a:latin typeface="Courier"/>
                <a:cs typeface="Courier"/>
              </a:rPr>
              <a:t> </a:t>
            </a:r>
            <a:endParaRPr lang="fi-FI" sz="1600" b="1" dirty="0">
              <a:solidFill>
                <a:srgbClr val="008000"/>
              </a:solidFill>
              <a:latin typeface="Courier"/>
              <a:cs typeface="Courier"/>
            </a:endParaRPr>
          </a:p>
        </p:txBody>
      </p:sp>
      <p:sp>
        <p:nvSpPr>
          <p:cNvPr id="10" name="Text Placeholder 7"/>
          <p:cNvSpPr>
            <a:spLocks noGrp="1"/>
          </p:cNvSpPr>
          <p:nvPr/>
        </p:nvSpPr>
        <p:spPr>
          <a:xfrm>
            <a:off x="457199" y="2192399"/>
            <a:ext cx="4293139" cy="430099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rPr>
              <a:t>-Sm0.2i</a:t>
            </a:r>
          </a:p>
          <a:p>
            <a:r>
              <a:rPr lang="en-US" sz="1600" dirty="0">
                <a:latin typeface="Helvetica" pitchFamily="2" charset="0"/>
                <a:cs typeface="Helvetica"/>
              </a:rPr>
              <a:t>Another common way to represent an earthquake source is with a moment tensor, such as provided in the USGS or GCMT catalogs. A description of moment tensors is beyond the scope of this tutorial, but for the sake of plotting, you simply change the flag from </a:t>
            </a:r>
            <a:r>
              <a:rPr lang="en-US" sz="1600" b="1" dirty="0">
                <a:solidFill>
                  <a:srgbClr val="008000"/>
                </a:solidFill>
                <a:latin typeface="Courier" pitchFamily="2" charset="0"/>
                <a:cs typeface="Helvetica"/>
              </a:rPr>
              <a:t>-Sa</a:t>
            </a:r>
            <a:r>
              <a:rPr lang="en-US" sz="1600" dirty="0">
                <a:latin typeface="Helvetica" pitchFamily="2" charset="0"/>
                <a:cs typeface="Helvetica"/>
              </a:rPr>
              <a:t> to </a:t>
            </a:r>
            <a:r>
              <a:rPr lang="en-US" sz="1600" b="1" dirty="0">
                <a:solidFill>
                  <a:srgbClr val="008000"/>
                </a:solidFill>
                <a:latin typeface="Courier" pitchFamily="2" charset="0"/>
                <a:cs typeface="Helvetica"/>
              </a:rPr>
              <a:t>-Sm</a:t>
            </a:r>
            <a:r>
              <a:rPr lang="en-US" sz="1600" dirty="0">
                <a:latin typeface="Helvetica" pitchFamily="2" charset="0"/>
                <a:cs typeface="Helvetica"/>
              </a:rPr>
              <a:t>, and the input to: </a:t>
            </a:r>
            <a:r>
              <a:rPr lang="en-US" sz="1600" dirty="0" err="1">
                <a:latin typeface="Helvetica" pitchFamily="2" charset="0"/>
                <a:cs typeface="Helvetica"/>
              </a:rPr>
              <a:t>lon</a:t>
            </a:r>
            <a:r>
              <a:rPr lang="en-US" sz="1600" dirty="0">
                <a:latin typeface="Helvetica" pitchFamily="2" charset="0"/>
                <a:cs typeface="Helvetica"/>
              </a:rPr>
              <a:t>, </a:t>
            </a:r>
            <a:r>
              <a:rPr lang="en-US" sz="1600" dirty="0" err="1">
                <a:latin typeface="Helvetica" pitchFamily="2" charset="0"/>
                <a:cs typeface="Helvetica"/>
              </a:rPr>
              <a:t>lat</a:t>
            </a:r>
            <a:r>
              <a:rPr lang="en-US" sz="1600" dirty="0">
                <a:latin typeface="Helvetica" pitchFamily="2" charset="0"/>
                <a:cs typeface="Helvetica"/>
              </a:rPr>
              <a:t>, depth, </a:t>
            </a:r>
            <a:r>
              <a:rPr lang="en-US" sz="1600" dirty="0" err="1">
                <a:latin typeface="Helvetica" pitchFamily="2" charset="0"/>
                <a:cs typeface="Helvetica"/>
              </a:rPr>
              <a:t>mrr</a:t>
            </a:r>
            <a:r>
              <a:rPr lang="en-US" sz="1600" dirty="0">
                <a:latin typeface="Helvetica" pitchFamily="2" charset="0"/>
                <a:cs typeface="Helvetica"/>
              </a:rPr>
              <a:t>, </a:t>
            </a:r>
            <a:r>
              <a:rPr lang="en-US" sz="1600" dirty="0" err="1">
                <a:latin typeface="Helvetica" pitchFamily="2" charset="0"/>
                <a:cs typeface="Helvetica"/>
              </a:rPr>
              <a:t>mtt</a:t>
            </a:r>
            <a:r>
              <a:rPr lang="en-US" sz="1600" dirty="0">
                <a:latin typeface="Helvetica" pitchFamily="2" charset="0"/>
                <a:cs typeface="Helvetica"/>
              </a:rPr>
              <a:t>, </a:t>
            </a:r>
            <a:r>
              <a:rPr lang="en-US" sz="1600" dirty="0" err="1">
                <a:latin typeface="Helvetica" pitchFamily="2" charset="0"/>
                <a:cs typeface="Helvetica"/>
              </a:rPr>
              <a:t>mff</a:t>
            </a:r>
            <a:r>
              <a:rPr lang="en-US" sz="1600" dirty="0">
                <a:latin typeface="Helvetica" pitchFamily="2" charset="0"/>
                <a:cs typeface="Helvetica"/>
              </a:rPr>
              <a:t>, </a:t>
            </a:r>
            <a:r>
              <a:rPr lang="en-US" sz="1600" dirty="0" err="1">
                <a:latin typeface="Helvetica" pitchFamily="2" charset="0"/>
                <a:cs typeface="Helvetica"/>
              </a:rPr>
              <a:t>mrt</a:t>
            </a:r>
            <a:r>
              <a:rPr lang="en-US" sz="1600" dirty="0">
                <a:latin typeface="Helvetica" pitchFamily="2" charset="0"/>
                <a:cs typeface="Helvetica"/>
              </a:rPr>
              <a:t>, </a:t>
            </a:r>
            <a:r>
              <a:rPr lang="en-US" sz="1600" dirty="0" err="1">
                <a:latin typeface="Helvetica" pitchFamily="2" charset="0"/>
                <a:cs typeface="Helvetica"/>
              </a:rPr>
              <a:t>mrf</a:t>
            </a:r>
            <a:r>
              <a:rPr lang="en-US" sz="1600" dirty="0">
                <a:latin typeface="Helvetica" pitchFamily="2" charset="0"/>
                <a:cs typeface="Helvetica"/>
              </a:rPr>
              <a:t>, </a:t>
            </a:r>
            <a:r>
              <a:rPr lang="en-US" sz="1600" dirty="0" err="1">
                <a:latin typeface="Helvetica" pitchFamily="2" charset="0"/>
                <a:cs typeface="Helvetica"/>
              </a:rPr>
              <a:t>mtf</a:t>
            </a:r>
            <a:r>
              <a:rPr lang="en-US" sz="1600" dirty="0">
                <a:latin typeface="Helvetica" pitchFamily="2" charset="0"/>
                <a:cs typeface="Helvetica"/>
              </a:rPr>
              <a:t>, and the exponent of the seismic moment (in Nm). I have provided the file </a:t>
            </a:r>
            <a:r>
              <a:rPr lang="en-US" sz="1600" dirty="0" err="1">
                <a:latin typeface="Helvetica" pitchFamily="2" charset="0"/>
                <a:cs typeface="Helvetica"/>
                <a:hlinkClick r:id="rId3"/>
              </a:rPr>
              <a:t>fiji_mt.dat</a:t>
            </a:r>
            <a:r>
              <a:rPr lang="en-US" sz="1600" dirty="0">
                <a:latin typeface="Helvetica" pitchFamily="2" charset="0"/>
                <a:cs typeface="Helvetica"/>
              </a:rPr>
              <a:t> on the tutorial page. Notice that the beachball symbols are similar to before, with slight differences in the details. These differences represent the deviations from a simple fault slip source, which are often small for natural earthquake sources.</a:t>
            </a:r>
          </a:p>
        </p:txBody>
      </p:sp>
    </p:spTree>
    <p:extLst>
      <p:ext uri="{BB962C8B-B14F-4D97-AF65-F5344CB8AC3E}">
        <p14:creationId xmlns:p14="http://schemas.microsoft.com/office/powerpoint/2010/main" val="398497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192D73-C44C-8549-8C1B-389DE0203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022" y="2693410"/>
            <a:ext cx="3986098" cy="215832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psmeca</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psmeca</a:t>
            </a:r>
            <a:r>
              <a:rPr lang="fi-FI" b="1" dirty="0">
                <a:solidFill>
                  <a:srgbClr val="008000"/>
                </a:solidFill>
                <a:latin typeface="Courier"/>
                <a:cs typeface="Courier"/>
              </a:rPr>
              <a:t> </a:t>
            </a:r>
            <a:r>
              <a:rPr lang="fi-FI" b="1" dirty="0" err="1">
                <a:solidFill>
                  <a:srgbClr val="008000"/>
                </a:solidFill>
                <a:latin typeface="Courier"/>
                <a:cs typeface="Courier"/>
              </a:rPr>
              <a:t>fiji_mt.dat</a:t>
            </a:r>
            <a:r>
              <a:rPr lang="fi-FI" b="1" dirty="0">
                <a:solidFill>
                  <a:srgbClr val="008000"/>
                </a:solidFill>
                <a:latin typeface="Courier"/>
                <a:cs typeface="Courier"/>
              </a:rPr>
              <a:t> -JM9i -R160/190/-25/-10 \</a:t>
            </a:r>
          </a:p>
          <a:p>
            <a:pPr>
              <a:spcBef>
                <a:spcPts val="0"/>
              </a:spcBef>
            </a:pPr>
            <a:r>
              <a:rPr lang="fi-FI" b="1" dirty="0">
                <a:solidFill>
                  <a:srgbClr val="008000"/>
                </a:solidFill>
                <a:latin typeface="Courier"/>
                <a:cs typeface="Courier"/>
              </a:rPr>
              <a:t>    -Sm0.2i -</a:t>
            </a:r>
            <a:r>
              <a:rPr lang="fi-FI" b="1" dirty="0" err="1">
                <a:solidFill>
                  <a:srgbClr val="008000"/>
                </a:solidFill>
                <a:latin typeface="Courier"/>
                <a:cs typeface="Courier"/>
              </a:rPr>
              <a:t>Zdep.cpt</a:t>
            </a:r>
            <a:r>
              <a:rPr lang="fi-FI" b="1" dirty="0">
                <a:solidFill>
                  <a:srgbClr val="008000"/>
                </a:solidFill>
                <a:latin typeface="Courier"/>
                <a:cs typeface="Courier"/>
              </a:rPr>
              <a:t> -W0.5p -T &gt; </a:t>
            </a:r>
            <a:r>
              <a:rPr lang="fi-FI" b="1" dirty="0" err="1">
                <a:solidFill>
                  <a:srgbClr val="008000"/>
                </a:solidFill>
                <a:latin typeface="Courier"/>
                <a:cs typeface="Courier"/>
              </a:rPr>
              <a:t>fiji_mec.ps</a:t>
            </a:r>
            <a:r>
              <a:rPr lang="fi-FI" b="1" dirty="0">
                <a:solidFill>
                  <a:srgbClr val="008000"/>
                </a:solidFill>
                <a:latin typeface="Courier"/>
                <a:cs typeface="Courier"/>
              </a:rPr>
              <a:t> </a:t>
            </a:r>
            <a:endParaRPr lang="fi-FI" sz="1600" b="1" dirty="0">
              <a:solidFill>
                <a:srgbClr val="008000"/>
              </a:solidFill>
              <a:latin typeface="Courier"/>
              <a:cs typeface="Courier"/>
            </a:endParaRPr>
          </a:p>
        </p:txBody>
      </p:sp>
      <p:sp>
        <p:nvSpPr>
          <p:cNvPr id="10" name="Text Placeholder 7"/>
          <p:cNvSpPr>
            <a:spLocks noGrp="1"/>
          </p:cNvSpPr>
          <p:nvPr/>
        </p:nvSpPr>
        <p:spPr>
          <a:xfrm>
            <a:off x="457199" y="2192400"/>
            <a:ext cx="4293139" cy="356021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rPr>
              <a:t>-T</a:t>
            </a:r>
          </a:p>
          <a:p>
            <a:r>
              <a:rPr lang="en-US" sz="1600" dirty="0">
                <a:latin typeface="Helvetica" pitchFamily="2" charset="0"/>
                <a:cs typeface="Helvetica"/>
              </a:rPr>
              <a:t>By default, using </a:t>
            </a:r>
            <a:r>
              <a:rPr lang="en-US" sz="1600" b="1" dirty="0">
                <a:solidFill>
                  <a:srgbClr val="008000"/>
                </a:solidFill>
                <a:latin typeface="Courier" pitchFamily="2" charset="0"/>
                <a:cs typeface="Helvetica"/>
              </a:rPr>
              <a:t>-Sm</a:t>
            </a:r>
            <a:r>
              <a:rPr lang="en-US" sz="1600" dirty="0">
                <a:latin typeface="Helvetica" pitchFamily="2" charset="0"/>
                <a:cs typeface="Helvetica"/>
              </a:rPr>
              <a:t> just puts colors in the compressive quadrants of the symbol. It does not draw the curves representing the fault planes. To add the fault planes to the symbol, you must include the </a:t>
            </a:r>
            <a:r>
              <a:rPr lang="en-US" sz="1600" b="1" dirty="0">
                <a:solidFill>
                  <a:srgbClr val="008000"/>
                </a:solidFill>
                <a:latin typeface="Courier" pitchFamily="2" charset="0"/>
                <a:cs typeface="Helvetica"/>
              </a:rPr>
              <a:t>-T</a:t>
            </a:r>
            <a:r>
              <a:rPr lang="en-US" sz="1600" dirty="0">
                <a:latin typeface="Helvetica" pitchFamily="2" charset="0"/>
                <a:cs typeface="Helvetica"/>
              </a:rPr>
              <a:t> flag. This is most useful to see the corresponding focal mechanism when the shaded regions have a relatively light color, like the (shallow-depth) yellow and orange events in this figure.</a:t>
            </a:r>
          </a:p>
        </p:txBody>
      </p:sp>
    </p:spTree>
    <p:extLst>
      <p:ext uri="{BB962C8B-B14F-4D97-AF65-F5344CB8AC3E}">
        <p14:creationId xmlns:p14="http://schemas.microsoft.com/office/powerpoint/2010/main" val="698303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1C8861-4138-5E4B-8EAC-8CEC442E0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24" y="278998"/>
            <a:ext cx="8839200" cy="4610100"/>
          </a:xfrm>
          <a:prstGeom prst="rect">
            <a:avLst/>
          </a:prstGeom>
        </p:spPr>
      </p:pic>
      <p:sp>
        <p:nvSpPr>
          <p:cNvPr id="7" name="Content Placeholder 2">
            <a:extLst>
              <a:ext uri="{FF2B5EF4-FFF2-40B4-BE49-F238E27FC236}">
                <a16:creationId xmlns:a16="http://schemas.microsoft.com/office/drawing/2014/main" id="{49BD8FBB-F850-7140-B356-6F90F3F2FD40}"/>
              </a:ext>
            </a:extLst>
          </p:cNvPr>
          <p:cNvSpPr>
            <a:spLocks noGrp="1"/>
          </p:cNvSpPr>
          <p:nvPr>
            <p:ph idx="1"/>
          </p:nvPr>
        </p:nvSpPr>
        <p:spPr>
          <a:xfrm>
            <a:off x="462987" y="5231756"/>
            <a:ext cx="8368497" cy="1435261"/>
          </a:xfrm>
        </p:spPr>
        <p:txBody>
          <a:bodyPr>
            <a:noAutofit/>
          </a:bodyPr>
          <a:lstStyle/>
          <a:p>
            <a:pPr marL="0" indent="0">
              <a:buNone/>
            </a:pPr>
            <a:r>
              <a:rPr lang="en-US" sz="2400" dirty="0">
                <a:latin typeface="Helvetica" charset="0"/>
                <a:ea typeface="Helvetica" charset="0"/>
                <a:cs typeface="Helvetica" charset="0"/>
              </a:rPr>
              <a:t>Finally, we will make the map look nicer with a combination of </a:t>
            </a:r>
            <a:r>
              <a:rPr lang="en-US" sz="2400" b="1" dirty="0" err="1">
                <a:solidFill>
                  <a:srgbClr val="008000"/>
                </a:solidFill>
                <a:latin typeface="Courier" pitchFamily="2" charset="0"/>
                <a:ea typeface="Helvetica" charset="0"/>
                <a:cs typeface="Helvetica" charset="0"/>
              </a:rPr>
              <a:t>grdimage</a:t>
            </a:r>
            <a:r>
              <a:rPr lang="en-US" sz="2400" dirty="0">
                <a:latin typeface="Helvetica" charset="0"/>
                <a:ea typeface="Helvetica" charset="0"/>
                <a:cs typeface="Helvetica" charset="0"/>
              </a:rPr>
              <a:t>, </a:t>
            </a:r>
            <a:r>
              <a:rPr lang="en-US" sz="2400" b="1" dirty="0" err="1">
                <a:solidFill>
                  <a:srgbClr val="008000"/>
                </a:solidFill>
                <a:latin typeface="Courier" pitchFamily="2" charset="0"/>
                <a:ea typeface="Helvetica" charset="0"/>
                <a:cs typeface="Helvetica" charset="0"/>
              </a:rPr>
              <a:t>pscoast</a:t>
            </a:r>
            <a:r>
              <a:rPr lang="en-US" sz="2400" dirty="0">
                <a:latin typeface="Helvetica" charset="0"/>
                <a:ea typeface="Helvetica" charset="0"/>
                <a:cs typeface="Helvetica" charset="0"/>
              </a:rPr>
              <a:t>, </a:t>
            </a:r>
            <a:r>
              <a:rPr lang="en-US" sz="2400" b="1" dirty="0" err="1">
                <a:solidFill>
                  <a:srgbClr val="008000"/>
                </a:solidFill>
                <a:latin typeface="Courier" pitchFamily="2" charset="0"/>
                <a:ea typeface="Helvetica" charset="0"/>
                <a:cs typeface="Helvetica" charset="0"/>
              </a:rPr>
              <a:t>pscoast</a:t>
            </a:r>
            <a:r>
              <a:rPr lang="en-US" sz="2400" dirty="0">
                <a:latin typeface="Helvetica" charset="0"/>
                <a:ea typeface="Helvetica" charset="0"/>
                <a:cs typeface="Helvetica" charset="0"/>
              </a:rPr>
              <a:t>, and </a:t>
            </a:r>
            <a:r>
              <a:rPr lang="en-US" sz="2400" b="1" dirty="0" err="1">
                <a:solidFill>
                  <a:srgbClr val="008000"/>
                </a:solidFill>
                <a:latin typeface="Courier" pitchFamily="2" charset="0"/>
                <a:ea typeface="Helvetica" charset="0"/>
                <a:cs typeface="Helvetica" charset="0"/>
              </a:rPr>
              <a:t>psbasemap</a:t>
            </a:r>
            <a:r>
              <a:rPr lang="en-US" sz="2400" dirty="0">
                <a:latin typeface="Helvetica" charset="0"/>
                <a:ea typeface="Helvetica" charset="0"/>
                <a:cs typeface="Helvetica" charset="0"/>
              </a:rPr>
              <a:t>.</a:t>
            </a:r>
            <a:endParaRPr lang="en-US" sz="2400" b="1" dirty="0">
              <a:solidFill>
                <a:srgbClr val="008000"/>
              </a:solidFill>
              <a:latin typeface="Courier" pitchFamily="2" charset="0"/>
              <a:ea typeface="Helvetica" charset="0"/>
              <a:cs typeface="Helvetica" charset="0"/>
            </a:endParaRPr>
          </a:p>
          <a:p>
            <a:endParaRPr lang="en-US" sz="2400" dirty="0">
              <a:latin typeface="Helvetica" charset="0"/>
              <a:ea typeface="Helvetica" charset="0"/>
              <a:cs typeface="Helvetica" charset="0"/>
            </a:endParaRPr>
          </a:p>
        </p:txBody>
      </p:sp>
    </p:spTree>
    <p:extLst>
      <p:ext uri="{BB962C8B-B14F-4D97-AF65-F5344CB8AC3E}">
        <p14:creationId xmlns:p14="http://schemas.microsoft.com/office/powerpoint/2010/main" val="150379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Outline of Tutorial Activities</a:t>
            </a:r>
          </a:p>
        </p:txBody>
      </p:sp>
      <p:sp>
        <p:nvSpPr>
          <p:cNvPr id="3" name="Content Placeholder 2"/>
          <p:cNvSpPr>
            <a:spLocks noGrp="1"/>
          </p:cNvSpPr>
          <p:nvPr>
            <p:ph idx="1"/>
          </p:nvPr>
        </p:nvSpPr>
        <p:spPr/>
        <p:txBody>
          <a:bodyPr>
            <a:normAutofit/>
          </a:bodyPr>
          <a:lstStyle/>
          <a:p>
            <a:r>
              <a:rPr lang="en-US" sz="3200" b="1" dirty="0" err="1">
                <a:solidFill>
                  <a:srgbClr val="008000"/>
                </a:solidFill>
                <a:latin typeface="Courier"/>
              </a:rPr>
              <a:t>pstext</a:t>
            </a:r>
            <a:r>
              <a:rPr lang="en-US" sz="3200" dirty="0">
                <a:latin typeface="Helvetica" charset="0"/>
                <a:ea typeface="Helvetica" charset="0"/>
                <a:cs typeface="Helvetica" charset="0"/>
              </a:rPr>
              <a:t>: add user-defined text</a:t>
            </a:r>
          </a:p>
          <a:p>
            <a:r>
              <a:rPr lang="en-US" sz="3200" b="1" dirty="0" err="1">
                <a:solidFill>
                  <a:srgbClr val="008000"/>
                </a:solidFill>
                <a:latin typeface="Courier"/>
              </a:rPr>
              <a:t>psxy</a:t>
            </a:r>
            <a:r>
              <a:rPr lang="en-US" sz="3200" b="1" dirty="0">
                <a:solidFill>
                  <a:srgbClr val="008000"/>
                </a:solidFill>
                <a:latin typeface="Courier"/>
              </a:rPr>
              <a:t> -</a:t>
            </a:r>
            <a:r>
              <a:rPr lang="en-US" sz="3200" b="1" dirty="0" err="1">
                <a:solidFill>
                  <a:srgbClr val="008000"/>
                </a:solidFill>
                <a:latin typeface="Courier"/>
              </a:rPr>
              <a:t>Sv</a:t>
            </a:r>
            <a:r>
              <a:rPr lang="en-US" sz="3200" dirty="0">
                <a:latin typeface="Helvetica" charset="0"/>
                <a:ea typeface="Helvetica" charset="0"/>
                <a:cs typeface="Helvetica" charset="0"/>
              </a:rPr>
              <a:t>: plot vectors</a:t>
            </a:r>
          </a:p>
          <a:p>
            <a:r>
              <a:rPr lang="en-US" sz="3200" b="1" dirty="0" err="1">
                <a:solidFill>
                  <a:srgbClr val="008000"/>
                </a:solidFill>
                <a:latin typeface="Courier"/>
              </a:rPr>
              <a:t>psmeca</a:t>
            </a:r>
            <a:r>
              <a:rPr lang="en-US" sz="3200" dirty="0">
                <a:latin typeface="Helvetica" charset="0"/>
                <a:ea typeface="Helvetica" charset="0"/>
                <a:cs typeface="Helvetica" charset="0"/>
              </a:rPr>
              <a:t>: plot earthquake focal mechanisms</a:t>
            </a:r>
          </a:p>
        </p:txBody>
      </p:sp>
    </p:spTree>
    <p:extLst>
      <p:ext uri="{BB962C8B-B14F-4D97-AF65-F5344CB8AC3E}">
        <p14:creationId xmlns:p14="http://schemas.microsoft.com/office/powerpoint/2010/main" val="255119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41776"/>
            <a:ext cx="7886700" cy="4957139"/>
          </a:xfrm>
        </p:spPr>
        <p:txBody>
          <a:bodyPr>
            <a:noAutofit/>
          </a:bodyPr>
          <a:lstStyle/>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#!/bin/bash</a:t>
            </a: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PSFILE=</a:t>
            </a:r>
            <a:r>
              <a:rPr lang="en-US" sz="1200" b="1" dirty="0" err="1">
                <a:solidFill>
                  <a:srgbClr val="008000"/>
                </a:solidFill>
                <a:latin typeface="Courier" pitchFamily="2" charset="0"/>
                <a:ea typeface="Helvetica" charset="0"/>
                <a:cs typeface="Helvetica" charset="0"/>
              </a:rPr>
              <a:t>psmeca_example.ps</a:t>
            </a: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PROJ="-JM9i -P"</a:t>
            </a: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LIMS=-R160/190/-25/-10</a:t>
            </a: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br>
              <a:rPr lang="en-US" sz="1200" b="1" dirty="0">
                <a:solidFill>
                  <a:srgbClr val="008000"/>
                </a:solidFill>
                <a:latin typeface="Courier" pitchFamily="2" charset="0"/>
                <a:ea typeface="Helvetica" charset="0"/>
                <a:cs typeface="Helvetica" charset="0"/>
              </a:rPr>
            </a:br>
            <a:r>
              <a:rPr lang="en-US" sz="1200" b="1" dirty="0">
                <a:solidFill>
                  <a:srgbClr val="008000"/>
                </a:solidFill>
                <a:latin typeface="Courier" pitchFamily="2" charset="0"/>
                <a:ea typeface="Helvetica" charset="0"/>
                <a:cs typeface="Helvetica" charset="0"/>
              </a:rPr>
              <a:t># Earthquake depth color palette</a:t>
            </a:r>
          </a:p>
          <a:p>
            <a:pPr marL="0" indent="0">
              <a:lnSpc>
                <a:spcPct val="100000"/>
              </a:lnSpc>
              <a:spcBef>
                <a:spcPts val="0"/>
              </a:spcBef>
              <a:buNone/>
            </a:pPr>
            <a:r>
              <a:rPr lang="en-US" sz="1200" b="1" dirty="0" err="1">
                <a:solidFill>
                  <a:srgbClr val="008000"/>
                </a:solidFill>
                <a:latin typeface="Courier" pitchFamily="2" charset="0"/>
                <a:ea typeface="Helvetica" charset="0"/>
                <a:cs typeface="Helvetica" charset="0"/>
              </a:rPr>
              <a:t>gmt</a:t>
            </a: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makecpt</a:t>
            </a:r>
            <a:r>
              <a:rPr lang="en-US" sz="1200" b="1" dirty="0">
                <a:solidFill>
                  <a:srgbClr val="008000"/>
                </a:solidFill>
                <a:latin typeface="Courier" pitchFamily="2" charset="0"/>
                <a:ea typeface="Helvetica" charset="0"/>
                <a:cs typeface="Helvetica" charset="0"/>
              </a:rPr>
              <a:t> -T0/200/1 -</a:t>
            </a:r>
            <a:r>
              <a:rPr lang="en-US" sz="1200" b="1" dirty="0" err="1">
                <a:solidFill>
                  <a:srgbClr val="008000"/>
                </a:solidFill>
                <a:latin typeface="Courier" pitchFamily="2" charset="0"/>
                <a:ea typeface="Helvetica" charset="0"/>
                <a:cs typeface="Helvetica" charset="0"/>
              </a:rPr>
              <a:t>Cmagma</a:t>
            </a:r>
            <a:r>
              <a:rPr lang="en-US" sz="1200" b="1" dirty="0">
                <a:solidFill>
                  <a:srgbClr val="008000"/>
                </a:solidFill>
                <a:latin typeface="Courier" pitchFamily="2" charset="0"/>
                <a:ea typeface="Helvetica" charset="0"/>
                <a:cs typeface="Helvetica" charset="0"/>
              </a:rPr>
              <a:t> -D -I &gt; </a:t>
            </a:r>
            <a:r>
              <a:rPr lang="en-US" sz="1200" b="1" dirty="0" err="1">
                <a:solidFill>
                  <a:srgbClr val="008000"/>
                </a:solidFill>
                <a:latin typeface="Courier" pitchFamily="2" charset="0"/>
                <a:ea typeface="Helvetica" charset="0"/>
                <a:cs typeface="Helvetica" charset="0"/>
              </a:rPr>
              <a:t>dep.cpt</a:t>
            </a: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 ETOPO5 topography/bathymetry</a:t>
            </a:r>
          </a:p>
          <a:p>
            <a:pPr marL="0" indent="0">
              <a:lnSpc>
                <a:spcPct val="100000"/>
              </a:lnSpc>
              <a:spcBef>
                <a:spcPts val="0"/>
              </a:spcBef>
              <a:buNone/>
            </a:pPr>
            <a:r>
              <a:rPr lang="en-US" sz="1200" b="1" dirty="0" err="1">
                <a:solidFill>
                  <a:srgbClr val="008000"/>
                </a:solidFill>
                <a:latin typeface="Courier" pitchFamily="2" charset="0"/>
                <a:ea typeface="Helvetica" charset="0"/>
                <a:cs typeface="Helvetica" charset="0"/>
              </a:rPr>
              <a:t>gmt</a:t>
            </a: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grdimage</a:t>
            </a:r>
            <a:r>
              <a:rPr lang="en-US" sz="1200" b="1" dirty="0">
                <a:solidFill>
                  <a:srgbClr val="008000"/>
                </a:solidFill>
                <a:latin typeface="Courier" pitchFamily="2" charset="0"/>
                <a:ea typeface="Helvetica" charset="0"/>
                <a:cs typeface="Helvetica" charset="0"/>
              </a:rPr>
              <a:t> ETOPO5.grd $PROJ $LIMS -</a:t>
            </a:r>
            <a:r>
              <a:rPr lang="en-US" sz="1200" b="1" dirty="0" err="1">
                <a:solidFill>
                  <a:srgbClr val="008000"/>
                </a:solidFill>
                <a:latin typeface="Courier" pitchFamily="2" charset="0"/>
                <a:ea typeface="Helvetica" charset="0"/>
                <a:cs typeface="Helvetica" charset="0"/>
              </a:rPr>
              <a:t>Ctopo_custom.cpt</a:t>
            </a:r>
            <a:r>
              <a:rPr lang="en-US" sz="1200" b="1" dirty="0">
                <a:solidFill>
                  <a:srgbClr val="008000"/>
                </a:solidFill>
                <a:latin typeface="Courier" pitchFamily="2" charset="0"/>
                <a:ea typeface="Helvetica" charset="0"/>
                <a:cs typeface="Helvetica" charset="0"/>
              </a:rPr>
              <a:t> -K &gt; $PSFILE</a:t>
            </a: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 Coastline</a:t>
            </a:r>
          </a:p>
          <a:p>
            <a:pPr marL="0" indent="0">
              <a:lnSpc>
                <a:spcPct val="100000"/>
              </a:lnSpc>
              <a:spcBef>
                <a:spcPts val="0"/>
              </a:spcBef>
              <a:buNone/>
            </a:pPr>
            <a:r>
              <a:rPr lang="en-US" sz="1200" b="1" dirty="0" err="1">
                <a:solidFill>
                  <a:srgbClr val="008000"/>
                </a:solidFill>
                <a:latin typeface="Courier" pitchFamily="2" charset="0"/>
                <a:ea typeface="Helvetica" charset="0"/>
                <a:cs typeface="Helvetica" charset="0"/>
              </a:rPr>
              <a:t>gmt</a:t>
            </a: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pscoast</a:t>
            </a:r>
            <a:r>
              <a:rPr lang="en-US" sz="1200" b="1" dirty="0">
                <a:solidFill>
                  <a:srgbClr val="008000"/>
                </a:solidFill>
                <a:latin typeface="Courier" pitchFamily="2" charset="0"/>
                <a:ea typeface="Helvetica" charset="0"/>
                <a:cs typeface="Helvetica" charset="0"/>
              </a:rPr>
              <a:t> $PROJ $LIMS -Di -W0.5p -A0/0/1 -K -O &gt;&gt; $PSFILE</a:t>
            </a: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 USGS plate boundaries</a:t>
            </a:r>
          </a:p>
          <a:p>
            <a:pPr marL="0" indent="0">
              <a:lnSpc>
                <a:spcPct val="100000"/>
              </a:lnSpc>
              <a:spcBef>
                <a:spcPts val="0"/>
              </a:spcBef>
              <a:buNone/>
            </a:pPr>
            <a:r>
              <a:rPr lang="en-US" sz="1200" b="1" dirty="0" err="1">
                <a:solidFill>
                  <a:srgbClr val="008000"/>
                </a:solidFill>
                <a:latin typeface="Courier" pitchFamily="2" charset="0"/>
                <a:ea typeface="Helvetica" charset="0"/>
                <a:cs typeface="Helvetica" charset="0"/>
              </a:rPr>
              <a:t>gmt</a:t>
            </a: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psxy</a:t>
            </a:r>
            <a:r>
              <a:rPr lang="en-US" sz="1200" b="1" dirty="0">
                <a:solidFill>
                  <a:srgbClr val="008000"/>
                </a:solidFill>
                <a:latin typeface="Courier" pitchFamily="2" charset="0"/>
                <a:ea typeface="Helvetica" charset="0"/>
                <a:cs typeface="Helvetica" charset="0"/>
              </a:rPr>
              <a:t> usgs2015_plates.xy $PROJ $LIMS -W1p -K -O &gt;&gt; $PSFILE</a:t>
            </a: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 GCMT focal mechanisms</a:t>
            </a:r>
          </a:p>
          <a:p>
            <a:pPr marL="0" indent="0">
              <a:lnSpc>
                <a:spcPct val="100000"/>
              </a:lnSpc>
              <a:spcBef>
                <a:spcPts val="0"/>
              </a:spcBef>
              <a:buNone/>
            </a:pPr>
            <a:r>
              <a:rPr lang="en-US" sz="1200" b="1" dirty="0" err="1">
                <a:solidFill>
                  <a:srgbClr val="008000"/>
                </a:solidFill>
                <a:latin typeface="Courier" pitchFamily="2" charset="0"/>
                <a:ea typeface="Helvetica" charset="0"/>
                <a:cs typeface="Helvetica" charset="0"/>
              </a:rPr>
              <a:t>gmt</a:t>
            </a: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psmeca</a:t>
            </a: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fiji_mec.dat</a:t>
            </a:r>
            <a:r>
              <a:rPr lang="en-US" sz="1200" b="1" dirty="0">
                <a:solidFill>
                  <a:srgbClr val="008000"/>
                </a:solidFill>
                <a:latin typeface="Courier" pitchFamily="2" charset="0"/>
                <a:ea typeface="Helvetica" charset="0"/>
                <a:cs typeface="Helvetica" charset="0"/>
              </a:rPr>
              <a:t> $PROJ $LIMS -Sa0.2i -</a:t>
            </a:r>
            <a:r>
              <a:rPr lang="en-US" sz="1200" b="1" dirty="0" err="1">
                <a:solidFill>
                  <a:srgbClr val="008000"/>
                </a:solidFill>
                <a:latin typeface="Courier" pitchFamily="2" charset="0"/>
                <a:ea typeface="Helvetica" charset="0"/>
                <a:cs typeface="Helvetica" charset="0"/>
              </a:rPr>
              <a:t>Zdep.cpt</a:t>
            </a:r>
            <a:r>
              <a:rPr lang="en-US" sz="1200" b="1" dirty="0">
                <a:solidFill>
                  <a:srgbClr val="008000"/>
                </a:solidFill>
                <a:latin typeface="Courier" pitchFamily="2" charset="0"/>
                <a:ea typeface="Helvetica" charset="0"/>
                <a:cs typeface="Helvetica" charset="0"/>
              </a:rPr>
              <a:t> -K -O &gt;&gt; $PSFILE</a:t>
            </a: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Basemap</a:t>
            </a:r>
            <a:endParaRPr lang="en-US" sz="1200" b="1" dirty="0">
              <a:solidFill>
                <a:srgbClr val="008000"/>
              </a:solidFill>
              <a:latin typeface="Courier" pitchFamily="2" charset="0"/>
              <a:ea typeface="Helvetica" charset="0"/>
              <a:cs typeface="Helvetica" charset="0"/>
            </a:endParaRPr>
          </a:p>
          <a:p>
            <a:pPr marL="0" indent="0">
              <a:lnSpc>
                <a:spcPct val="100000"/>
              </a:lnSpc>
              <a:spcBef>
                <a:spcPts val="0"/>
              </a:spcBef>
              <a:buNone/>
            </a:pPr>
            <a:r>
              <a:rPr lang="en-US" sz="1200" b="1" dirty="0" err="1">
                <a:solidFill>
                  <a:srgbClr val="008000"/>
                </a:solidFill>
                <a:latin typeface="Courier" pitchFamily="2" charset="0"/>
                <a:ea typeface="Helvetica" charset="0"/>
                <a:cs typeface="Helvetica" charset="0"/>
              </a:rPr>
              <a:t>gmt</a:t>
            </a:r>
            <a:r>
              <a:rPr lang="en-US" sz="1200" b="1" dirty="0">
                <a:solidFill>
                  <a:srgbClr val="008000"/>
                </a:solidFill>
                <a:latin typeface="Courier" pitchFamily="2" charset="0"/>
                <a:ea typeface="Helvetica" charset="0"/>
                <a:cs typeface="Helvetica" charset="0"/>
              </a:rPr>
              <a:t> </a:t>
            </a:r>
            <a:r>
              <a:rPr lang="en-US" sz="1200" b="1" dirty="0" err="1">
                <a:solidFill>
                  <a:srgbClr val="008000"/>
                </a:solidFill>
                <a:latin typeface="Courier" pitchFamily="2" charset="0"/>
                <a:ea typeface="Helvetica" charset="0"/>
                <a:cs typeface="Helvetica" charset="0"/>
              </a:rPr>
              <a:t>psbasemap</a:t>
            </a:r>
            <a:r>
              <a:rPr lang="en-US" sz="1200" b="1" dirty="0">
                <a:solidFill>
                  <a:srgbClr val="008000"/>
                </a:solidFill>
                <a:latin typeface="Courier" pitchFamily="2" charset="0"/>
                <a:ea typeface="Helvetica" charset="0"/>
                <a:cs typeface="Helvetica" charset="0"/>
              </a:rPr>
              <a:t> $PROJ $LIMS -Bxa2 -Bya2 -</a:t>
            </a:r>
            <a:r>
              <a:rPr lang="en-US" sz="1200" b="1" dirty="0" err="1">
                <a:solidFill>
                  <a:srgbClr val="008000"/>
                </a:solidFill>
                <a:latin typeface="Courier" pitchFamily="2" charset="0"/>
                <a:ea typeface="Helvetica" charset="0"/>
                <a:cs typeface="Helvetica" charset="0"/>
              </a:rPr>
              <a:t>BWeSn</a:t>
            </a:r>
            <a:r>
              <a:rPr lang="en-US" sz="1200" b="1" dirty="0">
                <a:solidFill>
                  <a:srgbClr val="008000"/>
                </a:solidFill>
                <a:latin typeface="Courier" pitchFamily="2" charset="0"/>
                <a:ea typeface="Helvetica" charset="0"/>
                <a:cs typeface="Helvetica" charset="0"/>
              </a:rPr>
              <a:t> -O &gt;&gt; $PSFILE</a:t>
            </a:r>
          </a:p>
          <a:p>
            <a:pPr marL="0" indent="0">
              <a:lnSpc>
                <a:spcPct val="100000"/>
              </a:lnSpc>
              <a:spcBef>
                <a:spcPts val="0"/>
              </a:spcBef>
              <a:buNone/>
            </a:pPr>
            <a:endParaRPr lang="en-US" sz="1200" b="1" dirty="0">
              <a:solidFill>
                <a:srgbClr val="008000"/>
              </a:solidFill>
              <a:latin typeface="Courier" pitchFamily="2" charset="0"/>
              <a:ea typeface="Helvetica" charset="0"/>
              <a:cs typeface="Helvetica" charset="0"/>
            </a:endParaRPr>
          </a:p>
        </p:txBody>
      </p:sp>
      <p:sp>
        <p:nvSpPr>
          <p:cNvPr id="6" name="TextBox 5">
            <a:extLst>
              <a:ext uri="{FF2B5EF4-FFF2-40B4-BE49-F238E27FC236}">
                <a16:creationId xmlns:a16="http://schemas.microsoft.com/office/drawing/2014/main" id="{9B1567B9-9563-5744-9D26-5BCE1DB3B6A4}"/>
              </a:ext>
            </a:extLst>
          </p:cNvPr>
          <p:cNvSpPr txBox="1"/>
          <p:nvPr/>
        </p:nvSpPr>
        <p:spPr>
          <a:xfrm>
            <a:off x="3113590" y="1331088"/>
            <a:ext cx="2300630" cy="369332"/>
          </a:xfrm>
          <a:prstGeom prst="rect">
            <a:avLst/>
          </a:prstGeom>
          <a:noFill/>
        </p:spPr>
        <p:txBody>
          <a:bodyPr wrap="none" rtlCol="0">
            <a:spAutoFit/>
          </a:bodyPr>
          <a:lstStyle/>
          <a:p>
            <a:r>
              <a:rPr lang="en-US" i="1" dirty="0">
                <a:solidFill>
                  <a:srgbClr val="FF0000"/>
                </a:solidFill>
                <a:latin typeface="Helvetica" pitchFamily="2" charset="0"/>
              </a:rPr>
              <a:t>Shell script variables</a:t>
            </a:r>
          </a:p>
        </p:txBody>
      </p:sp>
      <p:sp>
        <p:nvSpPr>
          <p:cNvPr id="7" name="TextBox 6">
            <a:extLst>
              <a:ext uri="{FF2B5EF4-FFF2-40B4-BE49-F238E27FC236}">
                <a16:creationId xmlns:a16="http://schemas.microsoft.com/office/drawing/2014/main" id="{B56D63A1-57F0-454B-BAF6-C96901FDA59D}"/>
              </a:ext>
            </a:extLst>
          </p:cNvPr>
          <p:cNvSpPr txBox="1"/>
          <p:nvPr/>
        </p:nvSpPr>
        <p:spPr>
          <a:xfrm>
            <a:off x="5217451" y="2039261"/>
            <a:ext cx="2608406" cy="646331"/>
          </a:xfrm>
          <a:prstGeom prst="rect">
            <a:avLst/>
          </a:prstGeom>
          <a:noFill/>
        </p:spPr>
        <p:txBody>
          <a:bodyPr wrap="none" rtlCol="0">
            <a:spAutoFit/>
          </a:bodyPr>
          <a:lstStyle/>
          <a:p>
            <a:r>
              <a:rPr lang="en-US" i="1" dirty="0">
                <a:solidFill>
                  <a:srgbClr val="FF0000"/>
                </a:solidFill>
                <a:latin typeface="Helvetica" pitchFamily="2" charset="0"/>
              </a:rPr>
              <a:t>Make earthquake depth</a:t>
            </a:r>
          </a:p>
          <a:p>
            <a:r>
              <a:rPr lang="en-US" i="1" dirty="0">
                <a:solidFill>
                  <a:srgbClr val="FF0000"/>
                </a:solidFill>
                <a:latin typeface="Helvetica" pitchFamily="2" charset="0"/>
              </a:rPr>
              <a:t>color palette</a:t>
            </a:r>
          </a:p>
        </p:txBody>
      </p:sp>
      <p:sp>
        <p:nvSpPr>
          <p:cNvPr id="8" name="TextBox 7">
            <a:extLst>
              <a:ext uri="{FF2B5EF4-FFF2-40B4-BE49-F238E27FC236}">
                <a16:creationId xmlns:a16="http://schemas.microsoft.com/office/drawing/2014/main" id="{E42AD3B9-F626-6045-8E79-F1E42BAEE3ED}"/>
              </a:ext>
            </a:extLst>
          </p:cNvPr>
          <p:cNvSpPr txBox="1"/>
          <p:nvPr/>
        </p:nvSpPr>
        <p:spPr>
          <a:xfrm>
            <a:off x="6932022" y="2838707"/>
            <a:ext cx="1800493" cy="646331"/>
          </a:xfrm>
          <a:prstGeom prst="rect">
            <a:avLst/>
          </a:prstGeom>
          <a:noFill/>
        </p:spPr>
        <p:txBody>
          <a:bodyPr wrap="none" rtlCol="0">
            <a:spAutoFit/>
          </a:bodyPr>
          <a:lstStyle/>
          <a:p>
            <a:r>
              <a:rPr lang="en-US" i="1" dirty="0">
                <a:solidFill>
                  <a:srgbClr val="FF0000"/>
                </a:solidFill>
                <a:latin typeface="Helvetica" pitchFamily="2" charset="0"/>
              </a:rPr>
              <a:t>Plot topography</a:t>
            </a:r>
          </a:p>
          <a:p>
            <a:r>
              <a:rPr lang="en-US" i="1" dirty="0">
                <a:solidFill>
                  <a:srgbClr val="FF0000"/>
                </a:solidFill>
                <a:latin typeface="Helvetica" pitchFamily="2" charset="0"/>
              </a:rPr>
              <a:t>and bathymetry</a:t>
            </a:r>
          </a:p>
        </p:txBody>
      </p:sp>
      <p:sp>
        <p:nvSpPr>
          <p:cNvPr id="9" name="TextBox 8">
            <a:extLst>
              <a:ext uri="{FF2B5EF4-FFF2-40B4-BE49-F238E27FC236}">
                <a16:creationId xmlns:a16="http://schemas.microsoft.com/office/drawing/2014/main" id="{2A01B040-3225-6343-A0B1-55CCC95B7D2A}"/>
              </a:ext>
            </a:extLst>
          </p:cNvPr>
          <p:cNvSpPr txBox="1"/>
          <p:nvPr/>
        </p:nvSpPr>
        <p:spPr>
          <a:xfrm>
            <a:off x="6365745" y="3539474"/>
            <a:ext cx="1556836" cy="369332"/>
          </a:xfrm>
          <a:prstGeom prst="rect">
            <a:avLst/>
          </a:prstGeom>
          <a:noFill/>
        </p:spPr>
        <p:txBody>
          <a:bodyPr wrap="none" rtlCol="0">
            <a:spAutoFit/>
          </a:bodyPr>
          <a:lstStyle/>
          <a:p>
            <a:r>
              <a:rPr lang="en-US" i="1" dirty="0">
                <a:solidFill>
                  <a:srgbClr val="FF0000"/>
                </a:solidFill>
                <a:latin typeface="Helvetica" pitchFamily="2" charset="0"/>
              </a:rPr>
              <a:t>Plot coastline</a:t>
            </a:r>
          </a:p>
        </p:txBody>
      </p:sp>
      <p:sp>
        <p:nvSpPr>
          <p:cNvPr id="10" name="TextBox 9">
            <a:extLst>
              <a:ext uri="{FF2B5EF4-FFF2-40B4-BE49-F238E27FC236}">
                <a16:creationId xmlns:a16="http://schemas.microsoft.com/office/drawing/2014/main" id="{3963AB4C-4ECC-4040-B7E5-548490D1BAAB}"/>
              </a:ext>
            </a:extLst>
          </p:cNvPr>
          <p:cNvSpPr txBox="1"/>
          <p:nvPr/>
        </p:nvSpPr>
        <p:spPr>
          <a:xfrm>
            <a:off x="6521654" y="4057587"/>
            <a:ext cx="2351926" cy="369332"/>
          </a:xfrm>
          <a:prstGeom prst="rect">
            <a:avLst/>
          </a:prstGeom>
          <a:noFill/>
        </p:spPr>
        <p:txBody>
          <a:bodyPr wrap="none" rtlCol="0">
            <a:spAutoFit/>
          </a:bodyPr>
          <a:lstStyle/>
          <a:p>
            <a:r>
              <a:rPr lang="en-US" i="1" dirty="0">
                <a:solidFill>
                  <a:srgbClr val="FF0000"/>
                </a:solidFill>
                <a:latin typeface="Helvetica" pitchFamily="2" charset="0"/>
              </a:rPr>
              <a:t>Plot plate boundaries</a:t>
            </a:r>
          </a:p>
        </p:txBody>
      </p:sp>
      <p:sp>
        <p:nvSpPr>
          <p:cNvPr id="11" name="TextBox 10">
            <a:extLst>
              <a:ext uri="{FF2B5EF4-FFF2-40B4-BE49-F238E27FC236}">
                <a16:creationId xmlns:a16="http://schemas.microsoft.com/office/drawing/2014/main" id="{9B4D3D32-4F63-6941-9A2C-AEB9C7F04E5C}"/>
              </a:ext>
            </a:extLst>
          </p:cNvPr>
          <p:cNvSpPr txBox="1"/>
          <p:nvPr/>
        </p:nvSpPr>
        <p:spPr>
          <a:xfrm>
            <a:off x="1697800" y="5965061"/>
            <a:ext cx="6224781" cy="646331"/>
          </a:xfrm>
          <a:prstGeom prst="rect">
            <a:avLst/>
          </a:prstGeom>
          <a:noFill/>
        </p:spPr>
        <p:txBody>
          <a:bodyPr wrap="none" rtlCol="0">
            <a:spAutoFit/>
          </a:bodyPr>
          <a:lstStyle/>
          <a:p>
            <a:r>
              <a:rPr lang="en-US" i="1" dirty="0">
                <a:solidFill>
                  <a:srgbClr val="FF0000"/>
                </a:solidFill>
                <a:latin typeface="Helvetica" pitchFamily="2" charset="0"/>
              </a:rPr>
              <a:t>The topography, topo color palette, plate boundary file,</a:t>
            </a:r>
          </a:p>
          <a:p>
            <a:r>
              <a:rPr lang="en-US" i="1" dirty="0">
                <a:solidFill>
                  <a:srgbClr val="FF0000"/>
                </a:solidFill>
                <a:latin typeface="Helvetica" pitchFamily="2" charset="0"/>
              </a:rPr>
              <a:t>and focal mechanisms are available on the tutorial website.</a:t>
            </a:r>
          </a:p>
        </p:txBody>
      </p:sp>
      <p:sp>
        <p:nvSpPr>
          <p:cNvPr id="12" name="TextBox 11">
            <a:extLst>
              <a:ext uri="{FF2B5EF4-FFF2-40B4-BE49-F238E27FC236}">
                <a16:creationId xmlns:a16="http://schemas.microsoft.com/office/drawing/2014/main" id="{E25BEEC4-FBF9-D040-9BD0-AF8A219D4232}"/>
              </a:ext>
            </a:extLst>
          </p:cNvPr>
          <p:cNvSpPr txBox="1"/>
          <p:nvPr/>
        </p:nvSpPr>
        <p:spPr>
          <a:xfrm>
            <a:off x="6649894" y="4883905"/>
            <a:ext cx="1941557" cy="369332"/>
          </a:xfrm>
          <a:prstGeom prst="rect">
            <a:avLst/>
          </a:prstGeom>
          <a:noFill/>
        </p:spPr>
        <p:txBody>
          <a:bodyPr wrap="none" rtlCol="0">
            <a:spAutoFit/>
          </a:bodyPr>
          <a:lstStyle/>
          <a:p>
            <a:r>
              <a:rPr lang="en-US" i="1" dirty="0">
                <a:solidFill>
                  <a:srgbClr val="FF0000"/>
                </a:solidFill>
                <a:latin typeface="Helvetica" pitchFamily="2" charset="0"/>
              </a:rPr>
              <a:t>Plot mechanisms</a:t>
            </a:r>
          </a:p>
        </p:txBody>
      </p:sp>
      <p:sp>
        <p:nvSpPr>
          <p:cNvPr id="13" name="TextBox 12">
            <a:extLst>
              <a:ext uri="{FF2B5EF4-FFF2-40B4-BE49-F238E27FC236}">
                <a16:creationId xmlns:a16="http://schemas.microsoft.com/office/drawing/2014/main" id="{EFD23A80-206B-0A46-BE54-26B9E43DBE82}"/>
              </a:ext>
            </a:extLst>
          </p:cNvPr>
          <p:cNvSpPr txBox="1"/>
          <p:nvPr/>
        </p:nvSpPr>
        <p:spPr>
          <a:xfrm>
            <a:off x="6173384" y="5297303"/>
            <a:ext cx="1749197" cy="369332"/>
          </a:xfrm>
          <a:prstGeom prst="rect">
            <a:avLst/>
          </a:prstGeom>
          <a:noFill/>
        </p:spPr>
        <p:txBody>
          <a:bodyPr wrap="none" rtlCol="0">
            <a:spAutoFit/>
          </a:bodyPr>
          <a:lstStyle/>
          <a:p>
            <a:r>
              <a:rPr lang="en-US" i="1" dirty="0">
                <a:solidFill>
                  <a:srgbClr val="FF0000"/>
                </a:solidFill>
                <a:latin typeface="Helvetica" pitchFamily="2" charset="0"/>
              </a:rPr>
              <a:t>Plot map frame</a:t>
            </a:r>
          </a:p>
        </p:txBody>
      </p:sp>
    </p:spTree>
    <p:extLst>
      <p:ext uri="{BB962C8B-B14F-4D97-AF65-F5344CB8AC3E}">
        <p14:creationId xmlns:p14="http://schemas.microsoft.com/office/powerpoint/2010/main" val="27687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2FB-8C37-7949-9BE3-758FE19D8E1E}"/>
              </a:ext>
            </a:extLst>
          </p:cNvPr>
          <p:cNvSpPr>
            <a:spLocks noGrp="1"/>
          </p:cNvSpPr>
          <p:nvPr>
            <p:ph type="title"/>
          </p:nvPr>
        </p:nvSpPr>
        <p:spPr/>
        <p:txBody>
          <a:bodyPr/>
          <a:lstStyle/>
          <a:p>
            <a:pPr algn="ctr"/>
            <a:r>
              <a:rPr lang="en-US" dirty="0">
                <a:latin typeface="Helvetica" pitchFamily="2" charset="0"/>
              </a:rPr>
              <a:t>Introduction to GMT (Part 3)</a:t>
            </a:r>
          </a:p>
        </p:txBody>
      </p:sp>
      <p:sp>
        <p:nvSpPr>
          <p:cNvPr id="3" name="Content Placeholder 2">
            <a:extLst>
              <a:ext uri="{FF2B5EF4-FFF2-40B4-BE49-F238E27FC236}">
                <a16:creationId xmlns:a16="http://schemas.microsoft.com/office/drawing/2014/main" id="{B252191D-479E-1240-8B00-11D9350A0B76}"/>
              </a:ext>
            </a:extLst>
          </p:cNvPr>
          <p:cNvSpPr>
            <a:spLocks noGrp="1"/>
          </p:cNvSpPr>
          <p:nvPr>
            <p:ph idx="1"/>
          </p:nvPr>
        </p:nvSpPr>
        <p:spPr/>
        <p:txBody>
          <a:bodyPr/>
          <a:lstStyle/>
          <a:p>
            <a:r>
              <a:rPr lang="en-US" dirty="0">
                <a:latin typeface="Helvetica" pitchFamily="2" charset="0"/>
              </a:rPr>
              <a:t>Complete!</a:t>
            </a:r>
          </a:p>
          <a:p>
            <a:r>
              <a:rPr lang="en-US" dirty="0">
                <a:latin typeface="Helvetica" pitchFamily="2" charset="0"/>
              </a:rPr>
              <a:t>Comments? Questions? Requests for future tutorials? Let </a:t>
            </a:r>
            <a:r>
              <a:rPr lang="en-US">
                <a:latin typeface="Helvetica" pitchFamily="2" charset="0"/>
              </a:rPr>
              <a:t>me know!</a:t>
            </a:r>
            <a:endParaRPr lang="en-US" dirty="0">
              <a:latin typeface="Helvetica" pitchFamily="2" charset="0"/>
            </a:endParaRPr>
          </a:p>
        </p:txBody>
      </p:sp>
    </p:spTree>
    <p:extLst>
      <p:ext uri="{BB962C8B-B14F-4D97-AF65-F5344CB8AC3E}">
        <p14:creationId xmlns:p14="http://schemas.microsoft.com/office/powerpoint/2010/main" val="2845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Adding Text</a:t>
            </a:r>
          </a:p>
        </p:txBody>
      </p:sp>
      <p:sp>
        <p:nvSpPr>
          <p:cNvPr id="3" name="Content Placeholder 2"/>
          <p:cNvSpPr>
            <a:spLocks noGrp="1"/>
          </p:cNvSpPr>
          <p:nvPr>
            <p:ph idx="1"/>
          </p:nvPr>
        </p:nvSpPr>
        <p:spPr/>
        <p:txBody>
          <a:bodyPr>
            <a:normAutofit/>
          </a:bodyPr>
          <a:lstStyle/>
          <a:p>
            <a:r>
              <a:rPr lang="en-US" sz="3200" dirty="0">
                <a:latin typeface="Helvetica" charset="0"/>
                <a:ea typeface="Helvetica" charset="0"/>
                <a:cs typeface="Helvetica" charset="0"/>
              </a:rPr>
              <a:t>In many figures, it is useful to include labels to provide additional context</a:t>
            </a:r>
          </a:p>
          <a:p>
            <a:r>
              <a:rPr lang="en-US" sz="3200" dirty="0">
                <a:latin typeface="Helvetica" charset="0"/>
                <a:ea typeface="Helvetica" charset="0"/>
                <a:cs typeface="Helvetica" charset="0"/>
              </a:rPr>
              <a:t>We already learned how to add axis annotations with </a:t>
            </a:r>
            <a:r>
              <a:rPr lang="en-US" sz="3200" b="1" dirty="0" err="1">
                <a:solidFill>
                  <a:srgbClr val="008000"/>
                </a:solidFill>
                <a:latin typeface="Courier" pitchFamily="2" charset="0"/>
                <a:ea typeface="Helvetica" charset="0"/>
                <a:cs typeface="Helvetica" charset="0"/>
              </a:rPr>
              <a:t>psbasemap</a:t>
            </a:r>
            <a:r>
              <a:rPr lang="en-US" sz="3200" dirty="0">
                <a:latin typeface="Helvetica" charset="0"/>
                <a:ea typeface="Helvetica" charset="0"/>
                <a:cs typeface="Helvetica" charset="0"/>
              </a:rPr>
              <a:t> and scale annotations/labels with </a:t>
            </a:r>
            <a:r>
              <a:rPr lang="en-US" sz="3200" b="1" dirty="0" err="1">
                <a:solidFill>
                  <a:srgbClr val="008000"/>
                </a:solidFill>
                <a:latin typeface="Courier" pitchFamily="2" charset="0"/>
                <a:ea typeface="Helvetica" charset="0"/>
                <a:cs typeface="Helvetica" charset="0"/>
              </a:rPr>
              <a:t>psscale</a:t>
            </a:r>
            <a:r>
              <a:rPr lang="en-US" sz="3200" dirty="0">
                <a:latin typeface="Helvetica" charset="0"/>
                <a:ea typeface="Helvetica" charset="0"/>
                <a:cs typeface="Helvetica" charset="0"/>
              </a:rPr>
              <a:t> </a:t>
            </a:r>
            <a:endParaRPr lang="en-US" sz="3200" b="1" dirty="0">
              <a:solidFill>
                <a:srgbClr val="008000"/>
              </a:solidFill>
              <a:latin typeface="Courier" pitchFamily="2" charset="0"/>
              <a:ea typeface="Helvetica" charset="0"/>
              <a:cs typeface="Helvetica" charset="0"/>
            </a:endParaRPr>
          </a:p>
          <a:p>
            <a:r>
              <a:rPr lang="en-US" sz="3200" dirty="0">
                <a:latin typeface="Helvetica" charset="0"/>
                <a:ea typeface="Helvetica" charset="0"/>
                <a:cs typeface="Helvetica" charset="0"/>
              </a:rPr>
              <a:t>In Tutorial 1, we plotted earthquakes as point data. Now we will label events by year and magnitude.</a:t>
            </a:r>
          </a:p>
        </p:txBody>
      </p:sp>
    </p:spTree>
    <p:extLst>
      <p:ext uri="{BB962C8B-B14F-4D97-AF65-F5344CB8AC3E}">
        <p14:creationId xmlns:p14="http://schemas.microsoft.com/office/powerpoint/2010/main" val="83381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pstext</a:t>
            </a:r>
            <a:endParaRPr lang="en-US" sz="3200" b="0" dirty="0">
              <a:latin typeface="Helvetica"/>
              <a:cs typeface="Helvetica"/>
            </a:endParaRPr>
          </a:p>
        </p:txBody>
      </p:sp>
      <p:sp>
        <p:nvSpPr>
          <p:cNvPr id="8" name="Text Placeholder 7"/>
          <p:cNvSpPr>
            <a:spLocks noGrp="1"/>
          </p:cNvSpPr>
          <p:nvPr>
            <p:ph type="body" sz="half" idx="2"/>
          </p:nvPr>
        </p:nvSpPr>
        <p:spPr>
          <a:xfrm>
            <a:off x="457198" y="1078725"/>
            <a:ext cx="7829552" cy="1192352"/>
          </a:xfrm>
        </p:spPr>
        <p:txBody>
          <a:bodyPr>
            <a:noAutofit/>
          </a:bodyPr>
          <a:lstStyle/>
          <a:p>
            <a:pPr>
              <a:lnSpc>
                <a:spcPct val="100000"/>
              </a:lnSpc>
              <a:spcBef>
                <a:spcPts val="0"/>
              </a:spcBef>
            </a:pPr>
            <a:r>
              <a:rPr lang="fi-FI" sz="1200" b="1" dirty="0" err="1">
                <a:solidFill>
                  <a:srgbClr val="008000"/>
                </a:solidFill>
                <a:latin typeface="Courier"/>
                <a:cs typeface="Courier"/>
              </a:rPr>
              <a:t>gmt</a:t>
            </a:r>
            <a:r>
              <a:rPr lang="fi-FI" sz="1200" b="1" dirty="0">
                <a:solidFill>
                  <a:srgbClr val="008000"/>
                </a:solidFill>
                <a:latin typeface="Courier"/>
                <a:cs typeface="Courier"/>
              </a:rPr>
              <a:t> </a:t>
            </a:r>
            <a:r>
              <a:rPr lang="fi-FI" sz="1200" b="1" dirty="0" err="1">
                <a:solidFill>
                  <a:srgbClr val="008000"/>
                </a:solidFill>
                <a:latin typeface="Courier"/>
                <a:cs typeface="Courier"/>
              </a:rPr>
              <a:t>pscoast</a:t>
            </a:r>
            <a:r>
              <a:rPr lang="fi-FI" sz="1200" b="1" dirty="0">
                <a:solidFill>
                  <a:srgbClr val="008000"/>
                </a:solidFill>
                <a:latin typeface="Courier"/>
                <a:cs typeface="Courier"/>
              </a:rPr>
              <a:t> -JM3.4i –R-86/-64/-40/10 -W1p -Dl -K &gt; </a:t>
            </a:r>
            <a:r>
              <a:rPr lang="fi-FI" sz="1200" b="1" dirty="0" err="1">
                <a:solidFill>
                  <a:srgbClr val="008000"/>
                </a:solidFill>
                <a:latin typeface="Courier"/>
                <a:cs typeface="Courier"/>
              </a:rPr>
              <a:t>samerica.ps</a:t>
            </a:r>
            <a:endParaRPr lang="fi-FI" sz="1200" b="1" dirty="0">
              <a:solidFill>
                <a:srgbClr val="008000"/>
              </a:solidFill>
              <a:latin typeface="Courier"/>
              <a:cs typeface="Courier"/>
            </a:endParaRPr>
          </a:p>
          <a:p>
            <a:pPr>
              <a:lnSpc>
                <a:spcPct val="100000"/>
              </a:lnSpc>
              <a:spcBef>
                <a:spcPts val="0"/>
              </a:spcBef>
            </a:pPr>
            <a:r>
              <a:rPr lang="fi-FI" sz="1200" b="1" dirty="0" err="1">
                <a:solidFill>
                  <a:srgbClr val="008000"/>
                </a:solidFill>
                <a:latin typeface="Courier"/>
                <a:cs typeface="Courier"/>
              </a:rPr>
              <a:t>awk</a:t>
            </a:r>
            <a:r>
              <a:rPr lang="fi-FI" sz="1200" b="1" dirty="0">
                <a:solidFill>
                  <a:srgbClr val="008000"/>
                </a:solidFill>
                <a:latin typeface="Courier"/>
                <a:cs typeface="Courier"/>
              </a:rPr>
              <a:t> '{</a:t>
            </a:r>
            <a:r>
              <a:rPr lang="fi-FI" sz="1200" b="1" dirty="0" err="1">
                <a:solidFill>
                  <a:srgbClr val="008000"/>
                </a:solidFill>
                <a:latin typeface="Courier"/>
                <a:cs typeface="Courier"/>
              </a:rPr>
              <a:t>print</a:t>
            </a:r>
            <a:r>
              <a:rPr lang="fi-FI" sz="1200" b="1" dirty="0">
                <a:solidFill>
                  <a:srgbClr val="008000"/>
                </a:solidFill>
                <a:latin typeface="Courier"/>
                <a:cs typeface="Courier"/>
              </a:rPr>
              <a:t> $2,$3,$5*$5*$5/3000}' </a:t>
            </a:r>
            <a:r>
              <a:rPr lang="fi-FI" sz="1200" b="1" dirty="0" err="1">
                <a:solidFill>
                  <a:srgbClr val="008000"/>
                </a:solidFill>
                <a:latin typeface="Courier"/>
                <a:cs typeface="Courier"/>
              </a:rPr>
              <a:t>gcmt.dat</a:t>
            </a:r>
            <a:r>
              <a:rPr lang="fi-FI" sz="1200" b="1" dirty="0">
                <a:solidFill>
                  <a:srgbClr val="008000"/>
                </a:solidFill>
                <a:latin typeface="Courier"/>
                <a:cs typeface="Courier"/>
              </a:rPr>
              <a:t> |\</a:t>
            </a:r>
          </a:p>
          <a:p>
            <a:pPr>
              <a:lnSpc>
                <a:spcPct val="100000"/>
              </a:lnSpc>
              <a:spcBef>
                <a:spcPts val="0"/>
              </a:spcBef>
            </a:pPr>
            <a:r>
              <a:rPr lang="fi-FI" sz="1200" b="1" dirty="0">
                <a:solidFill>
                  <a:srgbClr val="008000"/>
                </a:solidFill>
                <a:latin typeface="Courier"/>
                <a:cs typeface="Courier"/>
              </a:rPr>
              <a:t>    </a:t>
            </a:r>
            <a:r>
              <a:rPr lang="fi-FI" sz="1200" b="1" dirty="0" err="1">
                <a:solidFill>
                  <a:srgbClr val="008000"/>
                </a:solidFill>
                <a:latin typeface="Courier"/>
                <a:cs typeface="Courier"/>
              </a:rPr>
              <a:t>gmt</a:t>
            </a:r>
            <a:r>
              <a:rPr lang="fi-FI" sz="1200" b="1" dirty="0">
                <a:solidFill>
                  <a:srgbClr val="008000"/>
                </a:solidFill>
                <a:latin typeface="Courier"/>
                <a:cs typeface="Courier"/>
              </a:rPr>
              <a:t> </a:t>
            </a:r>
            <a:r>
              <a:rPr lang="fi-FI" sz="1200" b="1" dirty="0" err="1">
                <a:solidFill>
                  <a:srgbClr val="008000"/>
                </a:solidFill>
                <a:latin typeface="Courier"/>
                <a:cs typeface="Courier"/>
              </a:rPr>
              <a:t>psxy</a:t>
            </a:r>
            <a:r>
              <a:rPr lang="fi-FI" sz="1200" b="1" dirty="0">
                <a:solidFill>
                  <a:srgbClr val="008000"/>
                </a:solidFill>
                <a:latin typeface="Courier"/>
                <a:cs typeface="Courier"/>
              </a:rPr>
              <a:t> -JM3.4i –R-86/-64/-40/10 -W0.5p -</a:t>
            </a:r>
            <a:r>
              <a:rPr lang="fi-FI" sz="1200" b="1" dirty="0" err="1">
                <a:solidFill>
                  <a:srgbClr val="008000"/>
                </a:solidFill>
                <a:latin typeface="Courier"/>
                <a:cs typeface="Courier"/>
              </a:rPr>
              <a:t>Sci</a:t>
            </a:r>
            <a:r>
              <a:rPr lang="fi-FI" sz="1200" b="1" dirty="0">
                <a:solidFill>
                  <a:srgbClr val="008000"/>
                </a:solidFill>
                <a:latin typeface="Courier"/>
                <a:cs typeface="Courier"/>
              </a:rPr>
              <a:t> -</a:t>
            </a:r>
            <a:r>
              <a:rPr lang="fi-FI" sz="1200" b="1" dirty="0" err="1">
                <a:solidFill>
                  <a:srgbClr val="008000"/>
                </a:solidFill>
                <a:latin typeface="Courier"/>
                <a:cs typeface="Courier"/>
              </a:rPr>
              <a:t>Gred</a:t>
            </a:r>
            <a:r>
              <a:rPr lang="fi-FI" sz="1200" b="1" dirty="0">
                <a:solidFill>
                  <a:srgbClr val="008000"/>
                </a:solidFill>
                <a:latin typeface="Courier"/>
                <a:cs typeface="Courier"/>
              </a:rPr>
              <a:t> -K -O &gt;&gt; </a:t>
            </a:r>
            <a:r>
              <a:rPr lang="fi-FI" sz="1200" b="1" dirty="0" err="1">
                <a:solidFill>
                  <a:srgbClr val="008000"/>
                </a:solidFill>
                <a:latin typeface="Courier"/>
                <a:cs typeface="Courier"/>
              </a:rPr>
              <a:t>samerica.ps</a:t>
            </a:r>
            <a:endParaRPr lang="fi-FI" sz="1200" b="1" dirty="0">
              <a:solidFill>
                <a:srgbClr val="008000"/>
              </a:solidFill>
              <a:latin typeface="Courier"/>
              <a:cs typeface="Courier"/>
            </a:endParaRPr>
          </a:p>
          <a:p>
            <a:pPr>
              <a:lnSpc>
                <a:spcPct val="100000"/>
              </a:lnSpc>
              <a:spcBef>
                <a:spcPts val="0"/>
              </a:spcBef>
            </a:pPr>
            <a:r>
              <a:rPr lang="fi-FI" sz="1200" b="1" dirty="0" err="1">
                <a:solidFill>
                  <a:srgbClr val="008000"/>
                </a:solidFill>
                <a:latin typeface="Courier"/>
                <a:cs typeface="Courier"/>
              </a:rPr>
              <a:t>gmt</a:t>
            </a:r>
            <a:r>
              <a:rPr lang="fi-FI" sz="1200" b="1" dirty="0">
                <a:solidFill>
                  <a:srgbClr val="008000"/>
                </a:solidFill>
                <a:latin typeface="Courier"/>
                <a:cs typeface="Courier"/>
              </a:rPr>
              <a:t> </a:t>
            </a:r>
            <a:r>
              <a:rPr lang="fi-FI" sz="1200" b="1" dirty="0" err="1">
                <a:solidFill>
                  <a:srgbClr val="008000"/>
                </a:solidFill>
                <a:latin typeface="Courier"/>
                <a:cs typeface="Courier"/>
              </a:rPr>
              <a:t>psbasemap</a:t>
            </a:r>
            <a:r>
              <a:rPr lang="fi-FI" sz="1200" b="1" dirty="0">
                <a:solidFill>
                  <a:srgbClr val="008000"/>
                </a:solidFill>
                <a:latin typeface="Courier"/>
                <a:cs typeface="Courier"/>
              </a:rPr>
              <a:t> -JM3.4i –R-86/-64/-40/10 -Bxa5 -Bya5 -</a:t>
            </a:r>
            <a:r>
              <a:rPr lang="fi-FI" sz="1200" b="1" dirty="0" err="1">
                <a:solidFill>
                  <a:srgbClr val="008000"/>
                </a:solidFill>
                <a:latin typeface="Courier"/>
                <a:cs typeface="Courier"/>
              </a:rPr>
              <a:t>BWeSn</a:t>
            </a:r>
            <a:r>
              <a:rPr lang="fi-FI" sz="1200" b="1" dirty="0">
                <a:solidFill>
                  <a:srgbClr val="008000"/>
                </a:solidFill>
                <a:latin typeface="Courier"/>
                <a:cs typeface="Courier"/>
              </a:rPr>
              <a:t> -K -O &gt;&gt; </a:t>
            </a:r>
            <a:r>
              <a:rPr lang="fi-FI" sz="1200" b="1" dirty="0" err="1">
                <a:solidFill>
                  <a:srgbClr val="008000"/>
                </a:solidFill>
                <a:latin typeface="Courier"/>
                <a:cs typeface="Courier"/>
              </a:rPr>
              <a:t>samerica.ps</a:t>
            </a:r>
            <a:endParaRPr lang="fi-FI" sz="1200" b="1" dirty="0">
              <a:solidFill>
                <a:srgbClr val="008000"/>
              </a:solidFill>
              <a:latin typeface="Courier"/>
              <a:cs typeface="Courier"/>
            </a:endParaRPr>
          </a:p>
          <a:p>
            <a:pPr>
              <a:lnSpc>
                <a:spcPct val="100000"/>
              </a:lnSpc>
              <a:spcBef>
                <a:spcPts val="0"/>
              </a:spcBef>
            </a:pPr>
            <a:endParaRPr lang="en-US" sz="1200"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Start with the set of commands listed above to produce the figure at right. We have covered all of these previously (including in the </a:t>
            </a:r>
            <a:r>
              <a:rPr lang="en-US" sz="1600" b="1" dirty="0" err="1">
                <a:latin typeface="Courier" pitchFamily="2" charset="0"/>
                <a:cs typeface="Helvetica"/>
              </a:rPr>
              <a:t>awk</a:t>
            </a:r>
            <a:r>
              <a:rPr lang="en-US" sz="1600" dirty="0">
                <a:latin typeface="Helvetica"/>
                <a:cs typeface="Helvetica"/>
              </a:rPr>
              <a:t> tutorial), so this should be a recap.</a:t>
            </a:r>
            <a:endParaRPr lang="en-US" sz="1600" dirty="0">
              <a:latin typeface="Helvetica"/>
            </a:endParaRPr>
          </a:p>
          <a:p>
            <a:endParaRPr lang="en-US" sz="1600" dirty="0">
              <a:latin typeface="Helvetica"/>
            </a:endParaRPr>
          </a:p>
          <a:p>
            <a:r>
              <a:rPr lang="en-US" sz="1600" dirty="0">
                <a:latin typeface="Helvetica"/>
              </a:rPr>
              <a:t>The earthquake data come from the Global Centroid Moment Tensor catalog (</a:t>
            </a:r>
            <a:r>
              <a:rPr lang="en-US" sz="1600" dirty="0">
                <a:latin typeface="Helvetica"/>
                <a:hlinkClick r:id="rId2"/>
              </a:rPr>
              <a:t>https://globalcmt.org</a:t>
            </a:r>
            <a:r>
              <a:rPr lang="en-US" sz="1600" dirty="0">
                <a:latin typeface="Helvetica"/>
              </a:rPr>
              <a:t>), an excellent source to find the parameters of large earthquakes.</a:t>
            </a:r>
          </a:p>
        </p:txBody>
      </p:sp>
      <p:pic>
        <p:nvPicPr>
          <p:cNvPr id="3" name="Picture 2">
            <a:extLst>
              <a:ext uri="{FF2B5EF4-FFF2-40B4-BE49-F238E27FC236}">
                <a16:creationId xmlns:a16="http://schemas.microsoft.com/office/drawing/2014/main" id="{06F0DEFD-98A8-7640-8C25-0C349294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689" y="2078101"/>
            <a:ext cx="2133061" cy="4665600"/>
          </a:xfrm>
          <a:prstGeom prst="rect">
            <a:avLst/>
          </a:prstGeom>
        </p:spPr>
      </p:pic>
      <p:sp>
        <p:nvSpPr>
          <p:cNvPr id="9" name="Text Placeholder 7">
            <a:extLst>
              <a:ext uri="{FF2B5EF4-FFF2-40B4-BE49-F238E27FC236}">
                <a16:creationId xmlns:a16="http://schemas.microsoft.com/office/drawing/2014/main" id="{AE39EEDE-3101-6D47-B3AB-71908B5EBE6B}"/>
              </a:ext>
            </a:extLst>
          </p:cNvPr>
          <p:cNvSpPr txBox="1">
            <a:spLocks/>
          </p:cNvSpPr>
          <p:nvPr/>
        </p:nvSpPr>
        <p:spPr>
          <a:xfrm>
            <a:off x="457198" y="4922739"/>
            <a:ext cx="5313942"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gcmt.dat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1979-12-12T07:59:03   281.190     2.320    19.7    8.12</a:t>
            </a:r>
          </a:p>
          <a:p>
            <a:pPr>
              <a:lnSpc>
                <a:spcPct val="100000"/>
              </a:lnSpc>
              <a:spcBef>
                <a:spcPts val="0"/>
              </a:spcBef>
            </a:pPr>
            <a:r>
              <a:rPr lang="fi-FI" sz="1200" b="1" dirty="0">
                <a:solidFill>
                  <a:srgbClr val="008000"/>
                </a:solidFill>
                <a:latin typeface="Courier"/>
                <a:cs typeface="Courier"/>
              </a:rPr>
              <a:t>1994-06-09T00:33:16   292.750   -13.820   647.1    8.25</a:t>
            </a:r>
          </a:p>
          <a:p>
            <a:pPr>
              <a:lnSpc>
                <a:spcPct val="100000"/>
              </a:lnSpc>
              <a:spcBef>
                <a:spcPts val="0"/>
              </a:spcBef>
            </a:pPr>
            <a:r>
              <a:rPr lang="fi-FI" sz="1200" b="1" dirty="0">
                <a:solidFill>
                  <a:srgbClr val="008000"/>
                </a:solidFill>
                <a:latin typeface="Courier"/>
                <a:cs typeface="Courier"/>
              </a:rPr>
              <a:t>1995-07-30T05:11:23   289.260   -24.170    28.7    8.02</a:t>
            </a:r>
          </a:p>
          <a:p>
            <a:pPr>
              <a:lnSpc>
                <a:spcPct val="100000"/>
              </a:lnSpc>
              <a:spcBef>
                <a:spcPts val="0"/>
              </a:spcBef>
            </a:pPr>
            <a:r>
              <a:rPr lang="fi-FI" sz="1200" b="1" dirty="0">
                <a:solidFill>
                  <a:srgbClr val="008000"/>
                </a:solidFill>
                <a:latin typeface="Courier"/>
                <a:cs typeface="Courier"/>
              </a:rPr>
              <a:t>2001-06-23T20:33:14   287.290   -17.280    29.6    8.41</a:t>
            </a:r>
          </a:p>
          <a:p>
            <a:pPr>
              <a:lnSpc>
                <a:spcPct val="100000"/>
              </a:lnSpc>
              <a:spcBef>
                <a:spcPts val="0"/>
              </a:spcBef>
            </a:pPr>
            <a:r>
              <a:rPr lang="fi-FI" sz="1200" b="1" dirty="0">
                <a:solidFill>
                  <a:srgbClr val="008000"/>
                </a:solidFill>
                <a:latin typeface="Courier"/>
                <a:cs typeface="Courier"/>
              </a:rPr>
              <a:t>2010-02-27T06:34:15   286.850   -35.980    23.2    8.81</a:t>
            </a:r>
          </a:p>
          <a:p>
            <a:pPr>
              <a:lnSpc>
                <a:spcPct val="100000"/>
              </a:lnSpc>
              <a:spcBef>
                <a:spcPts val="0"/>
              </a:spcBef>
            </a:pPr>
            <a:r>
              <a:rPr lang="fi-FI" sz="1200" b="1" dirty="0">
                <a:solidFill>
                  <a:srgbClr val="008000"/>
                </a:solidFill>
                <a:latin typeface="Courier"/>
                <a:cs typeface="Courier"/>
              </a:rPr>
              <a:t>2014-04-01T23:46:47   289.190   -19.700    21.6    8.15</a:t>
            </a:r>
          </a:p>
          <a:p>
            <a:pPr>
              <a:lnSpc>
                <a:spcPct val="100000"/>
              </a:lnSpc>
              <a:spcBef>
                <a:spcPts val="0"/>
              </a:spcBef>
            </a:pPr>
            <a:r>
              <a:rPr lang="fi-FI" sz="1200" b="1" dirty="0">
                <a:solidFill>
                  <a:srgbClr val="008000"/>
                </a:solidFill>
                <a:latin typeface="Courier"/>
                <a:cs typeface="Courier"/>
              </a:rPr>
              <a:t>2015-09-16T22:54:32   287.910   -31.130    17.4    8.31</a:t>
            </a:r>
            <a:endParaRPr lang="en-US" sz="1200" dirty="0">
              <a:latin typeface="Courier"/>
              <a:cs typeface="Courier"/>
            </a:endParaRPr>
          </a:p>
        </p:txBody>
      </p:sp>
    </p:spTree>
    <p:extLst>
      <p:ext uri="{BB962C8B-B14F-4D97-AF65-F5344CB8AC3E}">
        <p14:creationId xmlns:p14="http://schemas.microsoft.com/office/powerpoint/2010/main" val="197975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pstext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pstext</a:t>
            </a:r>
            <a:r>
              <a:rPr lang="fi-FI" sz="1600" b="1" dirty="0">
                <a:solidFill>
                  <a:srgbClr val="008000"/>
                </a:solidFill>
                <a:latin typeface="Courier"/>
                <a:cs typeface="Courier"/>
              </a:rPr>
              <a:t> </a:t>
            </a:r>
            <a:r>
              <a:rPr lang="fi-FI" sz="1600" b="1" dirty="0" err="1">
                <a:solidFill>
                  <a:srgbClr val="008000"/>
                </a:solidFill>
                <a:latin typeface="Courier"/>
                <a:cs typeface="Courier"/>
              </a:rPr>
              <a:t>label.dat</a:t>
            </a:r>
            <a:r>
              <a:rPr lang="fi-FI" b="1" dirty="0">
                <a:solidFill>
                  <a:srgbClr val="008000"/>
                </a:solidFill>
                <a:latin typeface="Courier"/>
                <a:cs typeface="Courier"/>
              </a:rPr>
              <a:t> -JM3.4i –R-86/-64/-40/10 -</a:t>
            </a:r>
            <a:r>
              <a:rPr lang="fi-FI" b="1" dirty="0" err="1">
                <a:solidFill>
                  <a:srgbClr val="008000"/>
                </a:solidFill>
                <a:latin typeface="Courier"/>
                <a:cs typeface="Courier"/>
              </a:rPr>
              <a:t>F+f+j</a:t>
            </a:r>
            <a:r>
              <a:rPr lang="fi-FI" b="1" dirty="0">
                <a:solidFill>
                  <a:srgbClr val="008000"/>
                </a:solidFill>
                <a:latin typeface="Courier"/>
                <a:cs typeface="Courier"/>
              </a:rPr>
              <a:t> \</a:t>
            </a:r>
          </a:p>
          <a:p>
            <a:pPr>
              <a:spcBef>
                <a:spcPts val="0"/>
              </a:spcBef>
            </a:pPr>
            <a:r>
              <a:rPr lang="fi-FI" b="1" dirty="0">
                <a:solidFill>
                  <a:srgbClr val="008000"/>
                </a:solidFill>
                <a:latin typeface="Courier"/>
                <a:cs typeface="Courier"/>
              </a:rPr>
              <a:t>    -K -O &gt;&gt; </a:t>
            </a:r>
            <a:r>
              <a:rPr lang="fi-FI" b="1" dirty="0" err="1">
                <a:solidFill>
                  <a:srgbClr val="008000"/>
                </a:solidFill>
                <a:latin typeface="Courier"/>
                <a:cs typeface="Courier"/>
              </a:rPr>
              <a:t>samerica.ps</a:t>
            </a:r>
            <a:endParaRPr lang="en-US" dirty="0">
              <a:latin typeface="Courier"/>
              <a:cs typeface="Courier"/>
            </a:endParaRPr>
          </a:p>
        </p:txBody>
      </p:sp>
      <p:sp>
        <p:nvSpPr>
          <p:cNvPr id="10" name="Text Placeholder 7"/>
          <p:cNvSpPr>
            <a:spLocks noGrp="1"/>
          </p:cNvSpPr>
          <p:nvPr/>
        </p:nvSpPr>
        <p:spPr>
          <a:xfrm>
            <a:off x="457199" y="2192401"/>
            <a:ext cx="4293139" cy="267677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cs typeface="Helvetica"/>
              </a:rPr>
              <a:t>gmt</a:t>
            </a:r>
            <a:r>
              <a:rPr lang="en-US" sz="1600" b="1" dirty="0">
                <a:solidFill>
                  <a:srgbClr val="008000"/>
                </a:solidFill>
                <a:latin typeface="Courier"/>
                <a:cs typeface="Helvetica"/>
              </a:rPr>
              <a:t> </a:t>
            </a:r>
            <a:r>
              <a:rPr lang="en-US" sz="1600" b="1" dirty="0" err="1">
                <a:solidFill>
                  <a:srgbClr val="008000"/>
                </a:solidFill>
                <a:latin typeface="Courier"/>
                <a:cs typeface="Helvetica"/>
              </a:rPr>
              <a:t>pstext</a:t>
            </a:r>
            <a:endParaRPr lang="en-US" sz="1600" dirty="0">
              <a:latin typeface="Helvetica"/>
              <a:cs typeface="Helvetica"/>
            </a:endParaRPr>
          </a:p>
          <a:p>
            <a:r>
              <a:rPr lang="en-US" sz="1600" dirty="0">
                <a:latin typeface="Helvetica"/>
                <a:cs typeface="Helvetica"/>
              </a:rPr>
              <a:t>To add text in your figure, use the </a:t>
            </a:r>
            <a:r>
              <a:rPr lang="en-US" sz="1600" b="1" dirty="0" err="1">
                <a:solidFill>
                  <a:srgbClr val="008000"/>
                </a:solidFill>
                <a:latin typeface="Courier" pitchFamily="2" charset="0"/>
                <a:cs typeface="Helvetica"/>
              </a:rPr>
              <a:t>pstext</a:t>
            </a:r>
            <a:r>
              <a:rPr lang="en-US" sz="1600" dirty="0">
                <a:latin typeface="Helvetica"/>
                <a:cs typeface="Helvetica"/>
              </a:rPr>
              <a:t> command. This is mainly for labels within the boundaries of the map; other commands are better for adding annotations and labels to axes, scale bars, etc.</a:t>
            </a:r>
          </a:p>
          <a:p>
            <a:endParaRPr lang="en-US" sz="1600" dirty="0">
              <a:latin typeface="Helvetica"/>
              <a:cs typeface="Helvetica"/>
            </a:endParaRPr>
          </a:p>
          <a:p>
            <a:r>
              <a:rPr lang="en-US" sz="1600" dirty="0">
                <a:latin typeface="Helvetica"/>
                <a:cs typeface="Helvetica"/>
              </a:rPr>
              <a:t>Like </a:t>
            </a:r>
            <a:r>
              <a:rPr lang="en-US" sz="1600" b="1" dirty="0" err="1">
                <a:solidFill>
                  <a:srgbClr val="008000"/>
                </a:solidFill>
                <a:latin typeface="Courier" pitchFamily="2" charset="0"/>
                <a:cs typeface="Helvetica"/>
              </a:rPr>
              <a:t>psxy</a:t>
            </a:r>
            <a:r>
              <a:rPr lang="en-US" sz="1600" dirty="0">
                <a:latin typeface="Helvetica"/>
                <a:cs typeface="Helvetica"/>
              </a:rPr>
              <a:t>, the input starts with x and y coordinates, then the text details follow.</a:t>
            </a:r>
          </a:p>
        </p:txBody>
      </p:sp>
      <p:sp>
        <p:nvSpPr>
          <p:cNvPr id="12" name="Text Placeholder 7">
            <a:extLst>
              <a:ext uri="{FF2B5EF4-FFF2-40B4-BE49-F238E27FC236}">
                <a16:creationId xmlns:a16="http://schemas.microsoft.com/office/drawing/2014/main" id="{B7C78B83-37CC-3240-9193-A637E2C83C01}"/>
              </a:ext>
            </a:extLst>
          </p:cNvPr>
          <p:cNvSpPr txBox="1">
            <a:spLocks/>
          </p:cNvSpPr>
          <p:nvPr/>
        </p:nvSpPr>
        <p:spPr>
          <a:xfrm>
            <a:off x="1765137" y="4979718"/>
            <a:ext cx="3478194"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label.dat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281.190   2.320 16,0 RM 1979 8.1</a:t>
            </a:r>
          </a:p>
          <a:p>
            <a:pPr>
              <a:lnSpc>
                <a:spcPct val="100000"/>
              </a:lnSpc>
              <a:spcBef>
                <a:spcPts val="0"/>
              </a:spcBef>
            </a:pPr>
            <a:r>
              <a:rPr lang="fi-FI" sz="1200" b="1" dirty="0">
                <a:solidFill>
                  <a:srgbClr val="008000"/>
                </a:solidFill>
                <a:latin typeface="Courier"/>
                <a:cs typeface="Courier"/>
              </a:rPr>
              <a:t>292.750 -13.820 16,0 RM 1994 8.2</a:t>
            </a:r>
          </a:p>
          <a:p>
            <a:pPr>
              <a:lnSpc>
                <a:spcPct val="100000"/>
              </a:lnSpc>
              <a:spcBef>
                <a:spcPts val="0"/>
              </a:spcBef>
            </a:pPr>
            <a:r>
              <a:rPr lang="fi-FI" sz="1200" b="1" dirty="0">
                <a:solidFill>
                  <a:srgbClr val="008000"/>
                </a:solidFill>
                <a:latin typeface="Courier"/>
                <a:cs typeface="Courier"/>
              </a:rPr>
              <a:t>289.260 -24.170 16,0 RM 1995 8.0</a:t>
            </a:r>
          </a:p>
          <a:p>
            <a:pPr>
              <a:lnSpc>
                <a:spcPct val="100000"/>
              </a:lnSpc>
              <a:spcBef>
                <a:spcPts val="0"/>
              </a:spcBef>
            </a:pPr>
            <a:r>
              <a:rPr lang="fi-FI" sz="1200" b="1" dirty="0">
                <a:solidFill>
                  <a:srgbClr val="008000"/>
                </a:solidFill>
                <a:latin typeface="Courier"/>
                <a:cs typeface="Courier"/>
              </a:rPr>
              <a:t>287.290 -17.280 16,0 RM 2001 8.4</a:t>
            </a:r>
          </a:p>
          <a:p>
            <a:pPr>
              <a:lnSpc>
                <a:spcPct val="100000"/>
              </a:lnSpc>
              <a:spcBef>
                <a:spcPts val="0"/>
              </a:spcBef>
            </a:pPr>
            <a:r>
              <a:rPr lang="fi-FI" sz="1200" b="1" dirty="0">
                <a:solidFill>
                  <a:srgbClr val="008000"/>
                </a:solidFill>
                <a:latin typeface="Courier"/>
                <a:cs typeface="Courier"/>
              </a:rPr>
              <a:t>286.850 -35.980 16,0 RM 2010 8.8</a:t>
            </a:r>
          </a:p>
          <a:p>
            <a:pPr>
              <a:lnSpc>
                <a:spcPct val="100000"/>
              </a:lnSpc>
              <a:spcBef>
                <a:spcPts val="0"/>
              </a:spcBef>
            </a:pPr>
            <a:r>
              <a:rPr lang="fi-FI" sz="1200" b="1" dirty="0">
                <a:solidFill>
                  <a:srgbClr val="008000"/>
                </a:solidFill>
                <a:latin typeface="Courier"/>
                <a:cs typeface="Courier"/>
              </a:rPr>
              <a:t>289.190 -19.700 16,0 RM 2014 8.2</a:t>
            </a:r>
          </a:p>
          <a:p>
            <a:pPr>
              <a:lnSpc>
                <a:spcPct val="100000"/>
              </a:lnSpc>
              <a:spcBef>
                <a:spcPts val="0"/>
              </a:spcBef>
            </a:pPr>
            <a:r>
              <a:rPr lang="fi-FI" sz="1200" b="1" dirty="0">
                <a:solidFill>
                  <a:srgbClr val="008000"/>
                </a:solidFill>
                <a:latin typeface="Courier"/>
                <a:cs typeface="Courier"/>
              </a:rPr>
              <a:t>287.910 -31.130 16,0 RM 2015 8.3</a:t>
            </a:r>
            <a:endParaRPr lang="en-US" sz="1200" dirty="0">
              <a:latin typeface="Courier"/>
              <a:cs typeface="Courier"/>
            </a:endParaRPr>
          </a:p>
        </p:txBody>
      </p:sp>
      <p:pic>
        <p:nvPicPr>
          <p:cNvPr id="13" name="Picture 12">
            <a:extLst>
              <a:ext uri="{FF2B5EF4-FFF2-40B4-BE49-F238E27FC236}">
                <a16:creationId xmlns:a16="http://schemas.microsoft.com/office/drawing/2014/main" id="{1872B04D-34A9-1648-B97C-A7B3AD4C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689" y="2078100"/>
            <a:ext cx="2133061" cy="4665601"/>
          </a:xfrm>
          <a:prstGeom prst="rect">
            <a:avLst/>
          </a:prstGeom>
        </p:spPr>
      </p:pic>
    </p:spTree>
    <p:extLst>
      <p:ext uri="{BB962C8B-B14F-4D97-AF65-F5344CB8AC3E}">
        <p14:creationId xmlns:p14="http://schemas.microsoft.com/office/powerpoint/2010/main" val="82188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pstext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pstext</a:t>
            </a:r>
            <a:r>
              <a:rPr lang="fi-FI" sz="1600" b="1" dirty="0">
                <a:solidFill>
                  <a:srgbClr val="008000"/>
                </a:solidFill>
                <a:latin typeface="Courier"/>
                <a:cs typeface="Courier"/>
              </a:rPr>
              <a:t> </a:t>
            </a:r>
            <a:r>
              <a:rPr lang="fi-FI" sz="1600" b="1" dirty="0" err="1">
                <a:solidFill>
                  <a:srgbClr val="008000"/>
                </a:solidFill>
                <a:latin typeface="Courier"/>
                <a:cs typeface="Courier"/>
              </a:rPr>
              <a:t>label.dat</a:t>
            </a:r>
            <a:r>
              <a:rPr lang="fi-FI" b="1" dirty="0">
                <a:solidFill>
                  <a:srgbClr val="008000"/>
                </a:solidFill>
                <a:latin typeface="Courier"/>
                <a:cs typeface="Courier"/>
              </a:rPr>
              <a:t> -JM3.4i –R-86/-64/-40/10 -</a:t>
            </a:r>
            <a:r>
              <a:rPr lang="fi-FI" b="1" dirty="0" err="1">
                <a:solidFill>
                  <a:srgbClr val="008000"/>
                </a:solidFill>
                <a:latin typeface="Courier"/>
                <a:cs typeface="Courier"/>
              </a:rPr>
              <a:t>F+f+j</a:t>
            </a:r>
            <a:r>
              <a:rPr lang="fi-FI" b="1" dirty="0">
                <a:solidFill>
                  <a:srgbClr val="008000"/>
                </a:solidFill>
                <a:latin typeface="Courier"/>
                <a:cs typeface="Courier"/>
              </a:rPr>
              <a:t> \</a:t>
            </a:r>
          </a:p>
          <a:p>
            <a:pPr>
              <a:spcBef>
                <a:spcPts val="0"/>
              </a:spcBef>
            </a:pPr>
            <a:r>
              <a:rPr lang="fi-FI" b="1" dirty="0">
                <a:solidFill>
                  <a:srgbClr val="008000"/>
                </a:solidFill>
                <a:latin typeface="Courier"/>
                <a:cs typeface="Courier"/>
              </a:rPr>
              <a:t>    -K -O &gt;&gt; </a:t>
            </a:r>
            <a:r>
              <a:rPr lang="fi-FI" b="1" dirty="0" err="1">
                <a:solidFill>
                  <a:srgbClr val="008000"/>
                </a:solidFill>
                <a:latin typeface="Courier"/>
                <a:cs typeface="Courier"/>
              </a:rPr>
              <a:t>samerica.ps</a:t>
            </a:r>
            <a:endParaRPr lang="en-US" dirty="0">
              <a:latin typeface="Courier"/>
              <a:cs typeface="Courier"/>
            </a:endParaRPr>
          </a:p>
        </p:txBody>
      </p:sp>
      <p:sp>
        <p:nvSpPr>
          <p:cNvPr id="10" name="Text Placeholder 7"/>
          <p:cNvSpPr>
            <a:spLocks noGrp="1"/>
          </p:cNvSpPr>
          <p:nvPr/>
        </p:nvSpPr>
        <p:spPr>
          <a:xfrm>
            <a:off x="457199" y="2192401"/>
            <a:ext cx="4293139" cy="267677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Helvetica"/>
              </a:rPr>
              <a:t>-</a:t>
            </a:r>
            <a:r>
              <a:rPr lang="en-US" sz="1600" b="1" dirty="0" err="1">
                <a:solidFill>
                  <a:srgbClr val="008000"/>
                </a:solidFill>
                <a:latin typeface="Courier"/>
                <a:cs typeface="Helvetica"/>
              </a:rPr>
              <a:t>F+f+j</a:t>
            </a:r>
            <a:endParaRPr lang="en-US" sz="1600" dirty="0">
              <a:latin typeface="Helvetica"/>
              <a:cs typeface="Helvetica"/>
            </a:endParaRPr>
          </a:p>
          <a:p>
            <a:r>
              <a:rPr lang="en-US" sz="1600" dirty="0">
                <a:latin typeface="Helvetica"/>
                <a:cs typeface="Helvetica"/>
              </a:rPr>
              <a:t>The most important option in this instance of </a:t>
            </a:r>
            <a:r>
              <a:rPr lang="en-US" sz="1600" b="1" dirty="0" err="1">
                <a:solidFill>
                  <a:srgbClr val="008000"/>
                </a:solidFill>
                <a:latin typeface="Courier" pitchFamily="2" charset="0"/>
                <a:cs typeface="Helvetica"/>
              </a:rPr>
              <a:t>pstext</a:t>
            </a:r>
            <a:r>
              <a:rPr lang="en-US" sz="1600" dirty="0">
                <a:latin typeface="Helvetica"/>
                <a:cs typeface="Helvetica"/>
              </a:rPr>
              <a:t> is the </a:t>
            </a:r>
            <a:r>
              <a:rPr lang="en-US" sz="1600" b="1" dirty="0">
                <a:solidFill>
                  <a:srgbClr val="008000"/>
                </a:solidFill>
                <a:latin typeface="Courier" pitchFamily="2" charset="0"/>
                <a:cs typeface="Helvetica"/>
              </a:rPr>
              <a:t>-F</a:t>
            </a:r>
            <a:r>
              <a:rPr lang="en-US" sz="1600" dirty="0">
                <a:latin typeface="Helvetica"/>
                <a:cs typeface="Helvetica"/>
              </a:rPr>
              <a:t> flag. This defines how to read the input text parameters after the x-y coordinates. Here, </a:t>
            </a:r>
            <a:r>
              <a:rPr lang="en-US" sz="1600" b="1" dirty="0">
                <a:solidFill>
                  <a:srgbClr val="008000"/>
                </a:solidFill>
                <a:latin typeface="Courier" pitchFamily="2" charset="0"/>
                <a:cs typeface="Helvetica"/>
              </a:rPr>
              <a:t>+f</a:t>
            </a:r>
            <a:r>
              <a:rPr lang="en-US" sz="1600" dirty="0">
                <a:latin typeface="Helvetica"/>
                <a:cs typeface="Helvetica"/>
              </a:rPr>
              <a:t> is for the font, and </a:t>
            </a:r>
            <a:r>
              <a:rPr lang="en-US" sz="1600" b="1" dirty="0">
                <a:solidFill>
                  <a:srgbClr val="008000"/>
                </a:solidFill>
                <a:latin typeface="Courier" pitchFamily="2" charset="0"/>
                <a:cs typeface="Helvetica"/>
              </a:rPr>
              <a:t>+j</a:t>
            </a:r>
            <a:r>
              <a:rPr lang="en-US" sz="1600" dirty="0">
                <a:latin typeface="Helvetica"/>
                <a:cs typeface="Helvetica"/>
              </a:rPr>
              <a:t> is for the justification. The font is specified by the format </a:t>
            </a:r>
            <a:r>
              <a:rPr lang="en-US" sz="1600" b="1" dirty="0">
                <a:solidFill>
                  <a:srgbClr val="008000"/>
                </a:solidFill>
                <a:latin typeface="Courier" pitchFamily="2" charset="0"/>
                <a:cs typeface="Helvetica"/>
              </a:rPr>
              <a:t>&lt;size&gt;,&lt;font&gt;,&lt;color&gt;</a:t>
            </a:r>
            <a:r>
              <a:rPr lang="en-US" sz="1600" dirty="0">
                <a:latin typeface="Helvetica"/>
                <a:cs typeface="Helvetica"/>
              </a:rPr>
              <a:t>, so </a:t>
            </a:r>
            <a:r>
              <a:rPr lang="en-US" sz="1600" b="1" dirty="0">
                <a:solidFill>
                  <a:srgbClr val="008000"/>
                </a:solidFill>
                <a:latin typeface="Courier" pitchFamily="2" charset="0"/>
                <a:cs typeface="Helvetica"/>
              </a:rPr>
              <a:t>16,0</a:t>
            </a:r>
            <a:r>
              <a:rPr lang="en-US" sz="1600" dirty="0">
                <a:latin typeface="Helvetica"/>
                <a:cs typeface="Helvetica"/>
              </a:rPr>
              <a:t> means 16 point font, font number 0 (Helvetica), and default color (black). </a:t>
            </a:r>
            <a:r>
              <a:rPr lang="en-US" sz="1600" b="1" dirty="0">
                <a:solidFill>
                  <a:srgbClr val="008000"/>
                </a:solidFill>
                <a:latin typeface="Courier" pitchFamily="2" charset="0"/>
                <a:cs typeface="Helvetica"/>
              </a:rPr>
              <a:t>RM</a:t>
            </a:r>
            <a:r>
              <a:rPr lang="en-US" sz="1600" dirty="0">
                <a:latin typeface="Helvetica"/>
                <a:cs typeface="Helvetica"/>
              </a:rPr>
              <a:t> indicates right-middle justified.</a:t>
            </a:r>
            <a:endParaRPr lang="en-US" sz="1600" b="1" dirty="0">
              <a:solidFill>
                <a:srgbClr val="008000"/>
              </a:solidFill>
              <a:latin typeface="Courier" pitchFamily="2" charset="0"/>
              <a:cs typeface="Helvetica"/>
            </a:endParaRPr>
          </a:p>
        </p:txBody>
      </p:sp>
      <p:sp>
        <p:nvSpPr>
          <p:cNvPr id="9" name="TextBox 8">
            <a:extLst>
              <a:ext uri="{FF2B5EF4-FFF2-40B4-BE49-F238E27FC236}">
                <a16:creationId xmlns:a16="http://schemas.microsoft.com/office/drawing/2014/main" id="{608567CA-3E78-E748-AEBB-84CDB209EA2B}"/>
              </a:ext>
            </a:extLst>
          </p:cNvPr>
          <p:cNvSpPr txBox="1"/>
          <p:nvPr/>
        </p:nvSpPr>
        <p:spPr>
          <a:xfrm>
            <a:off x="6914091" y="150937"/>
            <a:ext cx="2137312" cy="1200329"/>
          </a:xfrm>
          <a:prstGeom prst="rect">
            <a:avLst/>
          </a:prstGeom>
          <a:noFill/>
        </p:spPr>
        <p:txBody>
          <a:bodyPr wrap="square" rtlCol="0">
            <a:spAutoFit/>
          </a:bodyPr>
          <a:lstStyle/>
          <a:p>
            <a:r>
              <a:rPr lang="en-US" i="1" dirty="0">
                <a:solidFill>
                  <a:srgbClr val="FF0000"/>
                </a:solidFill>
                <a:latin typeface="Helvetica"/>
                <a:cs typeface="Helvetica"/>
              </a:rPr>
              <a:t>The -F option defines the format of the input text parameters</a:t>
            </a:r>
          </a:p>
        </p:txBody>
      </p:sp>
      <p:cxnSp>
        <p:nvCxnSpPr>
          <p:cNvPr id="11" name="Straight Arrow Connector 10">
            <a:extLst>
              <a:ext uri="{FF2B5EF4-FFF2-40B4-BE49-F238E27FC236}">
                <a16:creationId xmlns:a16="http://schemas.microsoft.com/office/drawing/2014/main" id="{302BF3B3-FFE1-EB49-9529-2EC4CB5ED642}"/>
              </a:ext>
            </a:extLst>
          </p:cNvPr>
          <p:cNvCxnSpPr>
            <a:cxnSpLocks/>
            <a:stCxn id="9" idx="1"/>
          </p:cNvCxnSpPr>
          <p:nvPr/>
        </p:nvCxnSpPr>
        <p:spPr>
          <a:xfrm flipH="1">
            <a:off x="6515101" y="751102"/>
            <a:ext cx="398990" cy="68399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 Placeholder 7">
            <a:extLst>
              <a:ext uri="{FF2B5EF4-FFF2-40B4-BE49-F238E27FC236}">
                <a16:creationId xmlns:a16="http://schemas.microsoft.com/office/drawing/2014/main" id="{B7C78B83-37CC-3240-9193-A637E2C83C01}"/>
              </a:ext>
            </a:extLst>
          </p:cNvPr>
          <p:cNvSpPr txBox="1">
            <a:spLocks/>
          </p:cNvSpPr>
          <p:nvPr/>
        </p:nvSpPr>
        <p:spPr>
          <a:xfrm>
            <a:off x="1765137" y="4979718"/>
            <a:ext cx="3478194"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label.dat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281.190   2.320 16,0 RM 1979 8.1</a:t>
            </a:r>
          </a:p>
          <a:p>
            <a:pPr>
              <a:lnSpc>
                <a:spcPct val="100000"/>
              </a:lnSpc>
              <a:spcBef>
                <a:spcPts val="0"/>
              </a:spcBef>
            </a:pPr>
            <a:r>
              <a:rPr lang="fi-FI" sz="1200" b="1" dirty="0">
                <a:solidFill>
                  <a:srgbClr val="008000"/>
                </a:solidFill>
                <a:latin typeface="Courier"/>
                <a:cs typeface="Courier"/>
              </a:rPr>
              <a:t>292.750 -13.820 16,0 RM 1994 8.2</a:t>
            </a:r>
          </a:p>
          <a:p>
            <a:pPr>
              <a:lnSpc>
                <a:spcPct val="100000"/>
              </a:lnSpc>
              <a:spcBef>
                <a:spcPts val="0"/>
              </a:spcBef>
            </a:pPr>
            <a:r>
              <a:rPr lang="fi-FI" sz="1200" b="1" dirty="0">
                <a:solidFill>
                  <a:srgbClr val="008000"/>
                </a:solidFill>
                <a:latin typeface="Courier"/>
                <a:cs typeface="Courier"/>
              </a:rPr>
              <a:t>289.260 -24.170 16,0 RM 1995 8.0</a:t>
            </a:r>
          </a:p>
          <a:p>
            <a:pPr>
              <a:lnSpc>
                <a:spcPct val="100000"/>
              </a:lnSpc>
              <a:spcBef>
                <a:spcPts val="0"/>
              </a:spcBef>
            </a:pPr>
            <a:r>
              <a:rPr lang="fi-FI" sz="1200" b="1" dirty="0">
                <a:solidFill>
                  <a:srgbClr val="008000"/>
                </a:solidFill>
                <a:latin typeface="Courier"/>
                <a:cs typeface="Courier"/>
              </a:rPr>
              <a:t>287.290 -17.280 16,0 RM 2001 8.4</a:t>
            </a:r>
          </a:p>
          <a:p>
            <a:pPr>
              <a:lnSpc>
                <a:spcPct val="100000"/>
              </a:lnSpc>
              <a:spcBef>
                <a:spcPts val="0"/>
              </a:spcBef>
            </a:pPr>
            <a:r>
              <a:rPr lang="fi-FI" sz="1200" b="1" dirty="0">
                <a:solidFill>
                  <a:srgbClr val="008000"/>
                </a:solidFill>
                <a:latin typeface="Courier"/>
                <a:cs typeface="Courier"/>
              </a:rPr>
              <a:t>286.850 -35.980 16,0 RM 2010 8.8</a:t>
            </a:r>
          </a:p>
          <a:p>
            <a:pPr>
              <a:lnSpc>
                <a:spcPct val="100000"/>
              </a:lnSpc>
              <a:spcBef>
                <a:spcPts val="0"/>
              </a:spcBef>
            </a:pPr>
            <a:r>
              <a:rPr lang="fi-FI" sz="1200" b="1" dirty="0">
                <a:solidFill>
                  <a:srgbClr val="008000"/>
                </a:solidFill>
                <a:latin typeface="Courier"/>
                <a:cs typeface="Courier"/>
              </a:rPr>
              <a:t>289.190 -19.700 16,0 RM 2014 8.2</a:t>
            </a:r>
          </a:p>
          <a:p>
            <a:pPr>
              <a:lnSpc>
                <a:spcPct val="100000"/>
              </a:lnSpc>
              <a:spcBef>
                <a:spcPts val="0"/>
              </a:spcBef>
            </a:pPr>
            <a:r>
              <a:rPr lang="fi-FI" sz="1200" b="1" dirty="0">
                <a:solidFill>
                  <a:srgbClr val="008000"/>
                </a:solidFill>
                <a:latin typeface="Courier"/>
                <a:cs typeface="Courier"/>
              </a:rPr>
              <a:t>287.910 -31.130 16,0 RM 2015 8.3</a:t>
            </a:r>
            <a:endParaRPr lang="en-US" sz="1200" dirty="0">
              <a:latin typeface="Courier"/>
              <a:cs typeface="Courier"/>
            </a:endParaRPr>
          </a:p>
        </p:txBody>
      </p:sp>
      <p:pic>
        <p:nvPicPr>
          <p:cNvPr id="13" name="Picture 12">
            <a:extLst>
              <a:ext uri="{FF2B5EF4-FFF2-40B4-BE49-F238E27FC236}">
                <a16:creationId xmlns:a16="http://schemas.microsoft.com/office/drawing/2014/main" id="{1872B04D-34A9-1648-B97C-A7B3AD4C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689" y="2078100"/>
            <a:ext cx="2133061" cy="4665601"/>
          </a:xfrm>
          <a:prstGeom prst="rect">
            <a:avLst/>
          </a:prstGeom>
        </p:spPr>
      </p:pic>
      <p:sp>
        <p:nvSpPr>
          <p:cNvPr id="3" name="Rectangle 2">
            <a:extLst>
              <a:ext uri="{FF2B5EF4-FFF2-40B4-BE49-F238E27FC236}">
                <a16:creationId xmlns:a16="http://schemas.microsoft.com/office/drawing/2014/main" id="{3D87D016-AAA3-BF4F-9733-ADE58DD4A591}"/>
              </a:ext>
            </a:extLst>
          </p:cNvPr>
          <p:cNvSpPr/>
          <p:nvPr/>
        </p:nvSpPr>
        <p:spPr>
          <a:xfrm>
            <a:off x="3275635" y="5173883"/>
            <a:ext cx="740780" cy="1377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88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pstext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pstext</a:t>
            </a:r>
            <a:r>
              <a:rPr lang="fi-FI" sz="1600" b="1" dirty="0">
                <a:solidFill>
                  <a:srgbClr val="008000"/>
                </a:solidFill>
                <a:latin typeface="Courier"/>
                <a:cs typeface="Courier"/>
              </a:rPr>
              <a:t> </a:t>
            </a:r>
            <a:r>
              <a:rPr lang="fi-FI" sz="1600" b="1" dirty="0" err="1">
                <a:solidFill>
                  <a:srgbClr val="008000"/>
                </a:solidFill>
                <a:latin typeface="Courier"/>
                <a:cs typeface="Courier"/>
              </a:rPr>
              <a:t>label.dat</a:t>
            </a:r>
            <a:r>
              <a:rPr lang="fi-FI" b="1" dirty="0">
                <a:solidFill>
                  <a:srgbClr val="008000"/>
                </a:solidFill>
                <a:latin typeface="Courier"/>
                <a:cs typeface="Courier"/>
              </a:rPr>
              <a:t> -JM3.4i –R-86/-64/-40/10 -</a:t>
            </a:r>
            <a:r>
              <a:rPr lang="fi-FI" b="1" dirty="0" err="1">
                <a:solidFill>
                  <a:srgbClr val="008000"/>
                </a:solidFill>
                <a:latin typeface="Courier"/>
                <a:cs typeface="Courier"/>
              </a:rPr>
              <a:t>F+f+j</a:t>
            </a:r>
            <a:r>
              <a:rPr lang="fi-FI" b="1" dirty="0">
                <a:solidFill>
                  <a:srgbClr val="008000"/>
                </a:solidFill>
                <a:latin typeface="Courier"/>
                <a:cs typeface="Courier"/>
              </a:rPr>
              <a:t> \</a:t>
            </a:r>
          </a:p>
          <a:p>
            <a:pPr>
              <a:spcBef>
                <a:spcPts val="0"/>
              </a:spcBef>
            </a:pPr>
            <a:r>
              <a:rPr lang="fi-FI" b="1" dirty="0">
                <a:solidFill>
                  <a:srgbClr val="008000"/>
                </a:solidFill>
                <a:latin typeface="Courier"/>
                <a:cs typeface="Courier"/>
              </a:rPr>
              <a:t>    -K -O &gt;&gt; </a:t>
            </a:r>
            <a:r>
              <a:rPr lang="fi-FI" b="1" dirty="0" err="1">
                <a:solidFill>
                  <a:srgbClr val="008000"/>
                </a:solidFill>
                <a:latin typeface="Courier"/>
                <a:cs typeface="Courier"/>
              </a:rPr>
              <a:t>samerica.ps</a:t>
            </a:r>
            <a:endParaRPr lang="en-US" dirty="0">
              <a:latin typeface="Courier"/>
              <a:cs typeface="Courier"/>
            </a:endParaRPr>
          </a:p>
        </p:txBody>
      </p:sp>
      <p:sp>
        <p:nvSpPr>
          <p:cNvPr id="10" name="Text Placeholder 7"/>
          <p:cNvSpPr>
            <a:spLocks noGrp="1"/>
          </p:cNvSpPr>
          <p:nvPr/>
        </p:nvSpPr>
        <p:spPr>
          <a:xfrm>
            <a:off x="457199" y="2192401"/>
            <a:ext cx="4293139" cy="267677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cs typeface="Helvetica"/>
              </a:rPr>
              <a:t>Any text after the formatting columns is plotted on the map. In this case, we want to indicate the year that the earthquake occurred and its magnitude.</a:t>
            </a:r>
            <a:endParaRPr lang="en-US" sz="1600" b="1" dirty="0">
              <a:solidFill>
                <a:srgbClr val="008000"/>
              </a:solidFill>
              <a:latin typeface="Courier" pitchFamily="2" charset="0"/>
              <a:cs typeface="Helvetica"/>
            </a:endParaRPr>
          </a:p>
        </p:txBody>
      </p:sp>
      <p:sp>
        <p:nvSpPr>
          <p:cNvPr id="12" name="Text Placeholder 7">
            <a:extLst>
              <a:ext uri="{FF2B5EF4-FFF2-40B4-BE49-F238E27FC236}">
                <a16:creationId xmlns:a16="http://schemas.microsoft.com/office/drawing/2014/main" id="{B7C78B83-37CC-3240-9193-A637E2C83C01}"/>
              </a:ext>
            </a:extLst>
          </p:cNvPr>
          <p:cNvSpPr txBox="1">
            <a:spLocks/>
          </p:cNvSpPr>
          <p:nvPr/>
        </p:nvSpPr>
        <p:spPr>
          <a:xfrm>
            <a:off x="1765137" y="4979718"/>
            <a:ext cx="3478194"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label.dat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281.190   2.320 16,0 RM 1979 8.1</a:t>
            </a:r>
          </a:p>
          <a:p>
            <a:pPr>
              <a:lnSpc>
                <a:spcPct val="100000"/>
              </a:lnSpc>
              <a:spcBef>
                <a:spcPts val="0"/>
              </a:spcBef>
            </a:pPr>
            <a:r>
              <a:rPr lang="fi-FI" sz="1200" b="1" dirty="0">
                <a:solidFill>
                  <a:srgbClr val="008000"/>
                </a:solidFill>
                <a:latin typeface="Courier"/>
                <a:cs typeface="Courier"/>
              </a:rPr>
              <a:t>292.750 -13.820 16,0 RM 1994 8.2</a:t>
            </a:r>
          </a:p>
          <a:p>
            <a:pPr>
              <a:lnSpc>
                <a:spcPct val="100000"/>
              </a:lnSpc>
              <a:spcBef>
                <a:spcPts val="0"/>
              </a:spcBef>
            </a:pPr>
            <a:r>
              <a:rPr lang="fi-FI" sz="1200" b="1" dirty="0">
                <a:solidFill>
                  <a:srgbClr val="008000"/>
                </a:solidFill>
                <a:latin typeface="Courier"/>
                <a:cs typeface="Courier"/>
              </a:rPr>
              <a:t>289.260 -24.170 16,0 RM 1995 8.0</a:t>
            </a:r>
          </a:p>
          <a:p>
            <a:pPr>
              <a:lnSpc>
                <a:spcPct val="100000"/>
              </a:lnSpc>
              <a:spcBef>
                <a:spcPts val="0"/>
              </a:spcBef>
            </a:pPr>
            <a:r>
              <a:rPr lang="fi-FI" sz="1200" b="1" dirty="0">
                <a:solidFill>
                  <a:srgbClr val="008000"/>
                </a:solidFill>
                <a:latin typeface="Courier"/>
                <a:cs typeface="Courier"/>
              </a:rPr>
              <a:t>287.290 -17.280 16,0 RM 2001 8.4</a:t>
            </a:r>
          </a:p>
          <a:p>
            <a:pPr>
              <a:lnSpc>
                <a:spcPct val="100000"/>
              </a:lnSpc>
              <a:spcBef>
                <a:spcPts val="0"/>
              </a:spcBef>
            </a:pPr>
            <a:r>
              <a:rPr lang="fi-FI" sz="1200" b="1" dirty="0">
                <a:solidFill>
                  <a:srgbClr val="008000"/>
                </a:solidFill>
                <a:latin typeface="Courier"/>
                <a:cs typeface="Courier"/>
              </a:rPr>
              <a:t>286.850 -35.980 16,0 RM 2010 8.8</a:t>
            </a:r>
          </a:p>
          <a:p>
            <a:pPr>
              <a:lnSpc>
                <a:spcPct val="100000"/>
              </a:lnSpc>
              <a:spcBef>
                <a:spcPts val="0"/>
              </a:spcBef>
            </a:pPr>
            <a:r>
              <a:rPr lang="fi-FI" sz="1200" b="1" dirty="0">
                <a:solidFill>
                  <a:srgbClr val="008000"/>
                </a:solidFill>
                <a:latin typeface="Courier"/>
                <a:cs typeface="Courier"/>
              </a:rPr>
              <a:t>289.190 -19.700 16,0 RM 2014 8.2</a:t>
            </a:r>
          </a:p>
          <a:p>
            <a:pPr>
              <a:lnSpc>
                <a:spcPct val="100000"/>
              </a:lnSpc>
              <a:spcBef>
                <a:spcPts val="0"/>
              </a:spcBef>
            </a:pPr>
            <a:r>
              <a:rPr lang="fi-FI" sz="1200" b="1" dirty="0">
                <a:solidFill>
                  <a:srgbClr val="008000"/>
                </a:solidFill>
                <a:latin typeface="Courier"/>
                <a:cs typeface="Courier"/>
              </a:rPr>
              <a:t>287.910 -31.130 16,0 RM 2015 8.3</a:t>
            </a:r>
            <a:endParaRPr lang="en-US" sz="1200" dirty="0">
              <a:latin typeface="Courier"/>
              <a:cs typeface="Courier"/>
            </a:endParaRPr>
          </a:p>
        </p:txBody>
      </p:sp>
      <p:pic>
        <p:nvPicPr>
          <p:cNvPr id="13" name="Picture 12">
            <a:extLst>
              <a:ext uri="{FF2B5EF4-FFF2-40B4-BE49-F238E27FC236}">
                <a16:creationId xmlns:a16="http://schemas.microsoft.com/office/drawing/2014/main" id="{1872B04D-34A9-1648-B97C-A7B3AD4CE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689" y="2078100"/>
            <a:ext cx="2133061" cy="4665601"/>
          </a:xfrm>
          <a:prstGeom prst="rect">
            <a:avLst/>
          </a:prstGeom>
        </p:spPr>
      </p:pic>
      <p:sp>
        <p:nvSpPr>
          <p:cNvPr id="3" name="Rectangle 2">
            <a:extLst>
              <a:ext uri="{FF2B5EF4-FFF2-40B4-BE49-F238E27FC236}">
                <a16:creationId xmlns:a16="http://schemas.microsoft.com/office/drawing/2014/main" id="{3D87D016-AAA3-BF4F-9733-ADE58DD4A591}"/>
              </a:ext>
            </a:extLst>
          </p:cNvPr>
          <p:cNvSpPr/>
          <p:nvPr/>
        </p:nvSpPr>
        <p:spPr>
          <a:xfrm>
            <a:off x="4039566" y="5173883"/>
            <a:ext cx="810226" cy="1377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04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1FFFD-FAB4-DE40-887B-666A6646C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689" y="2084139"/>
            <a:ext cx="2130300" cy="4659561"/>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pstext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pstext</a:t>
            </a:r>
            <a:r>
              <a:rPr lang="fi-FI" sz="1600" b="1" dirty="0">
                <a:solidFill>
                  <a:srgbClr val="008000"/>
                </a:solidFill>
                <a:latin typeface="Courier"/>
                <a:cs typeface="Courier"/>
              </a:rPr>
              <a:t> </a:t>
            </a:r>
            <a:r>
              <a:rPr lang="fi-FI" sz="1600" b="1" dirty="0" err="1">
                <a:solidFill>
                  <a:srgbClr val="008000"/>
                </a:solidFill>
                <a:latin typeface="Courier"/>
                <a:cs typeface="Courier"/>
              </a:rPr>
              <a:t>label.dat</a:t>
            </a:r>
            <a:r>
              <a:rPr lang="fi-FI" b="1" dirty="0">
                <a:solidFill>
                  <a:srgbClr val="008000"/>
                </a:solidFill>
                <a:latin typeface="Courier"/>
                <a:cs typeface="Courier"/>
              </a:rPr>
              <a:t> -JM3.4i –R-86/-64/-40/10 -</a:t>
            </a:r>
            <a:r>
              <a:rPr lang="fi-FI" b="1" dirty="0" err="1">
                <a:solidFill>
                  <a:srgbClr val="008000"/>
                </a:solidFill>
                <a:latin typeface="Courier"/>
                <a:cs typeface="Courier"/>
              </a:rPr>
              <a:t>F+f+j</a:t>
            </a:r>
            <a:r>
              <a:rPr lang="fi-FI" b="1" dirty="0">
                <a:solidFill>
                  <a:srgbClr val="008000"/>
                </a:solidFill>
                <a:latin typeface="Courier"/>
                <a:cs typeface="Courier"/>
              </a:rPr>
              <a:t> \</a:t>
            </a:r>
          </a:p>
          <a:p>
            <a:pPr>
              <a:spcBef>
                <a:spcPts val="0"/>
              </a:spcBef>
            </a:pPr>
            <a:r>
              <a:rPr lang="fi-FI" b="1" dirty="0">
                <a:solidFill>
                  <a:srgbClr val="008000"/>
                </a:solidFill>
                <a:latin typeface="Courier"/>
                <a:cs typeface="Courier"/>
              </a:rPr>
              <a:t>    -D-0.12i/0i -K -O &gt;&gt; </a:t>
            </a:r>
            <a:r>
              <a:rPr lang="fi-FI" b="1" dirty="0" err="1">
                <a:solidFill>
                  <a:srgbClr val="008000"/>
                </a:solidFill>
                <a:latin typeface="Courier"/>
                <a:cs typeface="Courier"/>
              </a:rPr>
              <a:t>samerica.ps</a:t>
            </a:r>
            <a:endParaRPr lang="en-US" dirty="0">
              <a:latin typeface="Courier"/>
              <a:cs typeface="Courier"/>
            </a:endParaRPr>
          </a:p>
        </p:txBody>
      </p:sp>
      <p:sp>
        <p:nvSpPr>
          <p:cNvPr id="10" name="Text Placeholder 7"/>
          <p:cNvSpPr>
            <a:spLocks noGrp="1"/>
          </p:cNvSpPr>
          <p:nvPr/>
        </p:nvSpPr>
        <p:spPr>
          <a:xfrm>
            <a:off x="457199" y="2192401"/>
            <a:ext cx="4293139" cy="267677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Helvetica"/>
              </a:rPr>
              <a:t>-D-0.12i/0i</a:t>
            </a:r>
            <a:endParaRPr lang="en-US" sz="1600" dirty="0">
              <a:latin typeface="Helvetica"/>
              <a:cs typeface="Helvetica"/>
            </a:endParaRPr>
          </a:p>
          <a:p>
            <a:r>
              <a:rPr lang="en-US" sz="1600" dirty="0">
                <a:latin typeface="Helvetica"/>
                <a:cs typeface="Helvetica"/>
              </a:rPr>
              <a:t>In the previous map, the text overlapped the symbol, which makes the magnitude decimal value hard to read. To shift text from its input coordinate, use the </a:t>
            </a:r>
            <a:r>
              <a:rPr lang="en-US" sz="1600" b="1" dirty="0">
                <a:solidFill>
                  <a:srgbClr val="008000"/>
                </a:solidFill>
                <a:latin typeface="Courier" pitchFamily="2" charset="0"/>
                <a:cs typeface="Helvetica"/>
              </a:rPr>
              <a:t>-D</a:t>
            </a:r>
            <a:r>
              <a:rPr lang="en-US" sz="1600" dirty="0">
                <a:latin typeface="Helvetica" pitchFamily="2" charset="0"/>
                <a:cs typeface="Helvetica"/>
              </a:rPr>
              <a:t> </a:t>
            </a:r>
            <a:r>
              <a:rPr lang="en-US" sz="1600" dirty="0">
                <a:latin typeface="Helvetica"/>
                <a:cs typeface="Helvetica"/>
              </a:rPr>
              <a:t>option. The first value is the x-shift, the second value is the y-shift.</a:t>
            </a:r>
          </a:p>
          <a:p>
            <a:r>
              <a:rPr lang="en-US" sz="1600" dirty="0">
                <a:latin typeface="Helvetica"/>
                <a:cs typeface="Helvetica"/>
              </a:rPr>
              <a:t>Now we can read all of the text more clearly.</a:t>
            </a:r>
          </a:p>
        </p:txBody>
      </p:sp>
      <p:sp>
        <p:nvSpPr>
          <p:cNvPr id="9" name="TextBox 8">
            <a:extLst>
              <a:ext uri="{FF2B5EF4-FFF2-40B4-BE49-F238E27FC236}">
                <a16:creationId xmlns:a16="http://schemas.microsoft.com/office/drawing/2014/main" id="{608567CA-3E78-E748-AEBB-84CDB209EA2B}"/>
              </a:ext>
            </a:extLst>
          </p:cNvPr>
          <p:cNvSpPr txBox="1"/>
          <p:nvPr/>
        </p:nvSpPr>
        <p:spPr>
          <a:xfrm>
            <a:off x="2860041" y="2054211"/>
            <a:ext cx="2137312" cy="369332"/>
          </a:xfrm>
          <a:prstGeom prst="rect">
            <a:avLst/>
          </a:prstGeom>
          <a:noFill/>
        </p:spPr>
        <p:txBody>
          <a:bodyPr wrap="square" rtlCol="0">
            <a:spAutoFit/>
          </a:bodyPr>
          <a:lstStyle/>
          <a:p>
            <a:r>
              <a:rPr lang="en-US" i="1" dirty="0">
                <a:solidFill>
                  <a:srgbClr val="FF0000"/>
                </a:solidFill>
                <a:latin typeface="Helvetica"/>
                <a:cs typeface="Helvetica"/>
              </a:rPr>
              <a:t>Shift text with -D</a:t>
            </a:r>
          </a:p>
        </p:txBody>
      </p:sp>
      <p:cxnSp>
        <p:nvCxnSpPr>
          <p:cNvPr id="11" name="Straight Arrow Connector 10">
            <a:extLst>
              <a:ext uri="{FF2B5EF4-FFF2-40B4-BE49-F238E27FC236}">
                <a16:creationId xmlns:a16="http://schemas.microsoft.com/office/drawing/2014/main" id="{302BF3B3-FFE1-EB49-9529-2EC4CB5ED642}"/>
              </a:ext>
            </a:extLst>
          </p:cNvPr>
          <p:cNvCxnSpPr>
            <a:cxnSpLocks/>
            <a:stCxn id="9" idx="1"/>
          </p:cNvCxnSpPr>
          <p:nvPr/>
        </p:nvCxnSpPr>
        <p:spPr>
          <a:xfrm flipH="1" flipV="1">
            <a:off x="2347495" y="1876255"/>
            <a:ext cx="512546" cy="36262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 Placeholder 7">
            <a:extLst>
              <a:ext uri="{FF2B5EF4-FFF2-40B4-BE49-F238E27FC236}">
                <a16:creationId xmlns:a16="http://schemas.microsoft.com/office/drawing/2014/main" id="{0A8DD376-9F08-C444-A244-E6712EF24E7D}"/>
              </a:ext>
            </a:extLst>
          </p:cNvPr>
          <p:cNvSpPr txBox="1">
            <a:spLocks/>
          </p:cNvSpPr>
          <p:nvPr/>
        </p:nvSpPr>
        <p:spPr>
          <a:xfrm>
            <a:off x="1765137" y="4979718"/>
            <a:ext cx="3478194" cy="1508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i-FI" sz="1200" b="1" dirty="0" err="1">
                <a:solidFill>
                  <a:srgbClr val="008000"/>
                </a:solidFill>
                <a:latin typeface="Courier"/>
                <a:cs typeface="Courier"/>
              </a:rPr>
              <a:t>label.dat</a:t>
            </a:r>
            <a:r>
              <a:rPr lang="fi-FI" sz="1200" b="1" dirty="0">
                <a:solidFill>
                  <a:srgbClr val="008000"/>
                </a:solidFill>
                <a:latin typeface="Courier"/>
                <a:cs typeface="Courier"/>
              </a:rPr>
              <a:t>:</a:t>
            </a:r>
          </a:p>
          <a:p>
            <a:pPr>
              <a:lnSpc>
                <a:spcPct val="100000"/>
              </a:lnSpc>
              <a:spcBef>
                <a:spcPts val="0"/>
              </a:spcBef>
            </a:pPr>
            <a:r>
              <a:rPr lang="fi-FI" sz="1200" b="1" dirty="0">
                <a:solidFill>
                  <a:srgbClr val="008000"/>
                </a:solidFill>
                <a:latin typeface="Courier"/>
                <a:cs typeface="Courier"/>
              </a:rPr>
              <a:t>281.190   2.320 16,0 RM 1979 8.1</a:t>
            </a:r>
          </a:p>
          <a:p>
            <a:pPr>
              <a:lnSpc>
                <a:spcPct val="100000"/>
              </a:lnSpc>
              <a:spcBef>
                <a:spcPts val="0"/>
              </a:spcBef>
            </a:pPr>
            <a:r>
              <a:rPr lang="fi-FI" sz="1200" b="1" dirty="0">
                <a:solidFill>
                  <a:srgbClr val="008000"/>
                </a:solidFill>
                <a:latin typeface="Courier"/>
                <a:cs typeface="Courier"/>
              </a:rPr>
              <a:t>292.750 -13.820 16,0 RM 1994 8.2</a:t>
            </a:r>
          </a:p>
          <a:p>
            <a:pPr>
              <a:lnSpc>
                <a:spcPct val="100000"/>
              </a:lnSpc>
              <a:spcBef>
                <a:spcPts val="0"/>
              </a:spcBef>
            </a:pPr>
            <a:r>
              <a:rPr lang="fi-FI" sz="1200" b="1" dirty="0">
                <a:solidFill>
                  <a:srgbClr val="008000"/>
                </a:solidFill>
                <a:latin typeface="Courier"/>
                <a:cs typeface="Courier"/>
              </a:rPr>
              <a:t>289.260 -24.170 16,0 RM 1995 8.0</a:t>
            </a:r>
          </a:p>
          <a:p>
            <a:pPr>
              <a:lnSpc>
                <a:spcPct val="100000"/>
              </a:lnSpc>
              <a:spcBef>
                <a:spcPts val="0"/>
              </a:spcBef>
            </a:pPr>
            <a:r>
              <a:rPr lang="fi-FI" sz="1200" b="1" dirty="0">
                <a:solidFill>
                  <a:srgbClr val="008000"/>
                </a:solidFill>
                <a:latin typeface="Courier"/>
                <a:cs typeface="Courier"/>
              </a:rPr>
              <a:t>287.290 -17.280 16,0 RM 2001 8.4</a:t>
            </a:r>
          </a:p>
          <a:p>
            <a:pPr>
              <a:lnSpc>
                <a:spcPct val="100000"/>
              </a:lnSpc>
              <a:spcBef>
                <a:spcPts val="0"/>
              </a:spcBef>
            </a:pPr>
            <a:r>
              <a:rPr lang="fi-FI" sz="1200" b="1" dirty="0">
                <a:solidFill>
                  <a:srgbClr val="008000"/>
                </a:solidFill>
                <a:latin typeface="Courier"/>
                <a:cs typeface="Courier"/>
              </a:rPr>
              <a:t>286.850 -35.980 16,0 RM 2010 8.8</a:t>
            </a:r>
          </a:p>
          <a:p>
            <a:pPr>
              <a:lnSpc>
                <a:spcPct val="100000"/>
              </a:lnSpc>
              <a:spcBef>
                <a:spcPts val="0"/>
              </a:spcBef>
            </a:pPr>
            <a:r>
              <a:rPr lang="fi-FI" sz="1200" b="1" dirty="0">
                <a:solidFill>
                  <a:srgbClr val="008000"/>
                </a:solidFill>
                <a:latin typeface="Courier"/>
                <a:cs typeface="Courier"/>
              </a:rPr>
              <a:t>289.190 -19.700 16,0 RM 2014 8.2</a:t>
            </a:r>
          </a:p>
          <a:p>
            <a:pPr>
              <a:lnSpc>
                <a:spcPct val="100000"/>
              </a:lnSpc>
              <a:spcBef>
                <a:spcPts val="0"/>
              </a:spcBef>
            </a:pPr>
            <a:r>
              <a:rPr lang="fi-FI" sz="1200" b="1" dirty="0">
                <a:solidFill>
                  <a:srgbClr val="008000"/>
                </a:solidFill>
                <a:latin typeface="Courier"/>
                <a:cs typeface="Courier"/>
              </a:rPr>
              <a:t>287.910 -31.130 16,0 RM 2015 8.3</a:t>
            </a:r>
            <a:endParaRPr lang="en-US" sz="1200" dirty="0">
              <a:latin typeface="Courier"/>
              <a:cs typeface="Courier"/>
            </a:endParaRPr>
          </a:p>
        </p:txBody>
      </p:sp>
    </p:spTree>
    <p:extLst>
      <p:ext uri="{BB962C8B-B14F-4D97-AF65-F5344CB8AC3E}">
        <p14:creationId xmlns:p14="http://schemas.microsoft.com/office/powerpoint/2010/main" val="917397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4672</TotalTime>
  <Words>4062</Words>
  <Application>Microsoft Macintosh PowerPoint</Application>
  <PresentationFormat>On-screen Show (4:3)</PresentationFormat>
  <Paragraphs>306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vt:lpstr>
      <vt:lpstr>Helvetica</vt:lpstr>
      <vt:lpstr>Office Theme</vt:lpstr>
      <vt:lpstr>Introduction to GMT (Part 3)</vt:lpstr>
      <vt:lpstr>Tutorial Objectives</vt:lpstr>
      <vt:lpstr>Outline of Tutorial Activities</vt:lpstr>
      <vt:lpstr>Adding Text</vt:lpstr>
      <vt:lpstr>Introduction to pstext</vt:lpstr>
      <vt:lpstr>Introduction to pstext</vt:lpstr>
      <vt:lpstr>Introduction to pstext</vt:lpstr>
      <vt:lpstr>Introduction to pstext</vt:lpstr>
      <vt:lpstr>Introduction to pstext</vt:lpstr>
      <vt:lpstr>Introduction to pstext</vt:lpstr>
      <vt:lpstr>Introduction to pstext</vt:lpstr>
      <vt:lpstr>Adding Vectors</vt:lpstr>
      <vt:lpstr>Introduction to psxy -Sv</vt:lpstr>
      <vt:lpstr>Introduction to psxy -Sv</vt:lpstr>
      <vt:lpstr>Introduction to psxy -Sv</vt:lpstr>
      <vt:lpstr>Introduction to psxy -Sv</vt:lpstr>
      <vt:lpstr>Introduction to psxy -Sv</vt:lpstr>
      <vt:lpstr>Introduction to psxy -Sv</vt:lpstr>
      <vt:lpstr>Introduction to psxy -Sv</vt:lpstr>
      <vt:lpstr>Introduction to psxy -Sv</vt:lpstr>
      <vt:lpstr>Introduction to psxy -Sv</vt:lpstr>
      <vt:lpstr>Introduction to psxy -Sv</vt:lpstr>
      <vt:lpstr>Earthquake Focal Mechanisms</vt:lpstr>
      <vt:lpstr>Introduction to psmeca</vt:lpstr>
      <vt:lpstr>Introduction to psmeca</vt:lpstr>
      <vt:lpstr>Introduction to psmeca</vt:lpstr>
      <vt:lpstr>Introduction to psmeca</vt:lpstr>
      <vt:lpstr>Introduction to psmeca</vt:lpstr>
      <vt:lpstr>PowerPoint Presentation</vt:lpstr>
      <vt:lpstr>PowerPoint Presentation</vt:lpstr>
      <vt:lpstr>Introduction to GMT (Part 3)</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GMT (Part 2)</dc:title>
  <dc:creator>Matthew Herman</dc:creator>
  <cp:lastModifiedBy>Microsoft Office User</cp:lastModifiedBy>
  <cp:revision>676</cp:revision>
  <dcterms:created xsi:type="dcterms:W3CDTF">2018-01-31T15:02:23Z</dcterms:created>
  <dcterms:modified xsi:type="dcterms:W3CDTF">2020-03-24T10:12:45Z</dcterms:modified>
</cp:coreProperties>
</file>