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314" r:id="rId2"/>
    <p:sldId id="348" r:id="rId3"/>
    <p:sldId id="330" r:id="rId4"/>
    <p:sldId id="317" r:id="rId5"/>
    <p:sldId id="329" r:id="rId6"/>
    <p:sldId id="310" r:id="rId7"/>
    <p:sldId id="311" r:id="rId8"/>
    <p:sldId id="349" r:id="rId9"/>
    <p:sldId id="257" r:id="rId10"/>
    <p:sldId id="258" r:id="rId11"/>
    <p:sldId id="261" r:id="rId12"/>
    <p:sldId id="322" r:id="rId13"/>
    <p:sldId id="259" r:id="rId14"/>
    <p:sldId id="260" r:id="rId15"/>
    <p:sldId id="262" r:id="rId16"/>
    <p:sldId id="263" r:id="rId17"/>
    <p:sldId id="350" r:id="rId18"/>
    <p:sldId id="264" r:id="rId19"/>
    <p:sldId id="281" r:id="rId20"/>
    <p:sldId id="265" r:id="rId21"/>
    <p:sldId id="266" r:id="rId22"/>
    <p:sldId id="267" r:id="rId23"/>
    <p:sldId id="268" r:id="rId24"/>
    <p:sldId id="269" r:id="rId25"/>
    <p:sldId id="270" r:id="rId26"/>
    <p:sldId id="360" r:id="rId27"/>
    <p:sldId id="274" r:id="rId28"/>
    <p:sldId id="271" r:id="rId29"/>
    <p:sldId id="351" r:id="rId30"/>
    <p:sldId id="352" r:id="rId31"/>
    <p:sldId id="353" r:id="rId32"/>
    <p:sldId id="354" r:id="rId33"/>
    <p:sldId id="355" r:id="rId34"/>
    <p:sldId id="356" r:id="rId35"/>
    <p:sldId id="357" r:id="rId36"/>
    <p:sldId id="358" r:id="rId37"/>
    <p:sldId id="359" r:id="rId38"/>
    <p:sldId id="273" r:id="rId39"/>
    <p:sldId id="361" r:id="rId40"/>
    <p:sldId id="318" r:id="rId41"/>
    <p:sldId id="362" r:id="rId42"/>
    <p:sldId id="277" r:id="rId43"/>
    <p:sldId id="279" r:id="rId44"/>
    <p:sldId id="339" r:id="rId45"/>
    <p:sldId id="282" r:id="rId46"/>
    <p:sldId id="340" r:id="rId47"/>
    <p:sldId id="285" r:id="rId48"/>
    <p:sldId id="363" r:id="rId49"/>
    <p:sldId id="343" r:id="rId50"/>
    <p:sldId id="289" r:id="rId51"/>
    <p:sldId id="364" r:id="rId52"/>
    <p:sldId id="365"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A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4" autoAdjust="0"/>
    <p:restoredTop sz="94757" autoAdjust="0"/>
  </p:normalViewPr>
  <p:slideViewPr>
    <p:cSldViewPr snapToGrid="0" snapToObjects="1">
      <p:cViewPr varScale="1">
        <p:scale>
          <a:sx n="128" d="100"/>
          <a:sy n="128" d="100"/>
        </p:scale>
        <p:origin x="488" y="176"/>
      </p:cViewPr>
      <p:guideLst>
        <p:guide orient="horz" pos="2160"/>
        <p:guide pos="2880"/>
      </p:guideLst>
    </p:cSldViewPr>
  </p:slideViewPr>
  <p:outlineViewPr>
    <p:cViewPr>
      <p:scale>
        <a:sx n="33" d="100"/>
        <a:sy n="33" d="100"/>
      </p:scale>
      <p:origin x="0" y="60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D4AF0-966D-4844-BC8F-C833F24773CD}" type="datetimeFigureOut">
              <a:rPr lang="en-US" smtClean="0"/>
              <a:t>1/31/18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F8802-2CDB-8748-9809-5B69CFB69260}" type="slidenum">
              <a:rPr lang="en-US" smtClean="0"/>
              <a:t>‹#›</a:t>
            </a:fld>
            <a:endParaRPr lang="en-US"/>
          </a:p>
        </p:txBody>
      </p:sp>
    </p:spTree>
    <p:extLst>
      <p:ext uri="{BB962C8B-B14F-4D97-AF65-F5344CB8AC3E}">
        <p14:creationId xmlns:p14="http://schemas.microsoft.com/office/powerpoint/2010/main" val="667132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7F8802-2CDB-8748-9809-5B69CFB69260}" type="slidenum">
              <a:rPr lang="en-US" smtClean="0"/>
              <a:t>11</a:t>
            </a:fld>
            <a:endParaRPr lang="en-US"/>
          </a:p>
        </p:txBody>
      </p:sp>
    </p:spTree>
    <p:extLst>
      <p:ext uri="{BB962C8B-B14F-4D97-AF65-F5344CB8AC3E}">
        <p14:creationId xmlns:p14="http://schemas.microsoft.com/office/powerpoint/2010/main" val="136407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40E3DB-1852-7E40-972C-6E0A2A78A2B3}" type="datetimeFigureOut">
              <a:rPr lang="en-US" smtClean="0"/>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61B2F-6AD2-6B4A-AEB0-A665871227BC}" type="slidenum">
              <a:rPr lang="en-US" smtClean="0"/>
              <a:t>‹#›</a:t>
            </a:fld>
            <a:endParaRPr lang="en-US"/>
          </a:p>
        </p:txBody>
      </p:sp>
    </p:spTree>
    <p:extLst>
      <p:ext uri="{BB962C8B-B14F-4D97-AF65-F5344CB8AC3E}">
        <p14:creationId xmlns:p14="http://schemas.microsoft.com/office/powerpoint/2010/main" val="318181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0E3DB-1852-7E40-972C-6E0A2A78A2B3}" type="datetimeFigureOut">
              <a:rPr lang="en-US" smtClean="0"/>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61B2F-6AD2-6B4A-AEB0-A665871227BC}" type="slidenum">
              <a:rPr lang="en-US" smtClean="0"/>
              <a:t>‹#›</a:t>
            </a:fld>
            <a:endParaRPr lang="en-US"/>
          </a:p>
        </p:txBody>
      </p:sp>
    </p:spTree>
    <p:extLst>
      <p:ext uri="{BB962C8B-B14F-4D97-AF65-F5344CB8AC3E}">
        <p14:creationId xmlns:p14="http://schemas.microsoft.com/office/powerpoint/2010/main" val="201772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0E3DB-1852-7E40-972C-6E0A2A78A2B3}" type="datetimeFigureOut">
              <a:rPr lang="en-US" smtClean="0"/>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61B2F-6AD2-6B4A-AEB0-A665871227BC}" type="slidenum">
              <a:rPr lang="en-US" smtClean="0"/>
              <a:t>‹#›</a:t>
            </a:fld>
            <a:endParaRPr lang="en-US"/>
          </a:p>
        </p:txBody>
      </p:sp>
    </p:spTree>
    <p:extLst>
      <p:ext uri="{BB962C8B-B14F-4D97-AF65-F5344CB8AC3E}">
        <p14:creationId xmlns:p14="http://schemas.microsoft.com/office/powerpoint/2010/main" val="394158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0E3DB-1852-7E40-972C-6E0A2A78A2B3}" type="datetimeFigureOut">
              <a:rPr lang="en-US" smtClean="0"/>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61B2F-6AD2-6B4A-AEB0-A665871227BC}" type="slidenum">
              <a:rPr lang="en-US" smtClean="0"/>
              <a:t>‹#›</a:t>
            </a:fld>
            <a:endParaRPr lang="en-US"/>
          </a:p>
        </p:txBody>
      </p:sp>
    </p:spTree>
    <p:extLst>
      <p:ext uri="{BB962C8B-B14F-4D97-AF65-F5344CB8AC3E}">
        <p14:creationId xmlns:p14="http://schemas.microsoft.com/office/powerpoint/2010/main" val="265060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40E3DB-1852-7E40-972C-6E0A2A78A2B3}" type="datetimeFigureOut">
              <a:rPr lang="en-US" smtClean="0"/>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61B2F-6AD2-6B4A-AEB0-A665871227BC}" type="slidenum">
              <a:rPr lang="en-US" smtClean="0"/>
              <a:t>‹#›</a:t>
            </a:fld>
            <a:endParaRPr lang="en-US"/>
          </a:p>
        </p:txBody>
      </p:sp>
    </p:spTree>
    <p:extLst>
      <p:ext uri="{BB962C8B-B14F-4D97-AF65-F5344CB8AC3E}">
        <p14:creationId xmlns:p14="http://schemas.microsoft.com/office/powerpoint/2010/main" val="389815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40E3DB-1852-7E40-972C-6E0A2A78A2B3}" type="datetimeFigureOut">
              <a:rPr lang="en-US" smtClean="0"/>
              <a:t>1/31/18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61B2F-6AD2-6B4A-AEB0-A665871227BC}" type="slidenum">
              <a:rPr lang="en-US" smtClean="0"/>
              <a:t>‹#›</a:t>
            </a:fld>
            <a:endParaRPr lang="en-US"/>
          </a:p>
        </p:txBody>
      </p:sp>
    </p:spTree>
    <p:extLst>
      <p:ext uri="{BB962C8B-B14F-4D97-AF65-F5344CB8AC3E}">
        <p14:creationId xmlns:p14="http://schemas.microsoft.com/office/powerpoint/2010/main" val="190086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40E3DB-1852-7E40-972C-6E0A2A78A2B3}" type="datetimeFigureOut">
              <a:rPr lang="en-US" smtClean="0"/>
              <a:t>1/31/18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E61B2F-6AD2-6B4A-AEB0-A665871227BC}" type="slidenum">
              <a:rPr lang="en-US" smtClean="0"/>
              <a:t>‹#›</a:t>
            </a:fld>
            <a:endParaRPr lang="en-US"/>
          </a:p>
        </p:txBody>
      </p:sp>
    </p:spTree>
    <p:extLst>
      <p:ext uri="{BB962C8B-B14F-4D97-AF65-F5344CB8AC3E}">
        <p14:creationId xmlns:p14="http://schemas.microsoft.com/office/powerpoint/2010/main" val="10560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40E3DB-1852-7E40-972C-6E0A2A78A2B3}" type="datetimeFigureOut">
              <a:rPr lang="en-US" smtClean="0"/>
              <a:t>1/31/18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E61B2F-6AD2-6B4A-AEB0-A665871227BC}" type="slidenum">
              <a:rPr lang="en-US" smtClean="0"/>
              <a:t>‹#›</a:t>
            </a:fld>
            <a:endParaRPr lang="en-US"/>
          </a:p>
        </p:txBody>
      </p:sp>
    </p:spTree>
    <p:extLst>
      <p:ext uri="{BB962C8B-B14F-4D97-AF65-F5344CB8AC3E}">
        <p14:creationId xmlns:p14="http://schemas.microsoft.com/office/powerpoint/2010/main" val="240119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0E3DB-1852-7E40-972C-6E0A2A78A2B3}" type="datetimeFigureOut">
              <a:rPr lang="en-US" smtClean="0"/>
              <a:t>1/31/18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E61B2F-6AD2-6B4A-AEB0-A665871227BC}" type="slidenum">
              <a:rPr lang="en-US" smtClean="0"/>
              <a:t>‹#›</a:t>
            </a:fld>
            <a:endParaRPr lang="en-US"/>
          </a:p>
        </p:txBody>
      </p:sp>
    </p:spTree>
    <p:extLst>
      <p:ext uri="{BB962C8B-B14F-4D97-AF65-F5344CB8AC3E}">
        <p14:creationId xmlns:p14="http://schemas.microsoft.com/office/powerpoint/2010/main" val="91524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40E3DB-1852-7E40-972C-6E0A2A78A2B3}" type="datetimeFigureOut">
              <a:rPr lang="en-US" smtClean="0"/>
              <a:t>1/31/18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61B2F-6AD2-6B4A-AEB0-A665871227BC}" type="slidenum">
              <a:rPr lang="en-US" smtClean="0"/>
              <a:t>‹#›</a:t>
            </a:fld>
            <a:endParaRPr lang="en-US"/>
          </a:p>
        </p:txBody>
      </p:sp>
    </p:spTree>
    <p:extLst>
      <p:ext uri="{BB962C8B-B14F-4D97-AF65-F5344CB8AC3E}">
        <p14:creationId xmlns:p14="http://schemas.microsoft.com/office/powerpoint/2010/main" val="9301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40E3DB-1852-7E40-972C-6E0A2A78A2B3}" type="datetimeFigureOut">
              <a:rPr lang="en-US" smtClean="0"/>
              <a:t>1/31/18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61B2F-6AD2-6B4A-AEB0-A665871227BC}" type="slidenum">
              <a:rPr lang="en-US" smtClean="0"/>
              <a:t>‹#›</a:t>
            </a:fld>
            <a:endParaRPr lang="en-US"/>
          </a:p>
        </p:txBody>
      </p:sp>
    </p:spTree>
    <p:extLst>
      <p:ext uri="{BB962C8B-B14F-4D97-AF65-F5344CB8AC3E}">
        <p14:creationId xmlns:p14="http://schemas.microsoft.com/office/powerpoint/2010/main" val="129980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enlo Regular"/>
              </a:defRPr>
            </a:lvl1pPr>
          </a:lstStyle>
          <a:p>
            <a:fld id="{CA40E3DB-1852-7E40-972C-6E0A2A78A2B3}" type="datetimeFigureOut">
              <a:rPr lang="en-US" smtClean="0"/>
              <a:pPr/>
              <a:t>1/31/18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enlo Regular"/>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enlo Regular"/>
              </a:defRPr>
            </a:lvl1pPr>
          </a:lstStyle>
          <a:p>
            <a:fld id="{C1E61B2F-6AD2-6B4A-AEB0-A665871227BC}" type="slidenum">
              <a:rPr lang="en-US" smtClean="0"/>
              <a:pPr/>
              <a:t>‹#›</a:t>
            </a:fld>
            <a:endParaRPr lang="en-US" dirty="0"/>
          </a:p>
        </p:txBody>
      </p:sp>
    </p:spTree>
    <p:extLst>
      <p:ext uri="{BB962C8B-B14F-4D97-AF65-F5344CB8AC3E}">
        <p14:creationId xmlns:p14="http://schemas.microsoft.com/office/powerpoint/2010/main" val="3303152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enlo Regular"/>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enlo Regular"/>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enl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enlo Regular"/>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enlo Regular"/>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enl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www.matthewwherman.com/tutorials/eqs.xy" TargetMode="External"/><Relationship Id="rId2" Type="http://schemas.openxmlformats.org/officeDocument/2006/relationships/image" Target="../media/image21.gif"/><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64" y="1470025"/>
            <a:ext cx="7846670" cy="4218659"/>
          </a:xfrm>
          <a:prstGeom prst="rect">
            <a:avLst/>
          </a:prstGeom>
        </p:spPr>
      </p:pic>
      <p:sp>
        <p:nvSpPr>
          <p:cNvPr id="5" name="Title 4"/>
          <p:cNvSpPr>
            <a:spLocks noGrp="1"/>
          </p:cNvSpPr>
          <p:nvPr>
            <p:ph type="ctrTitle"/>
          </p:nvPr>
        </p:nvSpPr>
        <p:spPr>
          <a:xfrm>
            <a:off x="685800" y="0"/>
            <a:ext cx="7772400" cy="1470025"/>
          </a:xfrm>
        </p:spPr>
        <p:txBody>
          <a:bodyPr/>
          <a:lstStyle/>
          <a:p>
            <a:r>
              <a:rPr lang="en-US" dirty="0">
                <a:latin typeface="Helvetica" pitchFamily="2" charset="0"/>
                <a:cs typeface="Arial"/>
              </a:rPr>
              <a:t>Introduction to GMT (Part 1)</a:t>
            </a:r>
          </a:p>
        </p:txBody>
      </p:sp>
      <p:sp>
        <p:nvSpPr>
          <p:cNvPr id="7" name="TextBox 6"/>
          <p:cNvSpPr txBox="1"/>
          <p:nvPr/>
        </p:nvSpPr>
        <p:spPr>
          <a:xfrm>
            <a:off x="1392885" y="5810968"/>
            <a:ext cx="6358229" cy="646331"/>
          </a:xfrm>
          <a:prstGeom prst="rect">
            <a:avLst/>
          </a:prstGeom>
          <a:noFill/>
        </p:spPr>
        <p:txBody>
          <a:bodyPr wrap="square" rtlCol="0">
            <a:spAutoFit/>
          </a:bodyPr>
          <a:lstStyle/>
          <a:p>
            <a:pPr algn="ctr"/>
            <a:r>
              <a:rPr lang="en-US" dirty="0">
                <a:latin typeface="Helvetica"/>
                <a:cs typeface="Helvetica"/>
              </a:rPr>
              <a:t>Beth Meyers</a:t>
            </a:r>
          </a:p>
          <a:p>
            <a:pPr algn="ctr"/>
            <a:r>
              <a:rPr lang="en-US" dirty="0">
                <a:latin typeface="Helvetica"/>
                <a:cs typeface="Helvetica"/>
              </a:rPr>
              <a:t>Matt Herman</a:t>
            </a:r>
          </a:p>
        </p:txBody>
      </p:sp>
      <p:sp>
        <p:nvSpPr>
          <p:cNvPr id="6" name="Date Placeholder 6"/>
          <p:cNvSpPr>
            <a:spLocks noGrp="1"/>
          </p:cNvSpPr>
          <p:nvPr>
            <p:ph type="dt" sz="half" idx="10"/>
          </p:nvPr>
        </p:nvSpPr>
        <p:spPr>
          <a:xfrm>
            <a:off x="7435517" y="6492875"/>
            <a:ext cx="1708484" cy="365125"/>
          </a:xfrm>
        </p:spPr>
        <p:txBody>
          <a:bodyPr/>
          <a:lstStyle/>
          <a:p>
            <a:pPr algn="ctr"/>
            <a:fld id="{F6143093-900B-9744-9592-51EE6ADBE5D7}" type="datetime3">
              <a:rPr lang="en-US" smtClean="0">
                <a:solidFill>
                  <a:schemeClr val="tx1"/>
                </a:solidFill>
                <a:latin typeface="Helvetica" charset="0"/>
                <a:ea typeface="Helvetica" charset="0"/>
                <a:cs typeface="Helvetica" charset="0"/>
              </a:rPr>
              <a:pPr algn="ctr"/>
              <a:t>31 January 2018</a:t>
            </a:fld>
            <a:endParaRPr lang="en-US" dirty="0">
              <a:solidFill>
                <a:schemeClr val="tx1"/>
              </a:solidFill>
              <a:latin typeface="Helvetica" charset="0"/>
              <a:ea typeface="Helvetica" charset="0"/>
              <a:cs typeface="Helvetica" charset="0"/>
            </a:endParaRPr>
          </a:p>
        </p:txBody>
      </p:sp>
      <p:sp>
        <p:nvSpPr>
          <p:cNvPr id="8" name="TextBox 7"/>
          <p:cNvSpPr txBox="1"/>
          <p:nvPr/>
        </p:nvSpPr>
        <p:spPr>
          <a:xfrm>
            <a:off x="7732555" y="6304743"/>
            <a:ext cx="1114408" cy="276999"/>
          </a:xfrm>
          <a:prstGeom prst="rect">
            <a:avLst/>
          </a:prstGeom>
          <a:noFill/>
        </p:spPr>
        <p:txBody>
          <a:bodyPr wrap="none" rtlCol="0">
            <a:spAutoFit/>
          </a:bodyPr>
          <a:lstStyle/>
          <a:p>
            <a:pPr algn="ctr"/>
            <a:r>
              <a:rPr lang="en-US" sz="1200" dirty="0">
                <a:latin typeface="Helvetica" charset="0"/>
                <a:ea typeface="Helvetica" charset="0"/>
                <a:cs typeface="Helvetica" charset="0"/>
              </a:rPr>
              <a:t>Last updated:</a:t>
            </a:r>
          </a:p>
        </p:txBody>
      </p:sp>
      <p:sp>
        <p:nvSpPr>
          <p:cNvPr id="3" name="TextBox 2">
            <a:extLst>
              <a:ext uri="{FF2B5EF4-FFF2-40B4-BE49-F238E27FC236}">
                <a16:creationId xmlns:a16="http://schemas.microsoft.com/office/drawing/2014/main" id="{AD84594D-55D9-6D45-A82A-179128F9904D}"/>
              </a:ext>
            </a:extLst>
          </p:cNvPr>
          <p:cNvSpPr txBox="1"/>
          <p:nvPr/>
        </p:nvSpPr>
        <p:spPr>
          <a:xfrm>
            <a:off x="345162" y="5165464"/>
            <a:ext cx="2095445" cy="523220"/>
          </a:xfrm>
          <a:prstGeom prst="rect">
            <a:avLst/>
          </a:prstGeom>
          <a:noFill/>
        </p:spPr>
        <p:txBody>
          <a:bodyPr wrap="none" rtlCol="0">
            <a:spAutoFit/>
          </a:bodyPr>
          <a:lstStyle/>
          <a:p>
            <a:r>
              <a:rPr lang="en-US" sz="1400" i="1" dirty="0">
                <a:solidFill>
                  <a:srgbClr val="FF0000"/>
                </a:solidFill>
                <a:latin typeface="Helvetica" pitchFamily="2" charset="0"/>
              </a:rPr>
              <a:t>An example of what you</a:t>
            </a:r>
          </a:p>
          <a:p>
            <a:r>
              <a:rPr lang="en-US" sz="1400" i="1" dirty="0">
                <a:solidFill>
                  <a:srgbClr val="FF0000"/>
                </a:solidFill>
                <a:latin typeface="Helvetica" pitchFamily="2" charset="0"/>
              </a:rPr>
              <a:t>can make with GMT!</a:t>
            </a:r>
          </a:p>
        </p:txBody>
      </p:sp>
    </p:spTree>
    <p:extLst>
      <p:ext uri="{BB962C8B-B14F-4D97-AF65-F5344CB8AC3E}">
        <p14:creationId xmlns:p14="http://schemas.microsoft.com/office/powerpoint/2010/main" val="106438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7"/>
          <p:cNvSpPr>
            <a:spLocks noGrp="1"/>
          </p:cNvSpPr>
          <p:nvPr/>
        </p:nvSpPr>
        <p:spPr>
          <a:xfrm>
            <a:off x="457199" y="2078100"/>
            <a:ext cx="4293139" cy="474561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fi-FI" sz="1600" b="1" dirty="0">
                <a:solidFill>
                  <a:srgbClr val="008000"/>
                </a:solidFill>
                <a:latin typeface="Courier"/>
                <a:cs typeface="Courier"/>
              </a:rPr>
              <a:t>-JM10c</a:t>
            </a:r>
          </a:p>
          <a:p>
            <a:r>
              <a:rPr lang="en-US" sz="1600" dirty="0">
                <a:latin typeface="Helvetica"/>
                <a:cs typeface="Helvetica"/>
              </a:rPr>
              <a:t>The </a:t>
            </a:r>
            <a:r>
              <a:rPr lang="en-US" sz="1600" b="1" dirty="0">
                <a:solidFill>
                  <a:srgbClr val="008000"/>
                </a:solidFill>
                <a:latin typeface="Courier"/>
                <a:cs typeface="Courier"/>
              </a:rPr>
              <a:t>-J</a:t>
            </a:r>
            <a:r>
              <a:rPr lang="en-US" sz="1600" b="1" dirty="0">
                <a:latin typeface="Helvetica"/>
                <a:cs typeface="Helvetica"/>
              </a:rPr>
              <a:t> </a:t>
            </a:r>
            <a:r>
              <a:rPr lang="en-US" sz="1600" dirty="0">
                <a:latin typeface="Helvetica"/>
                <a:cs typeface="Helvetica"/>
              </a:rPr>
              <a:t>option specifies the type of map projection. The </a:t>
            </a:r>
            <a:r>
              <a:rPr lang="en-US" sz="1600" b="1" dirty="0">
                <a:solidFill>
                  <a:srgbClr val="008000"/>
                </a:solidFill>
                <a:latin typeface="Courier"/>
                <a:cs typeface="Courier"/>
              </a:rPr>
              <a:t>M</a:t>
            </a:r>
            <a:r>
              <a:rPr lang="en-US" sz="1600" dirty="0">
                <a:latin typeface="Helvetica"/>
                <a:cs typeface="Helvetica"/>
              </a:rPr>
              <a:t> indicates Mercator. When upper case, you specify the map width afterwards: </a:t>
            </a:r>
            <a:r>
              <a:rPr lang="fi-FI" sz="1600" b="1" dirty="0">
                <a:solidFill>
                  <a:srgbClr val="008000"/>
                </a:solidFill>
                <a:latin typeface="Courier"/>
                <a:cs typeface="Courier"/>
              </a:rPr>
              <a:t>10c</a:t>
            </a:r>
            <a:r>
              <a:rPr lang="en-US" sz="1600" dirty="0">
                <a:latin typeface="Helvetica"/>
                <a:cs typeface="Helvetica"/>
              </a:rPr>
              <a:t> is 10 cm. You could instead use </a:t>
            </a:r>
            <a:r>
              <a:rPr lang="en-US" sz="1600" b="1" dirty="0" err="1">
                <a:solidFill>
                  <a:srgbClr val="008000"/>
                </a:solidFill>
                <a:latin typeface="Courier"/>
                <a:cs typeface="Courier"/>
              </a:rPr>
              <a:t>i</a:t>
            </a:r>
            <a:r>
              <a:rPr lang="en-US" sz="1600" b="1" dirty="0">
                <a:latin typeface="Helvetica"/>
                <a:cs typeface="Helvetica"/>
              </a:rPr>
              <a:t> </a:t>
            </a:r>
            <a:r>
              <a:rPr lang="en-US" sz="1600" dirty="0">
                <a:latin typeface="Helvetica"/>
                <a:cs typeface="Helvetica"/>
              </a:rPr>
              <a:t>for inches (e.g., </a:t>
            </a:r>
            <a:r>
              <a:rPr lang="fi-FI" sz="1600" b="1" dirty="0">
                <a:solidFill>
                  <a:srgbClr val="008000"/>
                </a:solidFill>
                <a:latin typeface="Courier"/>
                <a:cs typeface="Courier"/>
              </a:rPr>
              <a:t>-JM5i</a:t>
            </a:r>
            <a:r>
              <a:rPr lang="en-US" sz="1600" dirty="0">
                <a:latin typeface="Helvetica"/>
                <a:cs typeface="Helvetica"/>
              </a:rPr>
              <a:t>).</a:t>
            </a:r>
          </a:p>
          <a:p>
            <a:endParaRPr lang="en-US" sz="1600" dirty="0">
              <a:latin typeface="Helvetica"/>
              <a:cs typeface="Helvetica"/>
            </a:endParaRPr>
          </a:p>
          <a:p>
            <a:r>
              <a:rPr lang="fi-FI" sz="1600" b="1" dirty="0">
                <a:solidFill>
                  <a:srgbClr val="008000"/>
                </a:solidFill>
                <a:latin typeface="Courier"/>
                <a:cs typeface="Courier"/>
              </a:rPr>
              <a:t>-R80/110/0/35</a:t>
            </a:r>
            <a:endParaRPr lang="fi-FI" sz="1600" b="1" dirty="0">
              <a:latin typeface="Helvetica"/>
              <a:cs typeface="Helvetica"/>
            </a:endParaRPr>
          </a:p>
          <a:p>
            <a:r>
              <a:rPr lang="en-US" sz="1600" dirty="0">
                <a:latin typeface="Helvetica"/>
                <a:cs typeface="Helvetica"/>
              </a:rPr>
              <a:t>The </a:t>
            </a:r>
            <a:r>
              <a:rPr lang="en-US" sz="1600" b="1" dirty="0">
                <a:solidFill>
                  <a:srgbClr val="008000"/>
                </a:solidFill>
                <a:latin typeface="Courier"/>
                <a:cs typeface="Courier"/>
              </a:rPr>
              <a:t>-R</a:t>
            </a:r>
            <a:r>
              <a:rPr lang="en-US" sz="1600" b="1" dirty="0">
                <a:latin typeface="Helvetica"/>
                <a:cs typeface="Helvetica"/>
              </a:rPr>
              <a:t> </a:t>
            </a:r>
            <a:r>
              <a:rPr lang="en-US" sz="1600" dirty="0">
                <a:latin typeface="Helvetica"/>
                <a:cs typeface="Helvetica"/>
              </a:rPr>
              <a:t>option specifies the map limits in the format west/east/south/north.</a:t>
            </a:r>
          </a:p>
          <a:p>
            <a:endParaRPr lang="en-US" sz="1600" dirty="0">
              <a:latin typeface="Helvetica"/>
              <a:cs typeface="Helvetica"/>
            </a:endParaRPr>
          </a:p>
          <a:p>
            <a:r>
              <a:rPr lang="fi-FI" sz="1600" b="1" dirty="0">
                <a:solidFill>
                  <a:srgbClr val="008000"/>
                </a:solidFill>
                <a:latin typeface="Courier"/>
                <a:cs typeface="Courier"/>
              </a:rPr>
              <a:t>-Ba10</a:t>
            </a:r>
            <a:endParaRPr lang="fi-FI" sz="1600" b="1" dirty="0">
              <a:latin typeface="Helvetica"/>
              <a:cs typeface="Helvetica"/>
            </a:endParaRPr>
          </a:p>
          <a:p>
            <a:r>
              <a:rPr lang="en-US" sz="1600" dirty="0">
                <a:latin typeface="Helvetica"/>
                <a:cs typeface="Helvetica"/>
              </a:rPr>
              <a:t>The </a:t>
            </a:r>
            <a:r>
              <a:rPr lang="en-US" sz="1600" b="1" dirty="0">
                <a:solidFill>
                  <a:srgbClr val="008000"/>
                </a:solidFill>
                <a:latin typeface="Courier"/>
                <a:cs typeface="Courier"/>
              </a:rPr>
              <a:t>-Ba</a:t>
            </a:r>
            <a:r>
              <a:rPr lang="en-US" sz="1600" b="1" dirty="0">
                <a:latin typeface="Helvetica"/>
                <a:cs typeface="Helvetica"/>
              </a:rPr>
              <a:t> </a:t>
            </a:r>
            <a:r>
              <a:rPr lang="en-US" sz="1600" dirty="0">
                <a:latin typeface="Helvetica"/>
                <a:cs typeface="Helvetica"/>
              </a:rPr>
              <a:t>option specifies map boundary annotations. The number that follows is the increment, here every </a:t>
            </a:r>
            <a:r>
              <a:rPr lang="en-US" sz="1600" b="1" dirty="0">
                <a:solidFill>
                  <a:srgbClr val="008000"/>
                </a:solidFill>
                <a:latin typeface="Courier"/>
                <a:cs typeface="Courier"/>
              </a:rPr>
              <a:t>10</a:t>
            </a:r>
            <a:r>
              <a:rPr lang="en-US" sz="1600" dirty="0">
                <a:latin typeface="Helvetica"/>
                <a:cs typeface="Helvetica"/>
              </a:rPr>
              <a:t> units (degrees of longitude/latitude in this case).</a:t>
            </a:r>
          </a:p>
          <a:p>
            <a:endParaRPr lang="en-US" sz="1600" dirty="0">
              <a:latin typeface="Helvetica"/>
              <a:cs typeface="Helvetica"/>
            </a:endParaRPr>
          </a:p>
        </p:txBody>
      </p:sp>
      <p:pic>
        <p:nvPicPr>
          <p:cNvPr id="5" name="Picture 4" descr="map1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709" y="2078100"/>
            <a:ext cx="3873001" cy="4231340"/>
          </a:xfrm>
          <a:prstGeom prst="rect">
            <a:avLst/>
          </a:prstGeom>
        </p:spPr>
      </p:pic>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Introduction to psbasemap</a:t>
            </a:r>
          </a:p>
        </p:txBody>
      </p:sp>
      <p:sp>
        <p:nvSpPr>
          <p:cNvPr id="8" name="Text Placeholder 7"/>
          <p:cNvSpPr>
            <a:spLocks noGrp="1"/>
          </p:cNvSpPr>
          <p:nvPr>
            <p:ph type="body" sz="half" idx="2"/>
          </p:nvPr>
        </p:nvSpPr>
        <p:spPr>
          <a:xfrm>
            <a:off x="457199" y="1435101"/>
            <a:ext cx="6551761" cy="643000"/>
          </a:xfrm>
        </p:spPr>
        <p:txBody>
          <a:bodyPr/>
          <a:lstStyle/>
          <a:p>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psbasemap</a:t>
            </a:r>
            <a:r>
              <a:rPr lang="fi-FI" sz="1600" b="1" dirty="0">
                <a:solidFill>
                  <a:srgbClr val="008000"/>
                </a:solidFill>
                <a:latin typeface="Courier"/>
                <a:cs typeface="Courier"/>
              </a:rPr>
              <a:t> -JM10c -R80/110/0/35 -Ba10 &gt; map1a.ps</a:t>
            </a:r>
          </a:p>
          <a:p>
            <a:endParaRPr lang="en-US" dirty="0">
              <a:latin typeface="Courier"/>
              <a:cs typeface="Courier"/>
            </a:endParaRPr>
          </a:p>
        </p:txBody>
      </p:sp>
      <p:sp>
        <p:nvSpPr>
          <p:cNvPr id="10" name="Text Placeholder 7"/>
          <p:cNvSpPr>
            <a:spLocks noGrp="1"/>
          </p:cNvSpPr>
          <p:nvPr/>
        </p:nvSpPr>
        <p:spPr>
          <a:xfrm>
            <a:off x="5184481" y="2499286"/>
            <a:ext cx="4293138" cy="425042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endParaRPr lang="en-US" sz="1600" dirty="0">
              <a:latin typeface="Helvetica"/>
              <a:cs typeface="Helvetica"/>
            </a:endParaRPr>
          </a:p>
          <a:p>
            <a:endParaRPr lang="en-US" sz="1600" dirty="0">
              <a:latin typeface="Helvetica"/>
              <a:cs typeface="Helvetica"/>
            </a:endParaRPr>
          </a:p>
          <a:p>
            <a:endParaRPr lang="en-US" sz="1600" dirty="0">
              <a:latin typeface="Helvetica"/>
              <a:cs typeface="Helvetica"/>
            </a:endParaRPr>
          </a:p>
          <a:p>
            <a:endParaRPr lang="en-US" sz="1600" dirty="0">
              <a:latin typeface="Helvetica"/>
              <a:cs typeface="Helvetica"/>
            </a:endParaRPr>
          </a:p>
          <a:p>
            <a:endParaRPr lang="en-US" dirty="0">
              <a:latin typeface="Helvetica"/>
              <a:cs typeface="Helvetica"/>
            </a:endParaRPr>
          </a:p>
        </p:txBody>
      </p:sp>
    </p:spTree>
    <p:extLst>
      <p:ext uri="{BB962C8B-B14F-4D97-AF65-F5344CB8AC3E}">
        <p14:creationId xmlns:p14="http://schemas.microsoft.com/office/powerpoint/2010/main" val="79222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a.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709" y="2078100"/>
            <a:ext cx="3873001" cy="4231340"/>
          </a:xfrm>
          <a:prstGeom prst="rect">
            <a:avLst/>
          </a:prstGeom>
        </p:spPr>
      </p:pic>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Introduction to psbasemap</a:t>
            </a:r>
          </a:p>
        </p:txBody>
      </p:sp>
      <p:sp>
        <p:nvSpPr>
          <p:cNvPr id="10" name="Text Placeholder 7"/>
          <p:cNvSpPr>
            <a:spLocks noGrp="1"/>
          </p:cNvSpPr>
          <p:nvPr/>
        </p:nvSpPr>
        <p:spPr>
          <a:xfrm>
            <a:off x="6614209" y="1897626"/>
            <a:ext cx="4293138" cy="347124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endParaRPr lang="en-US" dirty="0">
              <a:latin typeface="Helvetica"/>
              <a:cs typeface="Helvetica"/>
            </a:endParaRPr>
          </a:p>
        </p:txBody>
      </p:sp>
      <p:sp>
        <p:nvSpPr>
          <p:cNvPr id="7" name="Text Placeholder 7"/>
          <p:cNvSpPr>
            <a:spLocks noGrp="1"/>
          </p:cNvSpPr>
          <p:nvPr>
            <p:ph type="body" sz="half" idx="2"/>
          </p:nvPr>
        </p:nvSpPr>
        <p:spPr>
          <a:xfrm>
            <a:off x="457199" y="1435101"/>
            <a:ext cx="6551761" cy="643000"/>
          </a:xfrm>
        </p:spPr>
        <p:txBody>
          <a:bodyPr/>
          <a:lstStyle/>
          <a:p>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psbasemap</a:t>
            </a:r>
            <a:r>
              <a:rPr lang="fi-FI" sz="1600" b="1" dirty="0">
                <a:solidFill>
                  <a:srgbClr val="008000"/>
                </a:solidFill>
                <a:latin typeface="Courier"/>
                <a:cs typeface="Courier"/>
              </a:rPr>
              <a:t> -JM10c -R80/110/0/35 -Ba10 &gt; map1a.ps</a:t>
            </a:r>
          </a:p>
          <a:p>
            <a:endParaRPr lang="en-US" dirty="0">
              <a:solidFill>
                <a:srgbClr val="008000"/>
              </a:solidFill>
              <a:latin typeface="Courier"/>
              <a:cs typeface="Courier"/>
            </a:endParaRPr>
          </a:p>
        </p:txBody>
      </p:sp>
      <p:sp>
        <p:nvSpPr>
          <p:cNvPr id="8" name="Text Placeholder 7"/>
          <p:cNvSpPr>
            <a:spLocks noGrp="1"/>
          </p:cNvSpPr>
          <p:nvPr/>
        </p:nvSpPr>
        <p:spPr>
          <a:xfrm>
            <a:off x="457199" y="2078100"/>
            <a:ext cx="4293139" cy="474561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cs typeface="Courier"/>
              </a:rPr>
              <a:t>&gt; map1a.ps</a:t>
            </a:r>
            <a:endParaRPr lang="en-US" sz="1600" b="1" dirty="0">
              <a:latin typeface="Helvetica"/>
              <a:cs typeface="Helvetica"/>
            </a:endParaRPr>
          </a:p>
          <a:p>
            <a:r>
              <a:rPr lang="en-US" sz="1600" dirty="0">
                <a:latin typeface="Helvetica"/>
                <a:cs typeface="Helvetica"/>
              </a:rPr>
              <a:t>Redirect the output of the </a:t>
            </a:r>
            <a:r>
              <a:rPr lang="en-US" sz="1600" b="1" dirty="0" err="1">
                <a:solidFill>
                  <a:srgbClr val="008000"/>
                </a:solidFill>
                <a:latin typeface="Courier"/>
                <a:cs typeface="Courier"/>
              </a:rPr>
              <a:t>psbasemap</a:t>
            </a:r>
            <a:r>
              <a:rPr lang="en-US" sz="1600" dirty="0">
                <a:latin typeface="Helvetica"/>
                <a:cs typeface="Helvetica"/>
              </a:rPr>
              <a:t> command into a file called </a:t>
            </a:r>
            <a:r>
              <a:rPr lang="en-US" sz="1600" b="1" dirty="0">
                <a:solidFill>
                  <a:srgbClr val="008000"/>
                </a:solidFill>
                <a:latin typeface="Courier"/>
                <a:cs typeface="Courier"/>
              </a:rPr>
              <a:t>map1a.ps</a:t>
            </a:r>
            <a:r>
              <a:rPr lang="en-US" sz="1600" dirty="0">
                <a:latin typeface="Helvetica"/>
                <a:cs typeface="Helvetica"/>
              </a:rPr>
              <a:t>.</a:t>
            </a:r>
          </a:p>
          <a:p>
            <a:endParaRPr lang="en-US" sz="1600" dirty="0">
              <a:latin typeface="Helvetica"/>
              <a:cs typeface="Helvetica"/>
            </a:endParaRPr>
          </a:p>
          <a:p>
            <a:r>
              <a:rPr lang="en-US" sz="1600" dirty="0">
                <a:latin typeface="Helvetica"/>
                <a:cs typeface="Helvetica"/>
              </a:rPr>
              <a:t>GMT programs generate PostScript output, which is basically impossible to decipher. Fortunately, almost any computer can open PostScript files. On a Mac, we open the PostScript file directly from the terminal by typing:</a:t>
            </a:r>
          </a:p>
          <a:p>
            <a:endParaRPr lang="en-US" sz="1600" dirty="0">
              <a:latin typeface="Helvetica"/>
              <a:cs typeface="Helvetica"/>
            </a:endParaRPr>
          </a:p>
          <a:p>
            <a:r>
              <a:rPr lang="en-US" sz="1600" b="1" dirty="0">
                <a:solidFill>
                  <a:srgbClr val="008000"/>
                </a:solidFill>
                <a:latin typeface="Courier"/>
                <a:cs typeface="Courier"/>
              </a:rPr>
              <a:t>open map1a.ps</a:t>
            </a:r>
            <a:endParaRPr lang="en-US" sz="1600" dirty="0">
              <a:latin typeface="Helvetica"/>
              <a:cs typeface="Helvetica"/>
            </a:endParaRPr>
          </a:p>
          <a:p>
            <a:endParaRPr lang="en-US" sz="1600" dirty="0">
              <a:latin typeface="Helvetica"/>
              <a:cs typeface="Helvetica"/>
            </a:endParaRPr>
          </a:p>
          <a:p>
            <a:r>
              <a:rPr lang="en-US" sz="1600" dirty="0">
                <a:latin typeface="Helvetica"/>
                <a:cs typeface="Helvetica"/>
              </a:rPr>
              <a:t>On a Linux (or Windows) computer, PostScript files can be opened with </a:t>
            </a:r>
            <a:r>
              <a:rPr lang="en-US" sz="1600" dirty="0" err="1">
                <a:latin typeface="Helvetica"/>
                <a:cs typeface="Helvetica"/>
              </a:rPr>
              <a:t>ghostview</a:t>
            </a:r>
            <a:r>
              <a:rPr lang="en-US" sz="1600" dirty="0">
                <a:latin typeface="Helvetica"/>
                <a:cs typeface="Helvetica"/>
              </a:rPr>
              <a:t>, </a:t>
            </a:r>
            <a:r>
              <a:rPr lang="en-US" sz="1600" dirty="0" err="1">
                <a:latin typeface="Helvetica"/>
                <a:cs typeface="Helvetica"/>
              </a:rPr>
              <a:t>ghostscript</a:t>
            </a:r>
            <a:r>
              <a:rPr lang="en-US" sz="1600" dirty="0">
                <a:latin typeface="Helvetica"/>
                <a:cs typeface="Helvetica"/>
              </a:rPr>
              <a:t>, or other image viewing applications.</a:t>
            </a:r>
            <a:endParaRPr lang="en-US" sz="1600" i="1" dirty="0">
              <a:latin typeface="Helvetica"/>
              <a:cs typeface="Helvetica"/>
            </a:endParaRPr>
          </a:p>
          <a:p>
            <a:endParaRPr lang="en-US" sz="1600" dirty="0">
              <a:latin typeface="Helvetica"/>
              <a:cs typeface="Helvetica"/>
            </a:endParaRPr>
          </a:p>
          <a:p>
            <a:endParaRPr lang="en-US" sz="1600" dirty="0">
              <a:latin typeface="Helvetica"/>
              <a:cs typeface="Helvetica"/>
            </a:endParaRPr>
          </a:p>
          <a:p>
            <a:endParaRPr lang="en-US" sz="1600" dirty="0">
              <a:latin typeface="Helvetica"/>
              <a:cs typeface="Helvetica"/>
            </a:endParaRPr>
          </a:p>
          <a:p>
            <a:endParaRPr lang="en-US" sz="1600" dirty="0">
              <a:latin typeface="Helvetica"/>
              <a:cs typeface="Helvetica"/>
            </a:endParaRPr>
          </a:p>
          <a:p>
            <a:endParaRPr lang="en-US" sz="1600" dirty="0">
              <a:latin typeface="Helvetica"/>
              <a:cs typeface="Helvetica"/>
            </a:endParaRPr>
          </a:p>
          <a:p>
            <a:endParaRPr lang="en-US" sz="1600" dirty="0">
              <a:latin typeface="Helvetica"/>
              <a:cs typeface="Helvetica"/>
            </a:endParaRPr>
          </a:p>
        </p:txBody>
      </p:sp>
    </p:spTree>
    <p:extLst>
      <p:ext uri="{BB962C8B-B14F-4D97-AF65-F5344CB8AC3E}">
        <p14:creationId xmlns:p14="http://schemas.microsoft.com/office/powerpoint/2010/main" val="398341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709" y="2078100"/>
            <a:ext cx="3873001" cy="4231340"/>
          </a:xfrm>
          <a:prstGeom prst="rect">
            <a:avLst/>
          </a:prstGeom>
        </p:spPr>
      </p:pic>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Introduction to psbasemap</a:t>
            </a:r>
          </a:p>
        </p:txBody>
      </p:sp>
      <p:sp>
        <p:nvSpPr>
          <p:cNvPr id="10" name="Text Placeholder 7"/>
          <p:cNvSpPr>
            <a:spLocks noGrp="1"/>
          </p:cNvSpPr>
          <p:nvPr/>
        </p:nvSpPr>
        <p:spPr>
          <a:xfrm>
            <a:off x="457199" y="2078099"/>
            <a:ext cx="4293138" cy="159001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fi-FI" sz="1600" b="1" dirty="0">
                <a:solidFill>
                  <a:srgbClr val="008000"/>
                </a:solidFill>
                <a:latin typeface="Courier"/>
                <a:cs typeface="Courier"/>
              </a:rPr>
              <a:t>-P</a:t>
            </a:r>
            <a:endParaRPr lang="fi-FI" sz="1600" b="1" dirty="0">
              <a:latin typeface="Helvetica"/>
              <a:cs typeface="Helvetica"/>
            </a:endParaRPr>
          </a:p>
          <a:p>
            <a:r>
              <a:rPr lang="en-US" sz="1600" dirty="0">
                <a:latin typeface="Helvetica"/>
                <a:cs typeface="Helvetica"/>
              </a:rPr>
              <a:t>If your map is appearing sideways add in the </a:t>
            </a:r>
            <a:r>
              <a:rPr lang="en-US" sz="1600" b="1" dirty="0">
                <a:solidFill>
                  <a:srgbClr val="008000"/>
                </a:solidFill>
                <a:latin typeface="Courier"/>
                <a:cs typeface="Courier"/>
              </a:rPr>
              <a:t>-P</a:t>
            </a:r>
            <a:r>
              <a:rPr lang="en-US" sz="1600" b="1" dirty="0">
                <a:latin typeface="Helvetica"/>
                <a:cs typeface="Helvetica"/>
              </a:rPr>
              <a:t> </a:t>
            </a:r>
            <a:r>
              <a:rPr lang="en-US" sz="1600" dirty="0">
                <a:latin typeface="Helvetica"/>
                <a:cs typeface="Helvetica"/>
              </a:rPr>
              <a:t>option. This option selects the portrait plotting mode. The default is landscape orientation.</a:t>
            </a:r>
          </a:p>
          <a:p>
            <a:endParaRPr lang="en-US" dirty="0">
              <a:latin typeface="Helvetica"/>
              <a:cs typeface="Helvetica"/>
            </a:endParaRPr>
          </a:p>
        </p:txBody>
      </p:sp>
      <p:sp>
        <p:nvSpPr>
          <p:cNvPr id="7" name="Text Placeholder 7"/>
          <p:cNvSpPr>
            <a:spLocks noGrp="1"/>
          </p:cNvSpPr>
          <p:nvPr>
            <p:ph type="body" sz="half" idx="2"/>
          </p:nvPr>
        </p:nvSpPr>
        <p:spPr>
          <a:xfrm>
            <a:off x="457199" y="1435101"/>
            <a:ext cx="7187963" cy="643000"/>
          </a:xfrm>
        </p:spPr>
        <p:txBody>
          <a:bodyPr/>
          <a:lstStyle/>
          <a:p>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psbasemap</a:t>
            </a:r>
            <a:r>
              <a:rPr lang="fi-FI" sz="1600" b="1" dirty="0">
                <a:solidFill>
                  <a:srgbClr val="008000"/>
                </a:solidFill>
                <a:latin typeface="Courier"/>
                <a:cs typeface="Courier"/>
              </a:rPr>
              <a:t> -JM10c -R80/110/0/35 -Ba10 -P &gt; map1a.ps</a:t>
            </a:r>
          </a:p>
          <a:p>
            <a:endParaRPr lang="en-US" dirty="0">
              <a:solidFill>
                <a:srgbClr val="008000"/>
              </a:solidFill>
              <a:latin typeface="Courier"/>
              <a:cs typeface="Courier"/>
            </a:endParaRPr>
          </a:p>
        </p:txBody>
      </p:sp>
    </p:spTree>
    <p:extLst>
      <p:ext uri="{BB962C8B-B14F-4D97-AF65-F5344CB8AC3E}">
        <p14:creationId xmlns:p14="http://schemas.microsoft.com/office/powerpoint/2010/main" val="221280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016540" cy="892164"/>
          </a:xfrm>
        </p:spPr>
        <p:txBody>
          <a:bodyPr>
            <a:noAutofit/>
          </a:bodyPr>
          <a:lstStyle/>
          <a:p>
            <a:r>
              <a:rPr lang="en-US" sz="3200" b="0" dirty="0">
                <a:latin typeface="Helvetica"/>
                <a:cs typeface="Helvetica"/>
              </a:rPr>
              <a:t>Introduction to psbasemap</a:t>
            </a:r>
          </a:p>
        </p:txBody>
      </p:sp>
      <p:sp>
        <p:nvSpPr>
          <p:cNvPr id="8" name="Text Placeholder 7"/>
          <p:cNvSpPr>
            <a:spLocks noGrp="1"/>
          </p:cNvSpPr>
          <p:nvPr>
            <p:ph type="body" sz="half" idx="2"/>
          </p:nvPr>
        </p:nvSpPr>
        <p:spPr>
          <a:xfrm>
            <a:off x="457201" y="1290426"/>
            <a:ext cx="7194883" cy="643000"/>
          </a:xfrm>
        </p:spPr>
        <p:txBody>
          <a:bodyPr>
            <a:normAutofit/>
          </a:bodyPr>
          <a:lstStyle/>
          <a:p>
            <a:r>
              <a:rPr lang="en-US" sz="1600" b="1" dirty="0">
                <a:solidFill>
                  <a:srgbClr val="008000"/>
                </a:solidFill>
                <a:latin typeface="Courier"/>
                <a:cs typeface="Courier"/>
              </a:rPr>
              <a:t># </a:t>
            </a:r>
            <a:r>
              <a:rPr lang="en-US" sz="1600" b="1">
                <a:solidFill>
                  <a:srgbClr val="008000"/>
                </a:solidFill>
                <a:latin typeface="Courier"/>
                <a:cs typeface="Courier"/>
              </a:rPr>
              <a:t>change ”-Ba10” to “-Bg10”, “map1a.ps” to “map1b.ps”</a:t>
            </a:r>
            <a:endParaRPr lang="en-US" sz="1600" b="1" dirty="0">
              <a:solidFill>
                <a:srgbClr val="008000"/>
              </a:solidFill>
              <a:latin typeface="Courier"/>
              <a:cs typeface="Courier"/>
            </a:endParaRPr>
          </a:p>
          <a:p>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–JM10c -R80/110/0/35 -Bg10 &gt; map1b.ps</a:t>
            </a:r>
            <a:endParaRPr lang="en-US" dirty="0">
              <a:solidFill>
                <a:srgbClr val="008000"/>
              </a:solidFill>
              <a:latin typeface="Courier"/>
              <a:cs typeface="Courier"/>
            </a:endParaRPr>
          </a:p>
        </p:txBody>
      </p:sp>
      <p:sp>
        <p:nvSpPr>
          <p:cNvPr id="10" name="Text Placeholder 7"/>
          <p:cNvSpPr>
            <a:spLocks noGrp="1"/>
          </p:cNvSpPr>
          <p:nvPr/>
        </p:nvSpPr>
        <p:spPr>
          <a:xfrm>
            <a:off x="457201" y="2142804"/>
            <a:ext cx="4293138" cy="388054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fi-FI" sz="1600" b="1" dirty="0">
                <a:solidFill>
                  <a:srgbClr val="008000"/>
                </a:solidFill>
                <a:latin typeface="Courier"/>
                <a:cs typeface="Courier"/>
              </a:rPr>
              <a:t>#</a:t>
            </a:r>
            <a:endParaRPr lang="fi-FI" sz="1600" b="1" dirty="0">
              <a:latin typeface="Helvetica"/>
              <a:cs typeface="Helvetica"/>
            </a:endParaRPr>
          </a:p>
          <a:p>
            <a:r>
              <a:rPr lang="en-US" sz="1600" dirty="0">
                <a:latin typeface="Helvetica"/>
                <a:cs typeface="Helvetica"/>
              </a:rPr>
              <a:t>The first line starts with a pound sign. Everything on the line that comes after a pound sign is a comment and will not be interpreted as a command. Use comments to keep track of your work, remember what you have done, and so someone else can read your code.</a:t>
            </a:r>
          </a:p>
          <a:p>
            <a:endParaRPr lang="en-US" sz="1600" i="1" dirty="0">
              <a:latin typeface="Helvetica"/>
              <a:cs typeface="Helvetica"/>
            </a:endParaRPr>
          </a:p>
          <a:p>
            <a:r>
              <a:rPr lang="en-US" sz="1600" b="1" dirty="0">
                <a:solidFill>
                  <a:srgbClr val="008000"/>
                </a:solidFill>
                <a:latin typeface="Courier"/>
                <a:cs typeface="Courier"/>
              </a:rPr>
              <a:t>-Bg10</a:t>
            </a:r>
            <a:endParaRPr lang="fi-FI" sz="1600" b="1" dirty="0">
              <a:latin typeface="Helvetica"/>
              <a:cs typeface="Helvetica"/>
            </a:endParaRPr>
          </a:p>
          <a:p>
            <a:r>
              <a:rPr lang="en-US" sz="1600" dirty="0">
                <a:latin typeface="Helvetica"/>
                <a:cs typeface="Helvetica"/>
              </a:rPr>
              <a:t>Switching the </a:t>
            </a:r>
            <a:r>
              <a:rPr lang="en-US" sz="1600" b="1" dirty="0">
                <a:solidFill>
                  <a:srgbClr val="008000"/>
                </a:solidFill>
                <a:latin typeface="Courier"/>
                <a:cs typeface="Courier"/>
              </a:rPr>
              <a:t>a</a:t>
            </a:r>
            <a:r>
              <a:rPr lang="en-US" sz="1600" dirty="0">
                <a:latin typeface="Helvetica"/>
                <a:cs typeface="Helvetica"/>
              </a:rPr>
              <a:t> to </a:t>
            </a:r>
            <a:r>
              <a:rPr lang="en-US" sz="1600" b="1" dirty="0">
                <a:solidFill>
                  <a:srgbClr val="008000"/>
                </a:solidFill>
                <a:latin typeface="Courier"/>
                <a:cs typeface="Courier"/>
              </a:rPr>
              <a:t>g</a:t>
            </a:r>
            <a:r>
              <a:rPr lang="en-US" sz="1600" dirty="0">
                <a:latin typeface="Helvetica"/>
                <a:cs typeface="Helvetica"/>
              </a:rPr>
              <a:t> in the </a:t>
            </a:r>
            <a:r>
              <a:rPr lang="en-US" sz="1600" b="1" dirty="0">
                <a:solidFill>
                  <a:srgbClr val="008000"/>
                </a:solidFill>
                <a:latin typeface="Courier" charset="0"/>
                <a:ea typeface="Courier" charset="0"/>
                <a:cs typeface="Courier" charset="0"/>
              </a:rPr>
              <a:t>-B</a:t>
            </a:r>
            <a:r>
              <a:rPr lang="en-US" sz="1600" dirty="0">
                <a:latin typeface="Helvetica"/>
                <a:cs typeface="Helvetica"/>
              </a:rPr>
              <a:t> flag indicates gridline plotting instead of annotation (every </a:t>
            </a:r>
            <a:r>
              <a:rPr lang="en-US" sz="1600" b="1" dirty="0">
                <a:solidFill>
                  <a:srgbClr val="008000"/>
                </a:solidFill>
                <a:latin typeface="Courier"/>
                <a:cs typeface="Courier"/>
              </a:rPr>
              <a:t>10</a:t>
            </a:r>
            <a:r>
              <a:rPr lang="en-US" sz="1600" dirty="0">
                <a:latin typeface="Helvetica"/>
                <a:cs typeface="Helvetica"/>
              </a:rPr>
              <a:t> degrees). Since we removed the </a:t>
            </a:r>
            <a:r>
              <a:rPr lang="en-US" sz="1600" b="1" dirty="0">
                <a:solidFill>
                  <a:srgbClr val="008000"/>
                </a:solidFill>
                <a:latin typeface="Courier"/>
                <a:cs typeface="Courier"/>
              </a:rPr>
              <a:t>a</a:t>
            </a:r>
            <a:r>
              <a:rPr lang="en-US" sz="1600" b="1" dirty="0">
                <a:latin typeface="Helvetica"/>
                <a:cs typeface="Helvetica"/>
              </a:rPr>
              <a:t> </a:t>
            </a:r>
            <a:r>
              <a:rPr lang="en-US" sz="1600" dirty="0">
                <a:latin typeface="Helvetica"/>
                <a:cs typeface="Helvetica"/>
              </a:rPr>
              <a:t>we no longer have any boundary annotations.</a:t>
            </a:r>
          </a:p>
          <a:p>
            <a:endParaRPr lang="en-US" dirty="0">
              <a:latin typeface="Helvetica"/>
              <a:cs typeface="Helvetica"/>
            </a:endParaRPr>
          </a:p>
          <a:p>
            <a:endParaRPr lang="en-US" dirty="0">
              <a:latin typeface="Helvetica"/>
              <a:cs typeface="Helvetica"/>
            </a:endParaRPr>
          </a:p>
          <a:p>
            <a:endParaRPr lang="en-US" i="1" dirty="0">
              <a:latin typeface="Helvetica"/>
              <a:cs typeface="Helvetica"/>
            </a:endParaRPr>
          </a:p>
        </p:txBody>
      </p:sp>
      <p:pic>
        <p:nvPicPr>
          <p:cNvPr id="2" name="Picture 1" descr="map1b.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7755" y="2255330"/>
            <a:ext cx="3066706" cy="3768016"/>
          </a:xfrm>
          <a:prstGeom prst="rect">
            <a:avLst/>
          </a:prstGeom>
        </p:spPr>
      </p:pic>
      <p:sp>
        <p:nvSpPr>
          <p:cNvPr id="4" name="TextBox 3"/>
          <p:cNvSpPr txBox="1"/>
          <p:nvPr/>
        </p:nvSpPr>
        <p:spPr>
          <a:xfrm>
            <a:off x="5580694" y="90097"/>
            <a:ext cx="3474383" cy="1200329"/>
          </a:xfrm>
          <a:prstGeom prst="rect">
            <a:avLst/>
          </a:prstGeom>
          <a:noFill/>
        </p:spPr>
        <p:txBody>
          <a:bodyPr wrap="square" rtlCol="0">
            <a:spAutoFit/>
          </a:bodyPr>
          <a:lstStyle/>
          <a:p>
            <a:r>
              <a:rPr lang="en-US" i="1" dirty="0">
                <a:solidFill>
                  <a:srgbClr val="FF0000"/>
                </a:solidFill>
                <a:latin typeface="Helvetica"/>
                <a:cs typeface="Helvetica"/>
              </a:rPr>
              <a:t>If you haven’t yet, you should start putting all your commands into scripts. For an intro to scripts, see our Unix Guide.</a:t>
            </a:r>
          </a:p>
        </p:txBody>
      </p:sp>
    </p:spTree>
    <p:extLst>
      <p:ext uri="{BB962C8B-B14F-4D97-AF65-F5344CB8AC3E}">
        <p14:creationId xmlns:p14="http://schemas.microsoft.com/office/powerpoint/2010/main" val="3808720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016540" cy="892164"/>
          </a:xfrm>
        </p:spPr>
        <p:txBody>
          <a:bodyPr>
            <a:noAutofit/>
          </a:bodyPr>
          <a:lstStyle/>
          <a:p>
            <a:r>
              <a:rPr lang="en-US" sz="3200" b="0" dirty="0">
                <a:latin typeface="Helvetica"/>
                <a:cs typeface="Helvetica"/>
              </a:rPr>
              <a:t>Introduction to psbasemap</a:t>
            </a:r>
          </a:p>
        </p:txBody>
      </p:sp>
      <p:sp>
        <p:nvSpPr>
          <p:cNvPr id="8" name="Text Placeholder 7"/>
          <p:cNvSpPr>
            <a:spLocks noGrp="1"/>
          </p:cNvSpPr>
          <p:nvPr>
            <p:ph type="body" sz="half" idx="2"/>
          </p:nvPr>
        </p:nvSpPr>
        <p:spPr>
          <a:xfrm>
            <a:off x="457201" y="1290426"/>
            <a:ext cx="7449441" cy="643000"/>
          </a:xfrm>
        </p:spPr>
        <p:txBody>
          <a:bodyPr/>
          <a:lstStyle/>
          <a:p>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-JM</a:t>
            </a:r>
            <a:r>
              <a:rPr lang="fi-FI" sz="1600" b="1" dirty="0">
                <a:solidFill>
                  <a:srgbClr val="008000"/>
                </a:solidFill>
                <a:latin typeface="Courier"/>
                <a:cs typeface="Courier"/>
              </a:rPr>
              <a:t>10c</a:t>
            </a:r>
            <a:r>
              <a:rPr lang="en-US" sz="1600" b="1" dirty="0">
                <a:solidFill>
                  <a:srgbClr val="008000"/>
                </a:solidFill>
                <a:latin typeface="Courier"/>
                <a:cs typeface="Courier"/>
              </a:rPr>
              <a:t> -R80/110/0/35 -Ba10g10 &gt; map1c.ps</a:t>
            </a:r>
            <a:endParaRPr lang="en-US" dirty="0">
              <a:solidFill>
                <a:srgbClr val="008000"/>
              </a:solidFill>
              <a:latin typeface="Courier"/>
              <a:cs typeface="Courier"/>
            </a:endParaRPr>
          </a:p>
        </p:txBody>
      </p:sp>
      <p:sp>
        <p:nvSpPr>
          <p:cNvPr id="10" name="Text Placeholder 7"/>
          <p:cNvSpPr>
            <a:spLocks noGrp="1"/>
          </p:cNvSpPr>
          <p:nvPr/>
        </p:nvSpPr>
        <p:spPr>
          <a:xfrm>
            <a:off x="457200" y="2190604"/>
            <a:ext cx="4293138" cy="159001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cs typeface="Courier"/>
              </a:rPr>
              <a:t>-Ba10g10</a:t>
            </a:r>
            <a:endParaRPr lang="fi-FI" sz="1600" b="1" dirty="0">
              <a:latin typeface="Helvetica"/>
              <a:cs typeface="Helvetica"/>
            </a:endParaRPr>
          </a:p>
          <a:p>
            <a:r>
              <a:rPr lang="en-US" sz="1600" dirty="0">
                <a:latin typeface="Helvetica"/>
                <a:cs typeface="Helvetica"/>
              </a:rPr>
              <a:t>Here we combine </a:t>
            </a:r>
            <a:r>
              <a:rPr lang="en-US" sz="1600" b="1" dirty="0">
                <a:solidFill>
                  <a:srgbClr val="008000"/>
                </a:solidFill>
                <a:latin typeface="Courier"/>
                <a:cs typeface="Courier"/>
              </a:rPr>
              <a:t>a</a:t>
            </a:r>
            <a:r>
              <a:rPr lang="en-US" sz="1600" dirty="0">
                <a:latin typeface="Helvetica"/>
                <a:cs typeface="Helvetica"/>
              </a:rPr>
              <a:t> and </a:t>
            </a:r>
            <a:r>
              <a:rPr lang="en-US" sz="1600" b="1" dirty="0">
                <a:solidFill>
                  <a:srgbClr val="008000"/>
                </a:solidFill>
                <a:latin typeface="Courier"/>
                <a:cs typeface="Courier"/>
              </a:rPr>
              <a:t>g</a:t>
            </a:r>
            <a:r>
              <a:rPr lang="en-US" sz="1600" dirty="0">
                <a:latin typeface="Helvetica"/>
                <a:cs typeface="Helvetica"/>
              </a:rPr>
              <a:t> in the </a:t>
            </a:r>
            <a:r>
              <a:rPr lang="en-US" sz="1600" b="1" dirty="0">
                <a:solidFill>
                  <a:srgbClr val="008000"/>
                </a:solidFill>
                <a:latin typeface="Courier" charset="0"/>
                <a:ea typeface="Courier" charset="0"/>
                <a:cs typeface="Courier" charset="0"/>
              </a:rPr>
              <a:t>-B</a:t>
            </a:r>
            <a:r>
              <a:rPr lang="en-US" sz="1600" dirty="0">
                <a:latin typeface="Helvetica"/>
                <a:cs typeface="Helvetica"/>
              </a:rPr>
              <a:t> option to plot both annotations and gridlines. Since each letter has a </a:t>
            </a:r>
            <a:r>
              <a:rPr lang="en-US" sz="1600" b="1" dirty="0">
                <a:solidFill>
                  <a:srgbClr val="008000"/>
                </a:solidFill>
                <a:latin typeface="Courier"/>
                <a:cs typeface="Courier"/>
              </a:rPr>
              <a:t>10</a:t>
            </a:r>
            <a:r>
              <a:rPr lang="en-US" sz="1600" dirty="0">
                <a:latin typeface="Helvetica"/>
                <a:cs typeface="Helvetica"/>
              </a:rPr>
              <a:t> after it, each is plotted every 10 degrees.</a:t>
            </a:r>
          </a:p>
          <a:p>
            <a:endParaRPr lang="en-US" dirty="0">
              <a:latin typeface="Helvetica"/>
              <a:cs typeface="Helvetica"/>
            </a:endParaRPr>
          </a:p>
        </p:txBody>
      </p:sp>
      <p:pic>
        <p:nvPicPr>
          <p:cNvPr id="3" name="Picture 2" descr="map1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432" y="2190604"/>
            <a:ext cx="3858286" cy="4215264"/>
          </a:xfrm>
          <a:prstGeom prst="rect">
            <a:avLst/>
          </a:prstGeom>
        </p:spPr>
      </p:pic>
    </p:spTree>
    <p:extLst>
      <p:ext uri="{BB962C8B-B14F-4D97-AF65-F5344CB8AC3E}">
        <p14:creationId xmlns:p14="http://schemas.microsoft.com/office/powerpoint/2010/main" val="3029388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Introduction to psbasemap</a:t>
            </a:r>
          </a:p>
        </p:txBody>
      </p:sp>
      <p:sp>
        <p:nvSpPr>
          <p:cNvPr id="8" name="Text Placeholder 7"/>
          <p:cNvSpPr>
            <a:spLocks noGrp="1"/>
          </p:cNvSpPr>
          <p:nvPr>
            <p:ph type="body" sz="half" idx="2"/>
          </p:nvPr>
        </p:nvSpPr>
        <p:spPr>
          <a:xfrm>
            <a:off x="457199" y="1266314"/>
            <a:ext cx="7701166" cy="643000"/>
          </a:xfrm>
        </p:spPr>
        <p:txBody>
          <a:bodyPr>
            <a:normAutofit/>
          </a:bodyPr>
          <a:lstStyle/>
          <a:p>
            <a:pPr marL="460375" indent="-460375"/>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-JM</a:t>
            </a:r>
            <a:r>
              <a:rPr lang="fi-FI" sz="1600" b="1" dirty="0">
                <a:solidFill>
                  <a:srgbClr val="008000"/>
                </a:solidFill>
                <a:latin typeface="Courier"/>
                <a:cs typeface="Courier"/>
              </a:rPr>
              <a:t>10c</a:t>
            </a:r>
            <a:r>
              <a:rPr lang="en-US" sz="1600" b="1" dirty="0">
                <a:solidFill>
                  <a:srgbClr val="008000"/>
                </a:solidFill>
                <a:latin typeface="Courier"/>
                <a:cs typeface="Courier"/>
              </a:rPr>
              <a:t> -R80/110/0/35 -Bxa10g10 -Bya5g5 &gt; map1d.ps</a:t>
            </a:r>
            <a:endParaRPr lang="en-US" dirty="0">
              <a:solidFill>
                <a:srgbClr val="008000"/>
              </a:solidFill>
              <a:latin typeface="Courier"/>
              <a:cs typeface="Courier"/>
            </a:endParaRPr>
          </a:p>
        </p:txBody>
      </p:sp>
      <p:sp>
        <p:nvSpPr>
          <p:cNvPr id="10" name="Text Placeholder 7"/>
          <p:cNvSpPr>
            <a:spLocks noGrp="1"/>
          </p:cNvSpPr>
          <p:nvPr/>
        </p:nvSpPr>
        <p:spPr>
          <a:xfrm>
            <a:off x="457199" y="2187619"/>
            <a:ext cx="4293138" cy="316609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cs typeface="Courier"/>
              </a:rPr>
              <a:t>-Bxa10g10 -Bya5g5</a:t>
            </a:r>
            <a:endParaRPr lang="en-US" sz="1600" b="1" dirty="0">
              <a:latin typeface="Helvetica"/>
              <a:cs typeface="Helvetica"/>
            </a:endParaRPr>
          </a:p>
          <a:p>
            <a:r>
              <a:rPr lang="en-US" sz="1600" dirty="0">
                <a:latin typeface="Helvetica"/>
                <a:cs typeface="Helvetica"/>
              </a:rPr>
              <a:t>What if we want different annotations and gridlines for latitude and longitude? To define axes independently, we can divide the </a:t>
            </a:r>
            <a:r>
              <a:rPr lang="en-US" sz="1600" b="1" dirty="0">
                <a:solidFill>
                  <a:srgbClr val="008000"/>
                </a:solidFill>
                <a:latin typeface="Courier"/>
                <a:cs typeface="Courier"/>
              </a:rPr>
              <a:t>-B</a:t>
            </a:r>
            <a:r>
              <a:rPr lang="en-US" sz="1600" dirty="0">
                <a:latin typeface="Helvetica"/>
                <a:cs typeface="Helvetica"/>
              </a:rPr>
              <a:t> option into x and y components, using </a:t>
            </a:r>
            <a:r>
              <a:rPr lang="en-US" sz="1600" b="1" dirty="0">
                <a:solidFill>
                  <a:srgbClr val="008000"/>
                </a:solidFill>
                <a:latin typeface="Courier"/>
                <a:cs typeface="Courier"/>
              </a:rPr>
              <a:t>-</a:t>
            </a:r>
            <a:r>
              <a:rPr lang="en-US" sz="1600" b="1" dirty="0" err="1">
                <a:solidFill>
                  <a:srgbClr val="008000"/>
                </a:solidFill>
                <a:latin typeface="Courier"/>
                <a:cs typeface="Courier"/>
              </a:rPr>
              <a:t>Bx</a:t>
            </a:r>
            <a:r>
              <a:rPr lang="en-US" sz="1600" dirty="0">
                <a:latin typeface="Helvetica"/>
                <a:cs typeface="Helvetica"/>
              </a:rPr>
              <a:t> and </a:t>
            </a:r>
            <a:r>
              <a:rPr lang="en-US" sz="1600" b="1" dirty="0">
                <a:solidFill>
                  <a:srgbClr val="008000"/>
                </a:solidFill>
                <a:latin typeface="Courier"/>
                <a:cs typeface="Courier"/>
              </a:rPr>
              <a:t>-By</a:t>
            </a:r>
            <a:r>
              <a:rPr lang="en-US" sz="1600" dirty="0">
                <a:latin typeface="Helvetica"/>
                <a:cs typeface="Helvetica"/>
              </a:rPr>
              <a:t>. The annotation and gridline syntax is the same as before, but now they can have different values. This can be especially useful for maps with large aspect ratios, near-polar maps, or unusual projections.</a:t>
            </a:r>
          </a:p>
          <a:p>
            <a:endParaRPr lang="en-US" dirty="0">
              <a:latin typeface="Helvetica"/>
              <a:cs typeface="Helvetica"/>
            </a:endParaRPr>
          </a:p>
        </p:txBody>
      </p:sp>
      <p:pic>
        <p:nvPicPr>
          <p:cNvPr id="2" name="Picture 1" descr="map1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134" y="2187619"/>
            <a:ext cx="3865644" cy="4223302"/>
          </a:xfrm>
          <a:prstGeom prst="rect">
            <a:avLst/>
          </a:prstGeom>
        </p:spPr>
      </p:pic>
      <p:sp>
        <p:nvSpPr>
          <p:cNvPr id="9" name="TextBox 8"/>
          <p:cNvSpPr txBox="1"/>
          <p:nvPr/>
        </p:nvSpPr>
        <p:spPr>
          <a:xfrm>
            <a:off x="6998625" y="114394"/>
            <a:ext cx="2014221" cy="646331"/>
          </a:xfrm>
          <a:prstGeom prst="rect">
            <a:avLst/>
          </a:prstGeom>
          <a:noFill/>
        </p:spPr>
        <p:txBody>
          <a:bodyPr wrap="square" rtlCol="0">
            <a:spAutoFit/>
          </a:bodyPr>
          <a:lstStyle/>
          <a:p>
            <a:r>
              <a:rPr lang="en-US" i="1" dirty="0">
                <a:solidFill>
                  <a:srgbClr val="FF0000"/>
                </a:solidFill>
                <a:latin typeface="Helvetica"/>
                <a:cs typeface="Helvetica"/>
              </a:rPr>
              <a:t>This should all be on one line.</a:t>
            </a:r>
          </a:p>
        </p:txBody>
      </p:sp>
      <p:cxnSp>
        <p:nvCxnSpPr>
          <p:cNvPr id="11" name="Straight Arrow Connector 10"/>
          <p:cNvCxnSpPr/>
          <p:nvPr/>
        </p:nvCxnSpPr>
        <p:spPr>
          <a:xfrm flipH="1">
            <a:off x="7234266" y="760725"/>
            <a:ext cx="273439" cy="50558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33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Introduction to psbasemap</a:t>
            </a:r>
          </a:p>
        </p:txBody>
      </p:sp>
      <p:sp>
        <p:nvSpPr>
          <p:cNvPr id="8" name="Text Placeholder 7"/>
          <p:cNvSpPr>
            <a:spLocks noGrp="1"/>
          </p:cNvSpPr>
          <p:nvPr>
            <p:ph type="body" sz="half" idx="2"/>
          </p:nvPr>
        </p:nvSpPr>
        <p:spPr>
          <a:xfrm>
            <a:off x="457199" y="1266314"/>
            <a:ext cx="7701166" cy="643000"/>
          </a:xfrm>
        </p:spPr>
        <p:txBody>
          <a:bodyPr>
            <a:normAutofit/>
          </a:bodyPr>
          <a:lstStyle/>
          <a:p>
            <a:pPr marL="460375" indent="-460375"/>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-JM</a:t>
            </a:r>
            <a:r>
              <a:rPr lang="fi-FI" sz="1600" b="1" dirty="0">
                <a:solidFill>
                  <a:srgbClr val="008000"/>
                </a:solidFill>
                <a:latin typeface="Courier"/>
                <a:cs typeface="Courier"/>
              </a:rPr>
              <a:t>10c</a:t>
            </a:r>
            <a:r>
              <a:rPr lang="en-US" sz="1600" b="1" dirty="0">
                <a:solidFill>
                  <a:srgbClr val="008000"/>
                </a:solidFill>
                <a:latin typeface="Courier"/>
                <a:cs typeface="Courier"/>
              </a:rPr>
              <a:t> -R80/110/0/35 -Bxa10g10 -Bya5g5 -</a:t>
            </a:r>
            <a:r>
              <a:rPr lang="en-US" sz="1600" b="1" dirty="0" err="1">
                <a:solidFill>
                  <a:srgbClr val="008000"/>
                </a:solidFill>
                <a:latin typeface="Courier"/>
                <a:cs typeface="Courier"/>
              </a:rPr>
              <a:t>BWesN</a:t>
            </a:r>
            <a:r>
              <a:rPr lang="en-US" sz="1600" b="1" dirty="0">
                <a:solidFill>
                  <a:srgbClr val="008000"/>
                </a:solidFill>
                <a:latin typeface="Courier"/>
                <a:cs typeface="Courier"/>
              </a:rPr>
              <a:t> &gt; map1e.ps</a:t>
            </a:r>
            <a:endParaRPr lang="en-US" dirty="0">
              <a:solidFill>
                <a:srgbClr val="008000"/>
              </a:solidFill>
              <a:latin typeface="Courier"/>
              <a:cs typeface="Courier"/>
            </a:endParaRPr>
          </a:p>
        </p:txBody>
      </p:sp>
      <p:sp>
        <p:nvSpPr>
          <p:cNvPr id="10" name="Text Placeholder 7"/>
          <p:cNvSpPr>
            <a:spLocks noGrp="1"/>
          </p:cNvSpPr>
          <p:nvPr/>
        </p:nvSpPr>
        <p:spPr>
          <a:xfrm>
            <a:off x="457200" y="2362172"/>
            <a:ext cx="4293138" cy="377671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cs typeface="Courier"/>
              </a:rPr>
              <a:t>-Bxa10g10 -Bya5g5 -</a:t>
            </a:r>
            <a:r>
              <a:rPr lang="en-US" sz="1600" b="1" dirty="0" err="1">
                <a:solidFill>
                  <a:srgbClr val="008000"/>
                </a:solidFill>
                <a:latin typeface="Courier"/>
                <a:cs typeface="Courier"/>
              </a:rPr>
              <a:t>BWesN</a:t>
            </a:r>
            <a:endParaRPr lang="en-US" sz="1600" b="1" dirty="0">
              <a:latin typeface="Helvetica"/>
              <a:cs typeface="Helvetica"/>
            </a:endParaRPr>
          </a:p>
          <a:p>
            <a:r>
              <a:rPr lang="en-US" sz="1600" dirty="0">
                <a:latin typeface="Helvetica"/>
                <a:cs typeface="Helvetica"/>
              </a:rPr>
              <a:t>Finally, we can define on what sides to plot the annotations with </a:t>
            </a:r>
            <a:r>
              <a:rPr lang="en-US" sz="1600" b="1" dirty="0">
                <a:solidFill>
                  <a:srgbClr val="008000"/>
                </a:solidFill>
                <a:latin typeface="Courier"/>
                <a:cs typeface="Courier"/>
              </a:rPr>
              <a:t>-</a:t>
            </a:r>
            <a:r>
              <a:rPr lang="en-US" sz="1600" b="1" dirty="0" err="1">
                <a:solidFill>
                  <a:srgbClr val="008000"/>
                </a:solidFill>
                <a:latin typeface="Courier"/>
                <a:cs typeface="Courier"/>
              </a:rPr>
              <a:t>BWesN</a:t>
            </a:r>
            <a:r>
              <a:rPr lang="en-US" sz="1600" dirty="0">
                <a:latin typeface="Helvetica"/>
                <a:cs typeface="Helvetica"/>
              </a:rPr>
              <a:t>.</a:t>
            </a:r>
            <a:r>
              <a:rPr lang="en-US" sz="1600" b="1" dirty="0">
                <a:latin typeface="Helvetica"/>
                <a:cs typeface="Helvetica"/>
              </a:rPr>
              <a:t> </a:t>
            </a:r>
            <a:r>
              <a:rPr lang="en-US" sz="1600" dirty="0">
                <a:latin typeface="Helvetica"/>
                <a:cs typeface="Helvetica"/>
              </a:rPr>
              <a:t>This</a:t>
            </a:r>
            <a:r>
              <a:rPr lang="en-US" sz="1600" b="1" dirty="0">
                <a:latin typeface="Helvetica"/>
                <a:cs typeface="Helvetica"/>
              </a:rPr>
              <a:t> </a:t>
            </a:r>
            <a:r>
              <a:rPr lang="en-US" sz="1600" dirty="0">
                <a:latin typeface="Helvetica"/>
                <a:cs typeface="Helvetica"/>
              </a:rPr>
              <a:t>specifies which edges (</a:t>
            </a:r>
            <a:r>
              <a:rPr lang="en-US" sz="1600" b="1" dirty="0">
                <a:latin typeface="Helvetica"/>
                <a:cs typeface="Helvetica"/>
              </a:rPr>
              <a:t>W</a:t>
            </a:r>
            <a:r>
              <a:rPr lang="en-US" sz="1600" dirty="0">
                <a:latin typeface="Helvetica"/>
                <a:cs typeface="Helvetica"/>
              </a:rPr>
              <a:t>est, </a:t>
            </a:r>
            <a:r>
              <a:rPr lang="en-US" sz="1600" b="1" dirty="0">
                <a:latin typeface="Helvetica"/>
                <a:cs typeface="Helvetica"/>
              </a:rPr>
              <a:t>e</a:t>
            </a:r>
            <a:r>
              <a:rPr lang="en-US" sz="1600" dirty="0">
                <a:latin typeface="Helvetica"/>
                <a:cs typeface="Helvetica"/>
              </a:rPr>
              <a:t>ast, </a:t>
            </a:r>
            <a:r>
              <a:rPr lang="en-US" sz="1600" b="1" dirty="0">
                <a:latin typeface="Helvetica"/>
                <a:cs typeface="Helvetica"/>
              </a:rPr>
              <a:t>s</a:t>
            </a:r>
            <a:r>
              <a:rPr lang="en-US" sz="1600" dirty="0">
                <a:latin typeface="Helvetica"/>
                <a:cs typeface="Helvetica"/>
              </a:rPr>
              <a:t>outh, </a:t>
            </a:r>
            <a:r>
              <a:rPr lang="en-US" sz="1600" b="1" dirty="0">
                <a:latin typeface="Helvetica"/>
                <a:cs typeface="Helvetica"/>
              </a:rPr>
              <a:t>N</a:t>
            </a:r>
            <a:r>
              <a:rPr lang="en-US" sz="1600" dirty="0">
                <a:latin typeface="Helvetica"/>
                <a:cs typeface="Helvetica"/>
              </a:rPr>
              <a:t>orth) we would like to have longitude or latitude annotations. The capital letters </a:t>
            </a:r>
            <a:r>
              <a:rPr lang="en-US" sz="1600" b="1" dirty="0">
                <a:latin typeface="Helvetica"/>
                <a:cs typeface="Helvetica"/>
              </a:rPr>
              <a:t>W</a:t>
            </a:r>
            <a:r>
              <a:rPr lang="en-US" sz="1600" dirty="0">
                <a:latin typeface="Helvetica"/>
                <a:cs typeface="Helvetica"/>
              </a:rPr>
              <a:t> &amp; </a:t>
            </a:r>
            <a:r>
              <a:rPr lang="en-US" sz="1600" b="1" dirty="0">
                <a:latin typeface="Helvetica"/>
                <a:cs typeface="Helvetica"/>
              </a:rPr>
              <a:t>N </a:t>
            </a:r>
            <a:r>
              <a:rPr lang="en-US" sz="1600" dirty="0">
                <a:latin typeface="Helvetica"/>
                <a:cs typeface="Helvetica"/>
              </a:rPr>
              <a:t>indicate which edges we want annotated, and the lowercase letters </a:t>
            </a:r>
            <a:r>
              <a:rPr lang="en-US" sz="1600" b="1" dirty="0">
                <a:latin typeface="Helvetica"/>
                <a:cs typeface="Helvetica"/>
              </a:rPr>
              <a:t>e</a:t>
            </a:r>
            <a:r>
              <a:rPr lang="en-US" sz="1600" dirty="0">
                <a:latin typeface="Helvetica"/>
                <a:cs typeface="Helvetica"/>
              </a:rPr>
              <a:t> &amp; </a:t>
            </a:r>
            <a:r>
              <a:rPr lang="en-US" sz="1600" b="1" dirty="0">
                <a:latin typeface="Helvetica"/>
                <a:cs typeface="Helvetica"/>
              </a:rPr>
              <a:t>s</a:t>
            </a:r>
            <a:r>
              <a:rPr lang="en-US" sz="1600" dirty="0">
                <a:latin typeface="Helvetica"/>
                <a:cs typeface="Helvetica"/>
              </a:rPr>
              <a:t> indicate that we want to draw the east and south edges, but they will be left blank. If you omit a letter, that edge will not be drawn at all.</a:t>
            </a:r>
          </a:p>
          <a:p>
            <a:endParaRPr lang="en-US" dirty="0">
              <a:latin typeface="Helvetica"/>
              <a:cs typeface="Helvetica"/>
            </a:endParaRPr>
          </a:p>
        </p:txBody>
      </p:sp>
      <p:pic>
        <p:nvPicPr>
          <p:cNvPr id="3" name="Picture 2" descr="map1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096" y="2126628"/>
            <a:ext cx="3732047" cy="4105746"/>
          </a:xfrm>
          <a:prstGeom prst="rect">
            <a:avLst/>
          </a:prstGeom>
        </p:spPr>
      </p:pic>
    </p:spTree>
    <p:extLst>
      <p:ext uri="{BB962C8B-B14F-4D97-AF65-F5344CB8AC3E}">
        <p14:creationId xmlns:p14="http://schemas.microsoft.com/office/powerpoint/2010/main" val="3244734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Helvetica" charset="0"/>
                <a:ea typeface="Helvetica" charset="0"/>
                <a:cs typeface="Helvetica" charset="0"/>
              </a:rPr>
              <a:t>Recap of </a:t>
            </a:r>
            <a:r>
              <a:rPr lang="en-US" dirty="0">
                <a:latin typeface="Helvetica" charset="0"/>
                <a:ea typeface="Helvetica" charset="0"/>
                <a:cs typeface="Helvetica" charset="0"/>
              </a:rPr>
              <a:t>PSBASEMAP</a:t>
            </a:r>
          </a:p>
        </p:txBody>
      </p:sp>
      <p:sp>
        <p:nvSpPr>
          <p:cNvPr id="3" name="Content Placeholder 2"/>
          <p:cNvSpPr>
            <a:spLocks noGrp="1"/>
          </p:cNvSpPr>
          <p:nvPr>
            <p:ph idx="1"/>
          </p:nvPr>
        </p:nvSpPr>
        <p:spPr/>
        <p:txBody>
          <a:bodyPr/>
          <a:lstStyle/>
          <a:p>
            <a:r>
              <a:rPr lang="en-US" dirty="0">
                <a:latin typeface="Helvetica" charset="0"/>
                <a:ea typeface="Helvetica" charset="0"/>
                <a:cs typeface="Helvetica" charset="0"/>
              </a:rPr>
              <a:t>Command to draw map frame</a:t>
            </a:r>
          </a:p>
          <a:p>
            <a:r>
              <a:rPr lang="en-US" dirty="0">
                <a:latin typeface="Helvetica" charset="0"/>
                <a:ea typeface="Helvetica" charset="0"/>
                <a:cs typeface="Helvetica" charset="0"/>
              </a:rPr>
              <a:t>Produces PostScript output</a:t>
            </a:r>
          </a:p>
          <a:p>
            <a:r>
              <a:rPr lang="en-US" dirty="0">
                <a:latin typeface="Helvetica" charset="0"/>
                <a:ea typeface="Helvetica" charset="0"/>
                <a:cs typeface="Helvetica" charset="0"/>
              </a:rPr>
              <a:t>Specify map projection and map limits (</a:t>
            </a:r>
            <a:r>
              <a:rPr lang="en-US" b="1" dirty="0">
                <a:solidFill>
                  <a:srgbClr val="008000"/>
                </a:solidFill>
                <a:latin typeface="Courier" charset="0"/>
                <a:ea typeface="Courier" charset="0"/>
                <a:cs typeface="Courier" charset="0"/>
              </a:rPr>
              <a:t>-J</a:t>
            </a:r>
            <a:r>
              <a:rPr lang="en-US" dirty="0">
                <a:latin typeface="Helvetica" charset="0"/>
                <a:ea typeface="Helvetica" charset="0"/>
                <a:cs typeface="Helvetica" charset="0"/>
              </a:rPr>
              <a:t> and </a:t>
            </a:r>
            <a:r>
              <a:rPr lang="en-US" b="1" dirty="0">
                <a:solidFill>
                  <a:srgbClr val="008000"/>
                </a:solidFill>
                <a:latin typeface="Courier" charset="0"/>
                <a:ea typeface="Courier" charset="0"/>
                <a:cs typeface="Courier" charset="0"/>
              </a:rPr>
              <a:t>-R</a:t>
            </a:r>
            <a:r>
              <a:rPr lang="en-US" dirty="0">
                <a:latin typeface="Helvetica" charset="0"/>
                <a:ea typeface="Helvetica" charset="0"/>
                <a:cs typeface="Helvetica" charset="0"/>
              </a:rPr>
              <a:t>)</a:t>
            </a:r>
          </a:p>
          <a:p>
            <a:r>
              <a:rPr lang="en-US" dirty="0">
                <a:latin typeface="Helvetica" charset="0"/>
                <a:ea typeface="Helvetica" charset="0"/>
                <a:cs typeface="Helvetica" charset="0"/>
              </a:rPr>
              <a:t>Annotate map frame (</a:t>
            </a:r>
            <a:r>
              <a:rPr lang="en-US" b="1" dirty="0">
                <a:solidFill>
                  <a:srgbClr val="008000"/>
                </a:solidFill>
                <a:latin typeface="Courier" charset="0"/>
                <a:ea typeface="Courier" charset="0"/>
                <a:cs typeface="Courier" charset="0"/>
              </a:rPr>
              <a:t>-Ba</a:t>
            </a:r>
            <a:r>
              <a:rPr lang="en-US" dirty="0">
                <a:latin typeface="Helvetica" charset="0"/>
                <a:ea typeface="Helvetica" charset="0"/>
                <a:cs typeface="Helvetica" charset="0"/>
              </a:rPr>
              <a:t>)</a:t>
            </a:r>
          </a:p>
          <a:p>
            <a:r>
              <a:rPr lang="en-US" dirty="0">
                <a:latin typeface="Helvetica" charset="0"/>
                <a:ea typeface="Helvetica" charset="0"/>
                <a:cs typeface="Helvetica" charset="0"/>
              </a:rPr>
              <a:t>Draw gridlines (</a:t>
            </a:r>
            <a:r>
              <a:rPr lang="en-US" b="1" dirty="0">
                <a:solidFill>
                  <a:srgbClr val="008000"/>
                </a:solidFill>
                <a:latin typeface="Courier" charset="0"/>
                <a:ea typeface="Courier" charset="0"/>
                <a:cs typeface="Courier" charset="0"/>
              </a:rPr>
              <a:t>-</a:t>
            </a:r>
            <a:r>
              <a:rPr lang="en-US" b="1" dirty="0" err="1">
                <a:solidFill>
                  <a:srgbClr val="008000"/>
                </a:solidFill>
                <a:latin typeface="Courier" charset="0"/>
                <a:ea typeface="Courier" charset="0"/>
                <a:cs typeface="Courier" charset="0"/>
              </a:rPr>
              <a:t>Bg</a:t>
            </a:r>
            <a:r>
              <a:rPr lang="en-US" dirty="0">
                <a:latin typeface="Helvetica" charset="0"/>
                <a:ea typeface="Helvetica" charset="0"/>
                <a:cs typeface="Helvetica" charset="0"/>
              </a:rPr>
              <a:t>)</a:t>
            </a:r>
          </a:p>
          <a:p>
            <a:r>
              <a:rPr lang="en-US" dirty="0">
                <a:latin typeface="Helvetica" charset="0"/>
                <a:ea typeface="Helvetica" charset="0"/>
                <a:cs typeface="Helvetica" charset="0"/>
              </a:rPr>
              <a:t>Specify edges to draw (</a:t>
            </a:r>
            <a:r>
              <a:rPr lang="en-US" b="1" dirty="0">
                <a:solidFill>
                  <a:srgbClr val="008000"/>
                </a:solidFill>
                <a:latin typeface="Courier" charset="0"/>
                <a:ea typeface="Courier" charset="0"/>
                <a:cs typeface="Courier" charset="0"/>
              </a:rPr>
              <a:t>-</a:t>
            </a:r>
            <a:r>
              <a:rPr lang="en-US" b="1" dirty="0" err="1">
                <a:solidFill>
                  <a:srgbClr val="008000"/>
                </a:solidFill>
                <a:latin typeface="Courier" charset="0"/>
                <a:ea typeface="Courier" charset="0"/>
                <a:cs typeface="Courier" charset="0"/>
              </a:rPr>
              <a:t>BWeSn</a:t>
            </a:r>
            <a:r>
              <a:rPr lang="en-US" dirty="0">
                <a:latin typeface="Helvetica" charset="0"/>
                <a:ea typeface="Helvetica" charset="0"/>
                <a:cs typeface="Helvetica" charset="0"/>
              </a:rPr>
              <a:t>)</a:t>
            </a:r>
          </a:p>
        </p:txBody>
      </p:sp>
    </p:spTree>
    <p:extLst>
      <p:ext uri="{BB962C8B-B14F-4D97-AF65-F5344CB8AC3E}">
        <p14:creationId xmlns:p14="http://schemas.microsoft.com/office/powerpoint/2010/main" val="154260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Introduction to pscoast</a:t>
            </a:r>
          </a:p>
        </p:txBody>
      </p:sp>
      <p:sp>
        <p:nvSpPr>
          <p:cNvPr id="8" name="Text Placeholder 7"/>
          <p:cNvSpPr>
            <a:spLocks noGrp="1"/>
          </p:cNvSpPr>
          <p:nvPr>
            <p:ph type="body" sz="half" idx="2"/>
          </p:nvPr>
        </p:nvSpPr>
        <p:spPr>
          <a:xfrm>
            <a:off x="457199" y="1274351"/>
            <a:ext cx="8093511" cy="643000"/>
          </a:xfrm>
        </p:spPr>
        <p:txBody>
          <a:bodyPr>
            <a:normAutofit fontScale="85000" lnSpcReduction="10000"/>
          </a:bodyPr>
          <a:lstStyle/>
          <a:p>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pscoast</a:t>
            </a:r>
            <a:r>
              <a:rPr lang="fi-FI" sz="1600" b="1" dirty="0">
                <a:solidFill>
                  <a:srgbClr val="008000"/>
                </a:solidFill>
                <a:latin typeface="Courier"/>
                <a:cs typeface="Courier"/>
              </a:rPr>
              <a:t> -JM10c -R80/110/0/35 -W0.5p -K &gt; map2a.ps</a:t>
            </a:r>
          </a:p>
          <a:p>
            <a:pPr marL="460375" indent="-460375"/>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psbasemap</a:t>
            </a:r>
            <a:r>
              <a:rPr lang="fi-FI" sz="1600" b="1" dirty="0">
                <a:solidFill>
                  <a:srgbClr val="008000"/>
                </a:solidFill>
                <a:latin typeface="Courier"/>
                <a:cs typeface="Courier"/>
              </a:rPr>
              <a:t> -JM10c -R80/110/0/35 -Bxa10g10 -Bya5g5 </a:t>
            </a:r>
            <a:r>
              <a:rPr lang="fi-FI" sz="1600" b="1" dirty="0" err="1">
                <a:solidFill>
                  <a:srgbClr val="008000"/>
                </a:solidFill>
                <a:latin typeface="Courier"/>
                <a:cs typeface="Courier"/>
              </a:rPr>
              <a:t>-BWesN</a:t>
            </a:r>
            <a:r>
              <a:rPr lang="fi-FI" sz="1600" b="1" dirty="0">
                <a:solidFill>
                  <a:srgbClr val="008000"/>
                </a:solidFill>
                <a:latin typeface="Courier"/>
                <a:cs typeface="Courier"/>
              </a:rPr>
              <a:t> –O &gt;&gt; map2a.ps</a:t>
            </a:r>
            <a:endParaRPr lang="en-US" dirty="0">
              <a:solidFill>
                <a:srgbClr val="008000"/>
              </a:solidFill>
              <a:latin typeface="Courier"/>
              <a:cs typeface="Courier"/>
            </a:endParaRPr>
          </a:p>
        </p:txBody>
      </p:sp>
      <p:sp>
        <p:nvSpPr>
          <p:cNvPr id="13" name="Text Placeholder 7"/>
          <p:cNvSpPr txBox="1">
            <a:spLocks/>
          </p:cNvSpPr>
          <p:nvPr/>
        </p:nvSpPr>
        <p:spPr>
          <a:xfrm>
            <a:off x="457199" y="2110248"/>
            <a:ext cx="4421938" cy="369887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pscoast</a:t>
            </a:r>
            <a:endParaRPr lang="en-US" sz="1600" b="1" dirty="0">
              <a:latin typeface="Helvetica"/>
              <a:cs typeface="Helvetica"/>
            </a:endParaRPr>
          </a:p>
          <a:p>
            <a:r>
              <a:rPr lang="en-US" sz="1600" dirty="0">
                <a:latin typeface="Helvetica"/>
                <a:cs typeface="Helvetica"/>
              </a:rPr>
              <a:t>This command draws coastlines (surprise!) and a few other geographical features such as country or state boundaries.</a:t>
            </a:r>
          </a:p>
          <a:p>
            <a:r>
              <a:rPr lang="en-US" sz="1600" i="1" dirty="0">
                <a:latin typeface="Helvetica"/>
                <a:cs typeface="Helvetica"/>
              </a:rPr>
              <a:t>Note: coastline datasets are included in the GMT package, so you do not need to find these separately unless something is wrong with the installation.</a:t>
            </a:r>
          </a:p>
          <a:p>
            <a:endParaRPr lang="en-US" sz="1600" i="1" dirty="0">
              <a:latin typeface="Helvetica"/>
              <a:cs typeface="Helvetica"/>
            </a:endParaRPr>
          </a:p>
          <a:p>
            <a:r>
              <a:rPr lang="en-US" sz="1600" b="1" dirty="0">
                <a:solidFill>
                  <a:srgbClr val="008000"/>
                </a:solidFill>
                <a:latin typeface="Courier"/>
                <a:cs typeface="Courier"/>
              </a:rPr>
              <a:t>-JM</a:t>
            </a:r>
            <a:r>
              <a:rPr lang="fi-FI" sz="1600" b="1" dirty="0">
                <a:solidFill>
                  <a:srgbClr val="008000"/>
                </a:solidFill>
                <a:latin typeface="Courier"/>
                <a:cs typeface="Courier"/>
              </a:rPr>
              <a:t>10c</a:t>
            </a:r>
            <a:r>
              <a:rPr lang="en-US" sz="1600" b="1" dirty="0">
                <a:solidFill>
                  <a:srgbClr val="008000"/>
                </a:solidFill>
                <a:latin typeface="Courier"/>
                <a:cs typeface="Courier"/>
              </a:rPr>
              <a:t> -R80/110/0/35</a:t>
            </a:r>
            <a:endParaRPr lang="en-US" sz="1600" b="1" dirty="0">
              <a:latin typeface="Helvetica"/>
              <a:cs typeface="Helvetica"/>
            </a:endParaRPr>
          </a:p>
          <a:p>
            <a:r>
              <a:rPr lang="en-US" sz="1600" dirty="0">
                <a:latin typeface="Helvetica"/>
                <a:cs typeface="Helvetica"/>
              </a:rPr>
              <a:t>Both </a:t>
            </a:r>
            <a:r>
              <a:rPr lang="en-US" sz="1600" b="1" dirty="0" err="1">
                <a:solidFill>
                  <a:srgbClr val="008000"/>
                </a:solidFill>
                <a:latin typeface="Courier"/>
                <a:cs typeface="Courier"/>
              </a:rPr>
              <a:t>pscoast</a:t>
            </a:r>
            <a:r>
              <a:rPr lang="en-US" sz="1600" dirty="0">
                <a:latin typeface="Helvetica"/>
                <a:cs typeface="Helvetica"/>
              </a:rPr>
              <a:t> and </a:t>
            </a:r>
            <a:r>
              <a:rPr lang="en-US" sz="1600" b="1" dirty="0" err="1">
                <a:solidFill>
                  <a:srgbClr val="008000"/>
                </a:solidFill>
                <a:latin typeface="Courier"/>
                <a:cs typeface="Courier"/>
              </a:rPr>
              <a:t>psbasemap</a:t>
            </a:r>
            <a:r>
              <a:rPr lang="en-US" sz="1600" dirty="0">
                <a:latin typeface="Helvetica"/>
                <a:cs typeface="Helvetica"/>
              </a:rPr>
              <a:t> (in fact, all </a:t>
            </a:r>
            <a:r>
              <a:rPr lang="en-US" sz="1600" dirty="0" err="1">
                <a:latin typeface="Helvetica"/>
                <a:cs typeface="Helvetica"/>
              </a:rPr>
              <a:t>gmt</a:t>
            </a:r>
            <a:r>
              <a:rPr lang="en-US" sz="1600" dirty="0">
                <a:latin typeface="Helvetica"/>
                <a:cs typeface="Helvetica"/>
              </a:rPr>
              <a:t> commands) have the same map projection and limits syntax. We want to use the same projection and syntax for both programs so the base map and the coastlines line up correctly.</a:t>
            </a:r>
            <a:endParaRPr lang="en-US" sz="1600" i="1" dirty="0">
              <a:latin typeface="Helvetica"/>
              <a:cs typeface="Helvetica"/>
            </a:endParaRPr>
          </a:p>
        </p:txBody>
      </p:sp>
      <p:pic>
        <p:nvPicPr>
          <p:cNvPr id="2" name="Picture 1" descr="map2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790" y="2110248"/>
            <a:ext cx="3622635" cy="3980574"/>
          </a:xfrm>
          <a:prstGeom prst="rect">
            <a:avLst/>
          </a:prstGeom>
        </p:spPr>
      </p:pic>
      <p:sp>
        <p:nvSpPr>
          <p:cNvPr id="7" name="TextBox 6"/>
          <p:cNvSpPr txBox="1"/>
          <p:nvPr/>
        </p:nvSpPr>
        <p:spPr>
          <a:xfrm>
            <a:off x="5991514" y="147335"/>
            <a:ext cx="2014221" cy="369332"/>
          </a:xfrm>
          <a:prstGeom prst="rect">
            <a:avLst/>
          </a:prstGeom>
          <a:noFill/>
        </p:spPr>
        <p:txBody>
          <a:bodyPr wrap="square" rtlCol="0">
            <a:spAutoFit/>
          </a:bodyPr>
          <a:lstStyle/>
          <a:p>
            <a:r>
              <a:rPr lang="en-US" i="1" dirty="0">
                <a:solidFill>
                  <a:srgbClr val="FF0000"/>
                </a:solidFill>
                <a:latin typeface="Helvetica"/>
                <a:cs typeface="Helvetica"/>
              </a:rPr>
              <a:t>New command!</a:t>
            </a:r>
          </a:p>
        </p:txBody>
      </p:sp>
      <p:cxnSp>
        <p:nvCxnSpPr>
          <p:cNvPr id="9" name="Straight Arrow Connector 8"/>
          <p:cNvCxnSpPr>
            <a:stCxn id="7" idx="2"/>
          </p:cNvCxnSpPr>
          <p:nvPr/>
        </p:nvCxnSpPr>
        <p:spPr>
          <a:xfrm flipH="1">
            <a:off x="6227155" y="516667"/>
            <a:ext cx="771470" cy="782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463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Introduction to pscoast</a:t>
            </a:r>
          </a:p>
        </p:txBody>
      </p:sp>
      <p:sp>
        <p:nvSpPr>
          <p:cNvPr id="13" name="Text Placeholder 7"/>
          <p:cNvSpPr txBox="1">
            <a:spLocks/>
          </p:cNvSpPr>
          <p:nvPr/>
        </p:nvSpPr>
        <p:spPr>
          <a:xfrm>
            <a:off x="457199" y="2110248"/>
            <a:ext cx="4421938" cy="427380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cs typeface="Courier"/>
              </a:rPr>
              <a:t>-W0.5p</a:t>
            </a:r>
            <a:endParaRPr lang="en-US" sz="1600" dirty="0">
              <a:latin typeface="Helvetica"/>
              <a:cs typeface="Helvetica"/>
            </a:endParaRPr>
          </a:p>
          <a:p>
            <a:r>
              <a:rPr lang="en-US" sz="1600" dirty="0">
                <a:latin typeface="Helvetica"/>
                <a:cs typeface="Helvetica"/>
              </a:rPr>
              <a:t>The </a:t>
            </a:r>
            <a:r>
              <a:rPr lang="en-US" sz="1600" b="1" dirty="0">
                <a:solidFill>
                  <a:srgbClr val="008000"/>
                </a:solidFill>
                <a:latin typeface="Courier"/>
                <a:cs typeface="Courier"/>
              </a:rPr>
              <a:t>-W</a:t>
            </a:r>
            <a:r>
              <a:rPr lang="en-US" sz="1600" b="1" dirty="0">
                <a:latin typeface="Helvetica"/>
                <a:cs typeface="Helvetica"/>
              </a:rPr>
              <a:t> </a:t>
            </a:r>
            <a:r>
              <a:rPr lang="en-US" sz="1600" dirty="0">
                <a:latin typeface="Helvetica"/>
                <a:cs typeface="Helvetica"/>
              </a:rPr>
              <a:t>option controls the pen that draws the coastline. The number specifies the thickness of the line. Here, </a:t>
            </a:r>
            <a:r>
              <a:rPr lang="en-US" sz="1600" b="1" dirty="0">
                <a:solidFill>
                  <a:srgbClr val="008000"/>
                </a:solidFill>
                <a:latin typeface="Courier" charset="0"/>
                <a:ea typeface="Courier" charset="0"/>
                <a:cs typeface="Courier" charset="0"/>
              </a:rPr>
              <a:t>0.5p</a:t>
            </a:r>
            <a:r>
              <a:rPr lang="en-US" sz="1600" dirty="0">
                <a:latin typeface="Helvetica"/>
                <a:cs typeface="Helvetica"/>
              </a:rPr>
              <a:t> means draw a line half a point thick, where a point is 1/72 of an inch (the </a:t>
            </a:r>
            <a:r>
              <a:rPr lang="en-US" sz="1600" b="1" dirty="0">
                <a:solidFill>
                  <a:srgbClr val="008000"/>
                </a:solidFill>
                <a:latin typeface="Courier" charset="0"/>
                <a:ea typeface="Courier" charset="0"/>
                <a:cs typeface="Courier" charset="0"/>
              </a:rPr>
              <a:t>p</a:t>
            </a:r>
            <a:r>
              <a:rPr lang="en-US" sz="1600" b="1" dirty="0">
                <a:latin typeface="Helvetica"/>
                <a:cs typeface="Helvetica"/>
              </a:rPr>
              <a:t> </a:t>
            </a:r>
            <a:r>
              <a:rPr lang="en-US" sz="1600" dirty="0">
                <a:latin typeface="Helvetica"/>
                <a:cs typeface="Helvetica"/>
              </a:rPr>
              <a:t>indicates a measurement in points). </a:t>
            </a:r>
          </a:p>
          <a:p>
            <a:endParaRPr lang="en-US" sz="1600" b="1" dirty="0">
              <a:solidFill>
                <a:srgbClr val="008000"/>
              </a:solidFill>
              <a:latin typeface="Courier"/>
              <a:cs typeface="Courier"/>
            </a:endParaRPr>
          </a:p>
          <a:p>
            <a:r>
              <a:rPr lang="en-US" sz="1600" b="1" dirty="0">
                <a:solidFill>
                  <a:srgbClr val="008000"/>
                </a:solidFill>
                <a:latin typeface="Courier"/>
                <a:cs typeface="Courier"/>
              </a:rPr>
              <a:t>-K</a:t>
            </a:r>
            <a:endParaRPr lang="en-US" sz="1600" dirty="0">
              <a:latin typeface="Helvetica"/>
              <a:cs typeface="Helvetica"/>
            </a:endParaRPr>
          </a:p>
          <a:p>
            <a:r>
              <a:rPr lang="en-US" sz="1600" dirty="0">
                <a:latin typeface="Helvetica"/>
                <a:cs typeface="Helvetica"/>
              </a:rPr>
              <a:t>We added this option to </a:t>
            </a:r>
            <a:r>
              <a:rPr lang="en-US" sz="1600" b="1" dirty="0" err="1">
                <a:solidFill>
                  <a:srgbClr val="008000"/>
                </a:solidFill>
                <a:latin typeface="Courier"/>
                <a:cs typeface="Courier"/>
              </a:rPr>
              <a:t>pscoast</a:t>
            </a:r>
            <a:r>
              <a:rPr lang="en-US" sz="1600" dirty="0">
                <a:latin typeface="Helvetica"/>
                <a:cs typeface="Helvetica"/>
              </a:rPr>
              <a:t>, indicating that we are going to add another layer to our map after this command. Every GMT command should include the </a:t>
            </a:r>
            <a:r>
              <a:rPr lang="en-US" sz="1600" b="1" dirty="0">
                <a:solidFill>
                  <a:srgbClr val="008000"/>
                </a:solidFill>
                <a:latin typeface="Courier"/>
                <a:cs typeface="Courier"/>
              </a:rPr>
              <a:t>-K</a:t>
            </a:r>
            <a:r>
              <a:rPr lang="en-US" sz="1600" dirty="0">
                <a:latin typeface="Helvetica"/>
                <a:cs typeface="Helvetica"/>
              </a:rPr>
              <a:t> option except the very last one.</a:t>
            </a:r>
          </a:p>
        </p:txBody>
      </p:sp>
      <p:pic>
        <p:nvPicPr>
          <p:cNvPr id="2" name="Picture 1" descr="map2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790" y="2110248"/>
            <a:ext cx="3622635" cy="3980574"/>
          </a:xfrm>
          <a:prstGeom prst="rect">
            <a:avLst/>
          </a:prstGeom>
        </p:spPr>
      </p:pic>
      <p:sp>
        <p:nvSpPr>
          <p:cNvPr id="9" name="Text Placeholder 7"/>
          <p:cNvSpPr>
            <a:spLocks noGrp="1"/>
          </p:cNvSpPr>
          <p:nvPr>
            <p:ph type="body" sz="half" idx="2"/>
          </p:nvPr>
        </p:nvSpPr>
        <p:spPr>
          <a:xfrm>
            <a:off x="457199" y="1274351"/>
            <a:ext cx="8093511" cy="643000"/>
          </a:xfrm>
        </p:spPr>
        <p:txBody>
          <a:bodyPr>
            <a:normAutofit fontScale="85000" lnSpcReduction="10000"/>
          </a:bodyPr>
          <a:lstStyle/>
          <a:p>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pscoast</a:t>
            </a:r>
            <a:r>
              <a:rPr lang="fi-FI" sz="1600" b="1" dirty="0">
                <a:solidFill>
                  <a:srgbClr val="008000"/>
                </a:solidFill>
                <a:latin typeface="Courier"/>
                <a:cs typeface="Courier"/>
              </a:rPr>
              <a:t> -JM10c -R80/110/0/35 -W0.5p -K &gt; map2a.ps</a:t>
            </a:r>
          </a:p>
          <a:p>
            <a:pPr marL="460375" indent="-460375"/>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psbasemap</a:t>
            </a:r>
            <a:r>
              <a:rPr lang="fi-FI" sz="1600" b="1" dirty="0">
                <a:solidFill>
                  <a:srgbClr val="008000"/>
                </a:solidFill>
                <a:latin typeface="Courier"/>
                <a:cs typeface="Courier"/>
              </a:rPr>
              <a:t> -JM10c -R80/110/0/35 -Bxa10g10 -Bya5g5 </a:t>
            </a:r>
            <a:r>
              <a:rPr lang="fi-FI" sz="1600" b="1" dirty="0" err="1">
                <a:solidFill>
                  <a:srgbClr val="008000"/>
                </a:solidFill>
                <a:latin typeface="Courier"/>
                <a:cs typeface="Courier"/>
              </a:rPr>
              <a:t>-BWesN</a:t>
            </a:r>
            <a:r>
              <a:rPr lang="fi-FI" sz="1600" b="1" dirty="0">
                <a:solidFill>
                  <a:srgbClr val="008000"/>
                </a:solidFill>
                <a:latin typeface="Courier"/>
                <a:cs typeface="Courier"/>
              </a:rPr>
              <a:t> -O &gt;&gt; map2a.ps</a:t>
            </a:r>
            <a:endParaRPr lang="en-US" dirty="0">
              <a:solidFill>
                <a:srgbClr val="008000"/>
              </a:solidFill>
              <a:latin typeface="Courier"/>
              <a:cs typeface="Courier"/>
            </a:endParaRPr>
          </a:p>
        </p:txBody>
      </p:sp>
    </p:spTree>
    <p:extLst>
      <p:ext uri="{BB962C8B-B14F-4D97-AF65-F5344CB8AC3E}">
        <p14:creationId xmlns:p14="http://schemas.microsoft.com/office/powerpoint/2010/main" val="3194142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charset="0"/>
                <a:ea typeface="Helvetica" charset="0"/>
                <a:cs typeface="Helvetica" charset="0"/>
              </a:rPr>
              <a:t>Objectives</a:t>
            </a:r>
          </a:p>
        </p:txBody>
      </p:sp>
      <p:sp>
        <p:nvSpPr>
          <p:cNvPr id="3" name="Content Placeholder 2"/>
          <p:cNvSpPr>
            <a:spLocks noGrp="1"/>
          </p:cNvSpPr>
          <p:nvPr>
            <p:ph idx="1"/>
          </p:nvPr>
        </p:nvSpPr>
        <p:spPr/>
        <p:txBody>
          <a:bodyPr/>
          <a:lstStyle/>
          <a:p>
            <a:r>
              <a:rPr lang="en-US" dirty="0">
                <a:latin typeface="Helvetica" charset="0"/>
                <a:ea typeface="Helvetica" charset="0"/>
                <a:cs typeface="Helvetica" charset="0"/>
              </a:rPr>
              <a:t>Basic GMT commands</a:t>
            </a:r>
          </a:p>
          <a:p>
            <a:pPr lvl="1">
              <a:buFont typeface="Arial" charset="0"/>
              <a:buChar char="•"/>
            </a:pPr>
            <a:r>
              <a:rPr lang="en-US" dirty="0" err="1">
                <a:latin typeface="Helvetica" charset="0"/>
                <a:ea typeface="Helvetica" charset="0"/>
                <a:cs typeface="Helvetica" charset="0"/>
              </a:rPr>
              <a:t>psbasemap</a:t>
            </a:r>
            <a:endParaRPr lang="en-US" dirty="0">
              <a:latin typeface="Helvetica" charset="0"/>
              <a:ea typeface="Helvetica" charset="0"/>
              <a:cs typeface="Helvetica" charset="0"/>
            </a:endParaRPr>
          </a:p>
          <a:p>
            <a:pPr lvl="1">
              <a:buFont typeface="Arial" charset="0"/>
              <a:buChar char="•"/>
            </a:pPr>
            <a:r>
              <a:rPr lang="en-US" dirty="0" err="1">
                <a:latin typeface="Helvetica" charset="0"/>
                <a:ea typeface="Helvetica" charset="0"/>
                <a:cs typeface="Helvetica" charset="0"/>
              </a:rPr>
              <a:t>pscoast</a:t>
            </a:r>
            <a:endParaRPr lang="en-US" dirty="0">
              <a:latin typeface="Helvetica" charset="0"/>
              <a:ea typeface="Helvetica" charset="0"/>
              <a:cs typeface="Helvetica" charset="0"/>
            </a:endParaRPr>
          </a:p>
          <a:p>
            <a:pPr lvl="1">
              <a:buFont typeface="Arial" charset="0"/>
              <a:buChar char="•"/>
            </a:pPr>
            <a:r>
              <a:rPr lang="en-US" dirty="0" err="1">
                <a:latin typeface="Helvetica" charset="0"/>
                <a:ea typeface="Helvetica" charset="0"/>
                <a:cs typeface="Helvetica" charset="0"/>
              </a:rPr>
              <a:t>psxy</a:t>
            </a:r>
            <a:endParaRPr lang="en-US" dirty="0">
              <a:latin typeface="Helvetica" charset="0"/>
              <a:ea typeface="Helvetica" charset="0"/>
              <a:cs typeface="Helvetica" charset="0"/>
            </a:endParaRPr>
          </a:p>
          <a:p>
            <a:r>
              <a:rPr lang="en-US" dirty="0">
                <a:latin typeface="Helvetica" charset="0"/>
                <a:ea typeface="Helvetica" charset="0"/>
                <a:cs typeface="Helvetica" charset="0"/>
              </a:rPr>
              <a:t>GMT syntax and command line options</a:t>
            </a:r>
          </a:p>
          <a:p>
            <a:r>
              <a:rPr lang="en-US" dirty="0">
                <a:latin typeface="Helvetica" charset="0"/>
                <a:ea typeface="Helvetica" charset="0"/>
                <a:cs typeface="Helvetica" charset="0"/>
              </a:rPr>
              <a:t>Note: this tutorial is specifically for GMT version 5</a:t>
            </a:r>
          </a:p>
        </p:txBody>
      </p:sp>
    </p:spTree>
    <p:extLst>
      <p:ext uri="{BB962C8B-B14F-4D97-AF65-F5344CB8AC3E}">
        <p14:creationId xmlns:p14="http://schemas.microsoft.com/office/powerpoint/2010/main" val="1490291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Introduction to pscoast</a:t>
            </a:r>
          </a:p>
        </p:txBody>
      </p:sp>
      <p:sp>
        <p:nvSpPr>
          <p:cNvPr id="13" name="Text Placeholder 7"/>
          <p:cNvSpPr txBox="1">
            <a:spLocks/>
          </p:cNvSpPr>
          <p:nvPr/>
        </p:nvSpPr>
        <p:spPr>
          <a:xfrm>
            <a:off x="457200" y="2110248"/>
            <a:ext cx="4483510" cy="456749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cs typeface="Helvetica"/>
              </a:rPr>
              <a:t>The </a:t>
            </a:r>
            <a:r>
              <a:rPr lang="en-US" sz="1600" dirty="0" err="1">
                <a:latin typeface="Helvetica"/>
                <a:cs typeface="Helvetica"/>
              </a:rPr>
              <a:t>psbasemap</a:t>
            </a:r>
            <a:r>
              <a:rPr lang="en-US" sz="1600" dirty="0">
                <a:latin typeface="Helvetica"/>
                <a:cs typeface="Helvetica"/>
              </a:rPr>
              <a:t> command is almost the same as before, with a few minor changes:</a:t>
            </a:r>
          </a:p>
          <a:p>
            <a:endParaRPr lang="fi-FI" sz="1600" b="1" dirty="0">
              <a:solidFill>
                <a:srgbClr val="008000"/>
              </a:solidFill>
              <a:latin typeface="Courier"/>
              <a:cs typeface="Courier"/>
            </a:endParaRPr>
          </a:p>
          <a:p>
            <a:r>
              <a:rPr lang="fi-FI" sz="1600" b="1" dirty="0">
                <a:solidFill>
                  <a:srgbClr val="008000"/>
                </a:solidFill>
                <a:latin typeface="Courier"/>
                <a:cs typeface="Courier"/>
              </a:rPr>
              <a:t>-O</a:t>
            </a:r>
            <a:endParaRPr lang="fi-FI" sz="1600" b="1" dirty="0">
              <a:latin typeface="Helvetica"/>
              <a:cs typeface="Helvetica"/>
            </a:endParaRPr>
          </a:p>
          <a:p>
            <a:r>
              <a:rPr lang="en-US" sz="1600" dirty="0">
                <a:latin typeface="Helvetica"/>
                <a:cs typeface="Helvetica"/>
              </a:rPr>
              <a:t>We added the </a:t>
            </a:r>
            <a:r>
              <a:rPr lang="en-US" sz="1600" b="1" dirty="0">
                <a:solidFill>
                  <a:srgbClr val="008000"/>
                </a:solidFill>
                <a:latin typeface="Courier" charset="0"/>
                <a:ea typeface="Courier" charset="0"/>
                <a:cs typeface="Courier" charset="0"/>
              </a:rPr>
              <a:t>-O</a:t>
            </a:r>
            <a:r>
              <a:rPr lang="en-US" sz="1600" dirty="0">
                <a:latin typeface="Helvetica"/>
                <a:cs typeface="Helvetica"/>
              </a:rPr>
              <a:t> (</a:t>
            </a:r>
            <a:r>
              <a:rPr lang="en-US" sz="1600" i="1" dirty="0">
                <a:latin typeface="Helvetica"/>
                <a:cs typeface="Helvetica"/>
              </a:rPr>
              <a:t>letter O, not number 0</a:t>
            </a:r>
            <a:r>
              <a:rPr lang="en-US" sz="1600" dirty="0">
                <a:latin typeface="Helvetica"/>
                <a:cs typeface="Helvetica"/>
              </a:rPr>
              <a:t>) option, which stands for “overlay,” and indicates that the features in this layer will be placed on top of the previous layer instead of starting a new plot. </a:t>
            </a:r>
            <a:r>
              <a:rPr lang="en-US" sz="1600" b="1" dirty="0">
                <a:solidFill>
                  <a:srgbClr val="008000"/>
                </a:solidFill>
                <a:latin typeface="Courier"/>
                <a:cs typeface="Courier"/>
              </a:rPr>
              <a:t>-O</a:t>
            </a:r>
            <a:r>
              <a:rPr lang="en-US" sz="1600" dirty="0">
                <a:latin typeface="Helvetica"/>
                <a:cs typeface="Helvetica"/>
              </a:rPr>
              <a:t> should be included in every GMT line except for the first.</a:t>
            </a:r>
          </a:p>
          <a:p>
            <a:endParaRPr lang="en-US" sz="1600" dirty="0">
              <a:latin typeface="Helvetica"/>
              <a:cs typeface="Helvetica"/>
            </a:endParaRPr>
          </a:p>
          <a:p>
            <a:r>
              <a:rPr lang="fi-FI" sz="1600" b="1" dirty="0">
                <a:solidFill>
                  <a:srgbClr val="008000"/>
                </a:solidFill>
                <a:latin typeface="Courier" charset="0"/>
                <a:ea typeface="Courier" charset="0"/>
                <a:cs typeface="Courier" charset="0"/>
              </a:rPr>
              <a:t>&gt;&gt; map2a.ps</a:t>
            </a:r>
          </a:p>
          <a:p>
            <a:r>
              <a:rPr lang="en-US" sz="1600" dirty="0">
                <a:latin typeface="Helvetica"/>
                <a:cs typeface="Helvetica"/>
              </a:rPr>
              <a:t>Instead of the single redirect symbol (</a:t>
            </a:r>
            <a:r>
              <a:rPr lang="fi-FI" sz="1600" b="1" dirty="0">
                <a:solidFill>
                  <a:srgbClr val="008000"/>
                </a:solidFill>
                <a:latin typeface="Courier"/>
                <a:cs typeface="Courier"/>
              </a:rPr>
              <a:t>&gt;</a:t>
            </a:r>
            <a:r>
              <a:rPr lang="en-US" sz="1600" dirty="0">
                <a:latin typeface="Helvetica"/>
                <a:cs typeface="Helvetica"/>
              </a:rPr>
              <a:t>), we used the double redirect symbol (</a:t>
            </a:r>
            <a:r>
              <a:rPr lang="en-US" sz="1600" b="1" dirty="0">
                <a:solidFill>
                  <a:srgbClr val="008000"/>
                </a:solidFill>
                <a:latin typeface="Courier"/>
                <a:cs typeface="Courier"/>
              </a:rPr>
              <a:t>&gt;&gt;</a:t>
            </a:r>
            <a:r>
              <a:rPr lang="en-US" sz="1600" dirty="0">
                <a:latin typeface="Helvetica"/>
                <a:cs typeface="Helvetica"/>
              </a:rPr>
              <a:t>). Recall: a single </a:t>
            </a:r>
            <a:r>
              <a:rPr lang="fi-FI" sz="1600" b="1" dirty="0">
                <a:solidFill>
                  <a:srgbClr val="008000"/>
                </a:solidFill>
                <a:latin typeface="Courier"/>
                <a:cs typeface="Courier"/>
              </a:rPr>
              <a:t>&gt;</a:t>
            </a:r>
            <a:r>
              <a:rPr lang="en-US" sz="1600" dirty="0">
                <a:latin typeface="Helvetica"/>
                <a:cs typeface="Helvetica"/>
              </a:rPr>
              <a:t> overwrites the file with the output from the command, while the double </a:t>
            </a:r>
            <a:r>
              <a:rPr lang="fi-FI" sz="1600" b="1" dirty="0">
                <a:solidFill>
                  <a:srgbClr val="008000"/>
                </a:solidFill>
                <a:latin typeface="Courier"/>
                <a:cs typeface="Courier"/>
              </a:rPr>
              <a:t>&gt;&gt;</a:t>
            </a:r>
            <a:r>
              <a:rPr lang="fi-FI" sz="1600" b="1" dirty="0">
                <a:latin typeface="Helvetica"/>
                <a:cs typeface="Helvetica"/>
              </a:rPr>
              <a:t> </a:t>
            </a:r>
            <a:r>
              <a:rPr lang="en-US" sz="1600" dirty="0">
                <a:latin typeface="Helvetica"/>
                <a:cs typeface="Helvetica"/>
              </a:rPr>
              <a:t>appends the program output to the file.</a:t>
            </a:r>
          </a:p>
        </p:txBody>
      </p:sp>
      <p:pic>
        <p:nvPicPr>
          <p:cNvPr id="7" name="Picture 6" descr="map2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560" y="2110249"/>
            <a:ext cx="3622635" cy="3980574"/>
          </a:xfrm>
          <a:prstGeom prst="rect">
            <a:avLst/>
          </a:prstGeom>
        </p:spPr>
      </p:pic>
      <p:sp>
        <p:nvSpPr>
          <p:cNvPr id="8" name="Text Placeholder 7"/>
          <p:cNvSpPr>
            <a:spLocks noGrp="1"/>
          </p:cNvSpPr>
          <p:nvPr>
            <p:ph type="body" sz="half" idx="2"/>
          </p:nvPr>
        </p:nvSpPr>
        <p:spPr>
          <a:xfrm>
            <a:off x="457199" y="1274351"/>
            <a:ext cx="8093511" cy="643000"/>
          </a:xfrm>
        </p:spPr>
        <p:txBody>
          <a:bodyPr>
            <a:normAutofit fontScale="85000" lnSpcReduction="10000"/>
          </a:bodyPr>
          <a:lstStyle/>
          <a:p>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pscoast</a:t>
            </a:r>
            <a:r>
              <a:rPr lang="fi-FI" sz="1600" b="1" dirty="0">
                <a:solidFill>
                  <a:srgbClr val="008000"/>
                </a:solidFill>
                <a:latin typeface="Courier"/>
                <a:cs typeface="Courier"/>
              </a:rPr>
              <a:t> -JM10c -R80/110/0/35 -W0.5p -K &gt; map2a.ps</a:t>
            </a:r>
          </a:p>
          <a:p>
            <a:pPr marL="460375" indent="-460375"/>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psbasemap</a:t>
            </a:r>
            <a:r>
              <a:rPr lang="fi-FI" sz="1600" b="1" dirty="0">
                <a:solidFill>
                  <a:srgbClr val="008000"/>
                </a:solidFill>
                <a:latin typeface="Courier"/>
                <a:cs typeface="Courier"/>
              </a:rPr>
              <a:t> -JM10c -R80/110/0/35 -Bxa10g10 -Bya5g5 </a:t>
            </a:r>
            <a:r>
              <a:rPr lang="fi-FI" sz="1600" b="1" dirty="0" err="1">
                <a:solidFill>
                  <a:srgbClr val="008000"/>
                </a:solidFill>
                <a:latin typeface="Courier"/>
                <a:cs typeface="Courier"/>
              </a:rPr>
              <a:t>-BWesN</a:t>
            </a:r>
            <a:r>
              <a:rPr lang="fi-FI" sz="1600" b="1" dirty="0">
                <a:solidFill>
                  <a:srgbClr val="008000"/>
                </a:solidFill>
                <a:latin typeface="Courier"/>
                <a:cs typeface="Courier"/>
              </a:rPr>
              <a:t> -O &gt;&gt; map2a.ps</a:t>
            </a:r>
            <a:endParaRPr lang="en-US" dirty="0">
              <a:solidFill>
                <a:srgbClr val="008000"/>
              </a:solidFill>
              <a:latin typeface="Courier"/>
              <a:cs typeface="Courier"/>
            </a:endParaRPr>
          </a:p>
        </p:txBody>
      </p:sp>
    </p:spTree>
    <p:extLst>
      <p:ext uri="{BB962C8B-B14F-4D97-AF65-F5344CB8AC3E}">
        <p14:creationId xmlns:p14="http://schemas.microsoft.com/office/powerpoint/2010/main" val="2745407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Introduction to pscoast</a:t>
            </a:r>
          </a:p>
        </p:txBody>
      </p:sp>
      <p:sp>
        <p:nvSpPr>
          <p:cNvPr id="8" name="Text Placeholder 7"/>
          <p:cNvSpPr>
            <a:spLocks noGrp="1"/>
          </p:cNvSpPr>
          <p:nvPr>
            <p:ph type="body" sz="half" idx="2"/>
          </p:nvPr>
        </p:nvSpPr>
        <p:spPr>
          <a:xfrm>
            <a:off x="457199" y="1274351"/>
            <a:ext cx="8093511" cy="643000"/>
          </a:xfrm>
        </p:spPr>
        <p:txBody>
          <a:bodyPr>
            <a:normAutofit/>
          </a:bodyPr>
          <a:lstStyle/>
          <a:p>
            <a:pPr marL="461963" indent="-461963"/>
            <a:r>
              <a:rPr lang="en-US" sz="1500" b="1" dirty="0" err="1">
                <a:solidFill>
                  <a:srgbClr val="008000"/>
                </a:solidFill>
                <a:latin typeface="Courier"/>
                <a:cs typeface="Courier"/>
              </a:rPr>
              <a:t>gmt</a:t>
            </a:r>
            <a:r>
              <a:rPr lang="en-US" sz="1500" b="1" dirty="0">
                <a:solidFill>
                  <a:srgbClr val="008000"/>
                </a:solidFill>
                <a:latin typeface="Courier"/>
                <a:cs typeface="Courier"/>
              </a:rPr>
              <a:t> </a:t>
            </a:r>
            <a:r>
              <a:rPr lang="en-US" sz="1500" b="1" dirty="0" err="1">
                <a:solidFill>
                  <a:srgbClr val="008000"/>
                </a:solidFill>
                <a:latin typeface="Courier"/>
                <a:cs typeface="Courier"/>
              </a:rPr>
              <a:t>pscoast</a:t>
            </a:r>
            <a:r>
              <a:rPr lang="en-US" sz="1500" b="1" dirty="0">
                <a:solidFill>
                  <a:srgbClr val="008000"/>
                </a:solidFill>
                <a:latin typeface="Courier"/>
                <a:cs typeface="Courier"/>
              </a:rPr>
              <a:t> -JM</a:t>
            </a:r>
            <a:r>
              <a:rPr lang="fi-FI" sz="1500" b="1" dirty="0">
                <a:solidFill>
                  <a:srgbClr val="008000"/>
                </a:solidFill>
                <a:latin typeface="Courier"/>
                <a:cs typeface="Courier"/>
              </a:rPr>
              <a:t>10c</a:t>
            </a:r>
            <a:r>
              <a:rPr lang="en-US" sz="1500" b="1" dirty="0">
                <a:solidFill>
                  <a:srgbClr val="008000"/>
                </a:solidFill>
                <a:latin typeface="Courier"/>
                <a:cs typeface="Courier"/>
              </a:rPr>
              <a:t> -R80/110/0/35 -W1p </a:t>
            </a:r>
            <a:r>
              <a:rPr lang="en-US" sz="1600" b="1" dirty="0">
                <a:solidFill>
                  <a:srgbClr val="008000"/>
                </a:solidFill>
                <a:latin typeface="Courier"/>
                <a:cs typeface="Courier"/>
              </a:rPr>
              <a:t>-L87/3+c3+w1000k+u</a:t>
            </a:r>
            <a:r>
              <a:rPr lang="en-US" sz="1500" b="1" dirty="0">
                <a:solidFill>
                  <a:srgbClr val="008000"/>
                </a:solidFill>
                <a:latin typeface="Courier"/>
                <a:cs typeface="Courier"/>
              </a:rPr>
              <a:t> -K &gt; map2b.ps</a:t>
            </a:r>
            <a:endParaRPr lang="en-US" sz="1500" dirty="0">
              <a:solidFill>
                <a:srgbClr val="008000"/>
              </a:solidFill>
              <a:latin typeface="Courier"/>
              <a:cs typeface="Courier"/>
            </a:endParaRPr>
          </a:p>
        </p:txBody>
      </p:sp>
      <p:sp>
        <p:nvSpPr>
          <p:cNvPr id="13" name="Text Placeholder 7"/>
          <p:cNvSpPr txBox="1">
            <a:spLocks/>
          </p:cNvSpPr>
          <p:nvPr/>
        </p:nvSpPr>
        <p:spPr>
          <a:xfrm>
            <a:off x="461418" y="2110249"/>
            <a:ext cx="4293822" cy="42152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cs typeface="Courier"/>
              </a:rPr>
              <a:t>-L87/3+c3+w1000k+u</a:t>
            </a:r>
            <a:endParaRPr lang="en-US" sz="1600" b="1" dirty="0">
              <a:latin typeface="Helvetica"/>
              <a:cs typeface="Helvetica"/>
            </a:endParaRPr>
          </a:p>
          <a:p>
            <a:r>
              <a:rPr lang="en-US" sz="1600" dirty="0">
                <a:latin typeface="Helvetica"/>
                <a:cs typeface="Helvetica"/>
              </a:rPr>
              <a:t>A scale bar is a useful addition to any map. The </a:t>
            </a:r>
            <a:r>
              <a:rPr lang="en-US" sz="1600" b="1" dirty="0">
                <a:solidFill>
                  <a:srgbClr val="008000"/>
                </a:solidFill>
                <a:latin typeface="Courier"/>
                <a:cs typeface="Courier"/>
              </a:rPr>
              <a:t>-</a:t>
            </a:r>
            <a:r>
              <a:rPr lang="en-US" sz="1600" b="1" dirty="0" err="1">
                <a:solidFill>
                  <a:srgbClr val="008000"/>
                </a:solidFill>
                <a:latin typeface="Courier"/>
                <a:cs typeface="Courier"/>
              </a:rPr>
              <a:t>Llon</a:t>
            </a:r>
            <a:r>
              <a:rPr lang="en-US" sz="1600" b="1" dirty="0">
                <a:solidFill>
                  <a:srgbClr val="008000"/>
                </a:solidFill>
                <a:latin typeface="Courier"/>
                <a:cs typeface="Courier"/>
              </a:rPr>
              <a:t>/</a:t>
            </a:r>
            <a:r>
              <a:rPr lang="en-US" sz="1600" b="1" dirty="0" err="1">
                <a:solidFill>
                  <a:srgbClr val="008000"/>
                </a:solidFill>
                <a:latin typeface="Courier"/>
                <a:cs typeface="Courier"/>
              </a:rPr>
              <a:t>lat</a:t>
            </a:r>
            <a:r>
              <a:rPr lang="en-US" sz="1600" b="1" dirty="0">
                <a:latin typeface="Helvetica"/>
                <a:cs typeface="Helvetica"/>
              </a:rPr>
              <a:t> </a:t>
            </a:r>
            <a:r>
              <a:rPr lang="en-US" sz="1600" dirty="0">
                <a:latin typeface="Helvetica"/>
                <a:cs typeface="Helvetica"/>
              </a:rPr>
              <a:t>flag creates a map scale centered at </a:t>
            </a:r>
            <a:r>
              <a:rPr lang="en-US" sz="1600" b="1" dirty="0" err="1">
                <a:solidFill>
                  <a:srgbClr val="008000"/>
                </a:solidFill>
                <a:latin typeface="Courier" charset="0"/>
                <a:ea typeface="Courier" charset="0"/>
                <a:cs typeface="Courier" charset="0"/>
              </a:rPr>
              <a:t>lon</a:t>
            </a:r>
            <a:r>
              <a:rPr lang="en-US" sz="1600" b="1" dirty="0">
                <a:solidFill>
                  <a:srgbClr val="008000"/>
                </a:solidFill>
                <a:latin typeface="Courier" charset="0"/>
                <a:ea typeface="Courier" charset="0"/>
                <a:cs typeface="Courier" charset="0"/>
              </a:rPr>
              <a:t>/</a:t>
            </a:r>
            <a:r>
              <a:rPr lang="en-US" sz="1600" b="1" dirty="0" err="1">
                <a:solidFill>
                  <a:srgbClr val="008000"/>
                </a:solidFill>
                <a:latin typeface="Courier" charset="0"/>
                <a:ea typeface="Courier" charset="0"/>
                <a:cs typeface="Courier" charset="0"/>
              </a:rPr>
              <a:t>lat</a:t>
            </a:r>
            <a:r>
              <a:rPr lang="en-US" sz="1600" dirty="0">
                <a:latin typeface="Helvetica"/>
                <a:cs typeface="Helvetica"/>
              </a:rPr>
              <a:t> (in this example, </a:t>
            </a:r>
            <a:r>
              <a:rPr lang="en-US" sz="1600" b="1" dirty="0">
                <a:solidFill>
                  <a:srgbClr val="008000"/>
                </a:solidFill>
                <a:latin typeface="Courier"/>
                <a:cs typeface="Courier"/>
              </a:rPr>
              <a:t>87/3</a:t>
            </a:r>
            <a:r>
              <a:rPr lang="en-US" sz="1600" dirty="0">
                <a:latin typeface="Helvetica"/>
                <a:cs typeface="Helvetica"/>
              </a:rPr>
              <a:t>). Most GMT options have additional options which allow for fine tuning the appearance. These are usually indicated with the </a:t>
            </a:r>
            <a:r>
              <a:rPr lang="en-US" sz="1600" b="1" dirty="0">
                <a:solidFill>
                  <a:srgbClr val="008000"/>
                </a:solidFill>
                <a:latin typeface="Courier" charset="0"/>
                <a:ea typeface="Courier" charset="0"/>
                <a:cs typeface="Courier" charset="0"/>
              </a:rPr>
              <a:t>+</a:t>
            </a:r>
            <a:r>
              <a:rPr lang="en-US" sz="1600" dirty="0">
                <a:latin typeface="Helvetica"/>
                <a:cs typeface="Helvetica"/>
              </a:rPr>
              <a:t> symbol. Here, </a:t>
            </a:r>
            <a:r>
              <a:rPr lang="en-US" sz="1600" b="1" dirty="0">
                <a:solidFill>
                  <a:srgbClr val="008000"/>
                </a:solidFill>
                <a:latin typeface="Courier"/>
                <a:cs typeface="Courier"/>
              </a:rPr>
              <a:t>+c3</a:t>
            </a:r>
            <a:r>
              <a:rPr lang="en-US" sz="1600" b="1" dirty="0">
                <a:latin typeface="Helvetica"/>
                <a:cs typeface="Helvetica"/>
              </a:rPr>
              <a:t> </a:t>
            </a:r>
            <a:r>
              <a:rPr lang="en-US" sz="1600" dirty="0">
                <a:latin typeface="Helvetica"/>
                <a:cs typeface="Helvetica"/>
              </a:rPr>
              <a:t>means that the scale will be calculated at a latitude of 3ºN. The specifier </a:t>
            </a:r>
            <a:r>
              <a:rPr lang="en-US" sz="1600" b="1" dirty="0">
                <a:solidFill>
                  <a:srgbClr val="008000"/>
                </a:solidFill>
                <a:latin typeface="Courier"/>
                <a:cs typeface="Courier"/>
              </a:rPr>
              <a:t>+w1000k</a:t>
            </a:r>
            <a:r>
              <a:rPr lang="en-US" sz="1600" dirty="0">
                <a:latin typeface="Helvetica"/>
                <a:cs typeface="Helvetica"/>
              </a:rPr>
              <a:t> defines the length of the scale bar, with </a:t>
            </a:r>
            <a:r>
              <a:rPr lang="en-US" sz="1600" b="1" dirty="0">
                <a:solidFill>
                  <a:srgbClr val="008000"/>
                </a:solidFill>
                <a:latin typeface="Courier"/>
                <a:cs typeface="Courier"/>
              </a:rPr>
              <a:t>k</a:t>
            </a:r>
            <a:r>
              <a:rPr lang="en-US" sz="1600" dirty="0">
                <a:latin typeface="Helvetica"/>
                <a:cs typeface="Helvetica"/>
              </a:rPr>
              <a:t> indicating the units are km. Finally, </a:t>
            </a:r>
            <a:r>
              <a:rPr lang="en-US" sz="1600" b="1" dirty="0">
                <a:solidFill>
                  <a:srgbClr val="008000"/>
                </a:solidFill>
                <a:latin typeface="Courier"/>
                <a:cs typeface="Courier"/>
              </a:rPr>
              <a:t>+u</a:t>
            </a:r>
            <a:r>
              <a:rPr lang="en-US" sz="1600" b="1" dirty="0">
                <a:latin typeface="Helvetica"/>
                <a:cs typeface="Helvetica"/>
              </a:rPr>
              <a:t> </a:t>
            </a:r>
            <a:r>
              <a:rPr lang="en-US" sz="1600" dirty="0">
                <a:latin typeface="Helvetica"/>
                <a:cs typeface="Helvetica"/>
              </a:rPr>
              <a:t>tells GMT to plot the units on the scale bar.</a:t>
            </a:r>
          </a:p>
        </p:txBody>
      </p:sp>
      <p:pic>
        <p:nvPicPr>
          <p:cNvPr id="2" name="Picture 1" descr="map2b.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240" y="2058365"/>
            <a:ext cx="3735570" cy="4041646"/>
          </a:xfrm>
          <a:prstGeom prst="rect">
            <a:avLst/>
          </a:prstGeom>
        </p:spPr>
      </p:pic>
      <p:sp>
        <p:nvSpPr>
          <p:cNvPr id="7" name="TextBox 6"/>
          <p:cNvSpPr txBox="1"/>
          <p:nvPr/>
        </p:nvSpPr>
        <p:spPr>
          <a:xfrm>
            <a:off x="5208648" y="147334"/>
            <a:ext cx="2014221" cy="646331"/>
          </a:xfrm>
          <a:prstGeom prst="rect">
            <a:avLst/>
          </a:prstGeom>
          <a:noFill/>
        </p:spPr>
        <p:txBody>
          <a:bodyPr wrap="square" rtlCol="0">
            <a:spAutoFit/>
          </a:bodyPr>
          <a:lstStyle/>
          <a:p>
            <a:r>
              <a:rPr lang="en-US" i="1" dirty="0">
                <a:solidFill>
                  <a:srgbClr val="FF0000"/>
                </a:solidFill>
                <a:latin typeface="Helvetica"/>
                <a:cs typeface="Helvetica"/>
              </a:rPr>
              <a:t>Option to add a scale bar</a:t>
            </a:r>
          </a:p>
        </p:txBody>
      </p:sp>
      <p:cxnSp>
        <p:nvCxnSpPr>
          <p:cNvPr id="9" name="Straight Arrow Connector 8"/>
          <p:cNvCxnSpPr/>
          <p:nvPr/>
        </p:nvCxnSpPr>
        <p:spPr>
          <a:xfrm flipH="1">
            <a:off x="5208649" y="793665"/>
            <a:ext cx="295070" cy="50559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3571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Introduction to pscoast</a:t>
            </a:r>
          </a:p>
        </p:txBody>
      </p:sp>
      <p:sp>
        <p:nvSpPr>
          <p:cNvPr id="13" name="Text Placeholder 7"/>
          <p:cNvSpPr txBox="1">
            <a:spLocks/>
          </p:cNvSpPr>
          <p:nvPr/>
        </p:nvSpPr>
        <p:spPr>
          <a:xfrm>
            <a:off x="457199" y="2058366"/>
            <a:ext cx="4412753" cy="42152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cs typeface="Helvetica"/>
              </a:rPr>
              <a:t>Colors help to highlight or distinguish important features on your maps.</a:t>
            </a:r>
          </a:p>
          <a:p>
            <a:endParaRPr lang="en-US" sz="1600" b="1" dirty="0">
              <a:solidFill>
                <a:srgbClr val="008000"/>
              </a:solidFill>
              <a:latin typeface="Courier"/>
              <a:cs typeface="Courier"/>
            </a:endParaRPr>
          </a:p>
          <a:p>
            <a:r>
              <a:rPr lang="en-US" sz="1600" b="1" dirty="0">
                <a:solidFill>
                  <a:srgbClr val="008000"/>
                </a:solidFill>
                <a:latin typeface="Courier"/>
                <a:cs typeface="Courier"/>
              </a:rPr>
              <a:t>-G255/255/0</a:t>
            </a:r>
            <a:endParaRPr lang="en-US" sz="1600" b="1" dirty="0">
              <a:latin typeface="Helvetica"/>
              <a:cs typeface="Helvetica"/>
            </a:endParaRPr>
          </a:p>
          <a:p>
            <a:r>
              <a:rPr lang="en-US" sz="1600" dirty="0">
                <a:latin typeface="Helvetica"/>
                <a:cs typeface="Helvetica"/>
              </a:rPr>
              <a:t>The </a:t>
            </a:r>
            <a:r>
              <a:rPr lang="en-US" sz="1600" b="1" dirty="0">
                <a:solidFill>
                  <a:srgbClr val="008000"/>
                </a:solidFill>
                <a:latin typeface="Courier"/>
                <a:cs typeface="Courier"/>
              </a:rPr>
              <a:t>-G</a:t>
            </a:r>
            <a:r>
              <a:rPr lang="en-US" sz="1600" b="1" dirty="0">
                <a:latin typeface="Helvetica"/>
                <a:cs typeface="Helvetica"/>
              </a:rPr>
              <a:t> </a:t>
            </a:r>
            <a:r>
              <a:rPr lang="en-US" sz="1600" dirty="0">
                <a:latin typeface="Helvetica"/>
                <a:cs typeface="Helvetica"/>
              </a:rPr>
              <a:t>option colors in dry areas, i.e. land. The color is defined by RGB (red/green/blue) triplets, where each of R, G, and B ranges from 0 to 255. Yellow is </a:t>
            </a:r>
            <a:r>
              <a:rPr lang="en-US" sz="1600" b="1" dirty="0">
                <a:solidFill>
                  <a:srgbClr val="008000"/>
                </a:solidFill>
                <a:latin typeface="Courier"/>
                <a:cs typeface="Courier"/>
              </a:rPr>
              <a:t>255/255/0</a:t>
            </a:r>
            <a:r>
              <a:rPr lang="en-US" sz="1600" dirty="0">
                <a:latin typeface="Helvetica"/>
                <a:cs typeface="Helvetica"/>
              </a:rPr>
              <a:t>. GMT also recognizes many color names; in this case, we could have written </a:t>
            </a:r>
            <a:r>
              <a:rPr lang="en-US" sz="1600" b="1" dirty="0">
                <a:solidFill>
                  <a:srgbClr val="008000"/>
                </a:solidFill>
                <a:latin typeface="Courier"/>
                <a:cs typeface="Courier"/>
              </a:rPr>
              <a:t>–Gyellow</a:t>
            </a:r>
            <a:r>
              <a:rPr lang="en-US" sz="1600" b="1" dirty="0">
                <a:latin typeface="Helvetica"/>
                <a:cs typeface="Helvetica"/>
              </a:rPr>
              <a:t> </a:t>
            </a:r>
            <a:r>
              <a:rPr lang="en-US" sz="1600" dirty="0">
                <a:latin typeface="Helvetica"/>
                <a:cs typeface="Helvetica"/>
              </a:rPr>
              <a:t>and gotten the same result.</a:t>
            </a:r>
          </a:p>
          <a:p>
            <a:endParaRPr lang="en-US" sz="1600" dirty="0">
              <a:latin typeface="Helvetica"/>
              <a:cs typeface="Helvetica"/>
            </a:endParaRPr>
          </a:p>
          <a:p>
            <a:r>
              <a:rPr lang="en-US" sz="1600" dirty="0">
                <a:latin typeface="Helvetica"/>
                <a:cs typeface="Helvetica"/>
              </a:rPr>
              <a:t>Search online for “</a:t>
            </a:r>
            <a:r>
              <a:rPr lang="en-US" sz="1600" dirty="0" err="1">
                <a:latin typeface="Helvetica"/>
                <a:cs typeface="Helvetica"/>
              </a:rPr>
              <a:t>gmt</a:t>
            </a:r>
            <a:r>
              <a:rPr lang="en-US" sz="1600" dirty="0">
                <a:latin typeface="Helvetica"/>
                <a:cs typeface="Helvetica"/>
              </a:rPr>
              <a:t> colors” to learn more about the built-in colors.</a:t>
            </a:r>
          </a:p>
        </p:txBody>
      </p:sp>
      <p:sp>
        <p:nvSpPr>
          <p:cNvPr id="7" name="Text Placeholder 7"/>
          <p:cNvSpPr txBox="1">
            <a:spLocks/>
          </p:cNvSpPr>
          <p:nvPr/>
        </p:nvSpPr>
        <p:spPr>
          <a:xfrm>
            <a:off x="457199" y="1274351"/>
            <a:ext cx="8093511" cy="6430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461963" indent="-461963"/>
            <a:r>
              <a:rPr lang="en-US" sz="1500" b="1" dirty="0" err="1">
                <a:solidFill>
                  <a:srgbClr val="008000"/>
                </a:solidFill>
                <a:latin typeface="Courier"/>
                <a:cs typeface="Courier"/>
              </a:rPr>
              <a:t>gmt</a:t>
            </a:r>
            <a:r>
              <a:rPr lang="en-US" sz="1500" b="1" dirty="0">
                <a:solidFill>
                  <a:srgbClr val="008000"/>
                </a:solidFill>
                <a:latin typeface="Courier"/>
                <a:cs typeface="Courier"/>
              </a:rPr>
              <a:t> </a:t>
            </a:r>
            <a:r>
              <a:rPr lang="en-US" sz="1500" b="1" dirty="0" err="1">
                <a:solidFill>
                  <a:srgbClr val="008000"/>
                </a:solidFill>
                <a:latin typeface="Courier"/>
                <a:cs typeface="Courier"/>
              </a:rPr>
              <a:t>pscoast</a:t>
            </a:r>
            <a:r>
              <a:rPr lang="en-US" sz="1500" b="1" dirty="0">
                <a:solidFill>
                  <a:srgbClr val="008000"/>
                </a:solidFill>
                <a:latin typeface="Courier"/>
                <a:cs typeface="Courier"/>
              </a:rPr>
              <a:t> -JM</a:t>
            </a:r>
            <a:r>
              <a:rPr lang="fi-FI" sz="1500" b="1" dirty="0">
                <a:solidFill>
                  <a:srgbClr val="008000"/>
                </a:solidFill>
                <a:latin typeface="Courier"/>
                <a:cs typeface="Courier"/>
              </a:rPr>
              <a:t>10c</a:t>
            </a:r>
            <a:r>
              <a:rPr lang="en-US" sz="1500" b="1" dirty="0">
                <a:solidFill>
                  <a:srgbClr val="008000"/>
                </a:solidFill>
                <a:latin typeface="Courier"/>
                <a:cs typeface="Courier"/>
              </a:rPr>
              <a:t> -R80/110/0/35 -W1p </a:t>
            </a:r>
            <a:r>
              <a:rPr lang="en-US" sz="1600" b="1" dirty="0">
                <a:solidFill>
                  <a:srgbClr val="008000"/>
                </a:solidFill>
                <a:latin typeface="Courier"/>
                <a:cs typeface="Courier"/>
              </a:rPr>
              <a:t>-L87/3+c3+w500k+u</a:t>
            </a:r>
            <a:r>
              <a:rPr lang="en-US" sz="1500" b="1" dirty="0">
                <a:solidFill>
                  <a:srgbClr val="008000"/>
                </a:solidFill>
                <a:latin typeface="Courier"/>
                <a:cs typeface="Courier"/>
              </a:rPr>
              <a:t> -G255/255/0 -K &gt; map2b.ps</a:t>
            </a:r>
            <a:endParaRPr lang="en-US" sz="1500" dirty="0">
              <a:solidFill>
                <a:srgbClr val="008000"/>
              </a:solidFill>
              <a:latin typeface="Courier"/>
              <a:cs typeface="Courier"/>
            </a:endParaRPr>
          </a:p>
        </p:txBody>
      </p:sp>
      <p:sp>
        <p:nvSpPr>
          <p:cNvPr id="9" name="TextBox 8"/>
          <p:cNvSpPr txBox="1"/>
          <p:nvPr/>
        </p:nvSpPr>
        <p:spPr>
          <a:xfrm>
            <a:off x="4742452" y="147335"/>
            <a:ext cx="2014221" cy="646331"/>
          </a:xfrm>
          <a:prstGeom prst="rect">
            <a:avLst/>
          </a:prstGeom>
          <a:noFill/>
        </p:spPr>
        <p:txBody>
          <a:bodyPr wrap="square" rtlCol="0">
            <a:spAutoFit/>
          </a:bodyPr>
          <a:lstStyle/>
          <a:p>
            <a:r>
              <a:rPr lang="en-US" i="1" dirty="0">
                <a:solidFill>
                  <a:srgbClr val="FF0000"/>
                </a:solidFill>
                <a:latin typeface="Helvetica"/>
                <a:cs typeface="Helvetica"/>
              </a:rPr>
              <a:t>Scale bar is now 500 km long</a:t>
            </a:r>
          </a:p>
        </p:txBody>
      </p:sp>
      <p:cxnSp>
        <p:nvCxnSpPr>
          <p:cNvPr id="10" name="Straight Arrow Connector 9"/>
          <p:cNvCxnSpPr/>
          <p:nvPr/>
        </p:nvCxnSpPr>
        <p:spPr>
          <a:xfrm>
            <a:off x="6068203" y="793666"/>
            <a:ext cx="269414" cy="50558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1" name="Picture 10" descr="map2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240" y="2058366"/>
            <a:ext cx="3735570" cy="4041646"/>
          </a:xfrm>
          <a:prstGeom prst="rect">
            <a:avLst/>
          </a:prstGeom>
        </p:spPr>
      </p:pic>
    </p:spTree>
    <p:extLst>
      <p:ext uri="{BB962C8B-B14F-4D97-AF65-F5344CB8AC3E}">
        <p14:creationId xmlns:p14="http://schemas.microsoft.com/office/powerpoint/2010/main" val="360287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Introduction to pscoast</a:t>
            </a:r>
          </a:p>
        </p:txBody>
      </p:sp>
      <p:sp>
        <p:nvSpPr>
          <p:cNvPr id="13" name="Text Placeholder 7"/>
          <p:cNvSpPr txBox="1">
            <a:spLocks/>
          </p:cNvSpPr>
          <p:nvPr/>
        </p:nvSpPr>
        <p:spPr>
          <a:xfrm>
            <a:off x="457199" y="2059332"/>
            <a:ext cx="4412753" cy="408048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cs typeface="Courier"/>
              </a:rPr>
              <a:t>-S50/100/255</a:t>
            </a:r>
            <a:endParaRPr lang="en-US" sz="1600" b="1" dirty="0">
              <a:latin typeface="Helvetica"/>
              <a:cs typeface="Helvetica"/>
            </a:endParaRPr>
          </a:p>
          <a:p>
            <a:r>
              <a:rPr lang="en-US" sz="1600" dirty="0">
                <a:latin typeface="Helvetica"/>
                <a:cs typeface="Helvetica"/>
              </a:rPr>
              <a:t>Just like </a:t>
            </a:r>
            <a:r>
              <a:rPr lang="en-US" sz="1600" b="1" dirty="0">
                <a:solidFill>
                  <a:srgbClr val="008000"/>
                </a:solidFill>
                <a:latin typeface="Courier"/>
                <a:cs typeface="Courier"/>
              </a:rPr>
              <a:t>-G</a:t>
            </a:r>
            <a:r>
              <a:rPr lang="en-US" sz="1600" b="1" dirty="0">
                <a:latin typeface="Helvetica"/>
                <a:cs typeface="Helvetica"/>
              </a:rPr>
              <a:t> </a:t>
            </a:r>
            <a:r>
              <a:rPr lang="en-US" sz="1600" dirty="0">
                <a:latin typeface="Helvetica"/>
                <a:cs typeface="Helvetica"/>
              </a:rPr>
              <a:t>fills in dry areas, </a:t>
            </a:r>
            <a:r>
              <a:rPr lang="en-US" sz="1600" b="1" dirty="0">
                <a:solidFill>
                  <a:srgbClr val="008000"/>
                </a:solidFill>
                <a:latin typeface="Courier"/>
                <a:cs typeface="Courier"/>
              </a:rPr>
              <a:t>-S</a:t>
            </a:r>
            <a:r>
              <a:rPr lang="en-US" sz="1600" b="1" dirty="0">
                <a:latin typeface="Helvetica"/>
                <a:cs typeface="Helvetica"/>
              </a:rPr>
              <a:t> </a:t>
            </a:r>
            <a:r>
              <a:rPr lang="en-US" sz="1600" dirty="0">
                <a:latin typeface="Helvetica"/>
                <a:cs typeface="Helvetica"/>
              </a:rPr>
              <a:t>fills in the wet areas, like oceans, lakes, and rivers. The syntax is the same as in the </a:t>
            </a:r>
            <a:r>
              <a:rPr lang="en-US" sz="1600" b="1" dirty="0">
                <a:solidFill>
                  <a:srgbClr val="008000"/>
                </a:solidFill>
                <a:latin typeface="Courier"/>
                <a:cs typeface="Courier"/>
              </a:rPr>
              <a:t>-G</a:t>
            </a:r>
            <a:r>
              <a:rPr lang="en-US" sz="1600" b="1" dirty="0">
                <a:latin typeface="Helvetica"/>
                <a:cs typeface="Helvetica"/>
              </a:rPr>
              <a:t> </a:t>
            </a:r>
            <a:r>
              <a:rPr lang="en-US" sz="1600" dirty="0">
                <a:latin typeface="Helvetica"/>
                <a:cs typeface="Helvetica"/>
              </a:rPr>
              <a:t>option.</a:t>
            </a:r>
          </a:p>
        </p:txBody>
      </p:sp>
      <p:sp>
        <p:nvSpPr>
          <p:cNvPr id="7" name="Text Placeholder 7"/>
          <p:cNvSpPr txBox="1">
            <a:spLocks/>
          </p:cNvSpPr>
          <p:nvPr/>
        </p:nvSpPr>
        <p:spPr>
          <a:xfrm>
            <a:off x="457199" y="1274351"/>
            <a:ext cx="8093511" cy="6430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461963" indent="-461963"/>
            <a:r>
              <a:rPr lang="en-US" sz="1500" b="1" dirty="0" err="1">
                <a:solidFill>
                  <a:srgbClr val="008000"/>
                </a:solidFill>
                <a:latin typeface="Courier"/>
                <a:cs typeface="Courier"/>
              </a:rPr>
              <a:t>gmt</a:t>
            </a:r>
            <a:r>
              <a:rPr lang="en-US" sz="1500" b="1" dirty="0">
                <a:solidFill>
                  <a:srgbClr val="008000"/>
                </a:solidFill>
                <a:latin typeface="Courier"/>
                <a:cs typeface="Courier"/>
              </a:rPr>
              <a:t> </a:t>
            </a:r>
            <a:r>
              <a:rPr lang="en-US" sz="1500" b="1" dirty="0" err="1">
                <a:solidFill>
                  <a:srgbClr val="008000"/>
                </a:solidFill>
                <a:latin typeface="Courier"/>
                <a:cs typeface="Courier"/>
              </a:rPr>
              <a:t>pscoast</a:t>
            </a:r>
            <a:r>
              <a:rPr lang="en-US" sz="1500" b="1" dirty="0">
                <a:solidFill>
                  <a:srgbClr val="008000"/>
                </a:solidFill>
                <a:latin typeface="Courier"/>
                <a:cs typeface="Courier"/>
              </a:rPr>
              <a:t> -JM</a:t>
            </a:r>
            <a:r>
              <a:rPr lang="fi-FI" sz="1500" b="1" dirty="0">
                <a:solidFill>
                  <a:srgbClr val="008000"/>
                </a:solidFill>
                <a:latin typeface="Courier"/>
                <a:cs typeface="Courier"/>
              </a:rPr>
              <a:t>10c</a:t>
            </a:r>
            <a:r>
              <a:rPr lang="en-US" sz="1500" b="1" dirty="0">
                <a:solidFill>
                  <a:srgbClr val="008000"/>
                </a:solidFill>
                <a:latin typeface="Courier"/>
                <a:cs typeface="Courier"/>
              </a:rPr>
              <a:t> -R80/110/0/35 -W1p </a:t>
            </a:r>
            <a:r>
              <a:rPr lang="en-US" sz="1600" b="1" dirty="0">
                <a:solidFill>
                  <a:srgbClr val="008000"/>
                </a:solidFill>
                <a:latin typeface="Courier"/>
                <a:cs typeface="Courier"/>
              </a:rPr>
              <a:t>-L87/3+c3+w500k+u</a:t>
            </a:r>
            <a:r>
              <a:rPr lang="en-US" sz="1500" b="1" dirty="0">
                <a:solidFill>
                  <a:srgbClr val="008000"/>
                </a:solidFill>
                <a:latin typeface="Courier"/>
                <a:cs typeface="Courier"/>
              </a:rPr>
              <a:t> -G255/255/0 -S50/100/255 -K &gt; map2b.ps</a:t>
            </a:r>
            <a:endParaRPr lang="en-US" sz="1500" dirty="0">
              <a:solidFill>
                <a:srgbClr val="008000"/>
              </a:solidFill>
              <a:latin typeface="Courier"/>
              <a:cs typeface="Courier"/>
            </a:endParaRPr>
          </a:p>
        </p:txBody>
      </p:sp>
      <p:pic>
        <p:nvPicPr>
          <p:cNvPr id="8" name="Picture 7" descr="map2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240" y="2058366"/>
            <a:ext cx="3735570" cy="4041646"/>
          </a:xfrm>
          <a:prstGeom prst="rect">
            <a:avLst/>
          </a:prstGeom>
        </p:spPr>
      </p:pic>
    </p:spTree>
    <p:extLst>
      <p:ext uri="{BB962C8B-B14F-4D97-AF65-F5344CB8AC3E}">
        <p14:creationId xmlns:p14="http://schemas.microsoft.com/office/powerpoint/2010/main" val="22759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Introduction to pscoast</a:t>
            </a:r>
          </a:p>
        </p:txBody>
      </p:sp>
      <p:sp>
        <p:nvSpPr>
          <p:cNvPr id="13" name="Text Placeholder 7"/>
          <p:cNvSpPr txBox="1">
            <a:spLocks/>
          </p:cNvSpPr>
          <p:nvPr/>
        </p:nvSpPr>
        <p:spPr>
          <a:xfrm>
            <a:off x="457199" y="2058365"/>
            <a:ext cx="4412753" cy="458019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cs typeface="Courier"/>
              </a:rPr>
              <a:t>-N1/0.25p</a:t>
            </a:r>
            <a:endParaRPr lang="en-US" sz="1600" b="1" dirty="0">
              <a:latin typeface="Helvetica"/>
              <a:cs typeface="Helvetica"/>
            </a:endParaRPr>
          </a:p>
          <a:p>
            <a:r>
              <a:rPr lang="en-US" sz="1600" dirty="0">
                <a:latin typeface="Helvetica"/>
                <a:cs typeface="Helvetica"/>
              </a:rPr>
              <a:t>The </a:t>
            </a:r>
            <a:r>
              <a:rPr lang="en-US" sz="1600" b="1" dirty="0">
                <a:solidFill>
                  <a:srgbClr val="008000"/>
                </a:solidFill>
                <a:latin typeface="Courier"/>
                <a:cs typeface="Courier"/>
              </a:rPr>
              <a:t>–N</a:t>
            </a:r>
            <a:r>
              <a:rPr lang="en-US" sz="1600" dirty="0">
                <a:latin typeface="Helvetica"/>
                <a:cs typeface="Helvetica"/>
              </a:rPr>
              <a:t> option draws political boundaries. The number directly afterwards specifies the type of boundary; </a:t>
            </a:r>
            <a:r>
              <a:rPr lang="en-US" sz="1600" b="1" dirty="0">
                <a:solidFill>
                  <a:srgbClr val="008000"/>
                </a:solidFill>
                <a:latin typeface="Courier"/>
                <a:cs typeface="Courier"/>
              </a:rPr>
              <a:t>-N1</a:t>
            </a:r>
            <a:r>
              <a:rPr lang="en-US" sz="1600" dirty="0">
                <a:latin typeface="Helvetica"/>
                <a:cs typeface="Helvetica"/>
              </a:rPr>
              <a:t> draws country boundaries. The number after the slash indicates the pen style (similar to the -W option), so here we are drawing a line 0.25 points thick.</a:t>
            </a:r>
          </a:p>
          <a:p>
            <a:endParaRPr lang="en-US" sz="1600" dirty="0">
              <a:latin typeface="Helvetica"/>
              <a:cs typeface="Helvetica"/>
            </a:endParaRPr>
          </a:p>
          <a:p>
            <a:r>
              <a:rPr lang="en-US" sz="1600" b="1" dirty="0">
                <a:solidFill>
                  <a:srgbClr val="008000"/>
                </a:solidFill>
                <a:latin typeface="Courier"/>
                <a:cs typeface="Courier"/>
              </a:rPr>
              <a:t>-Dc</a:t>
            </a:r>
          </a:p>
          <a:p>
            <a:r>
              <a:rPr lang="en-US" sz="1600" dirty="0">
                <a:latin typeface="Helvetica"/>
                <a:cs typeface="Helvetica"/>
              </a:rPr>
              <a:t>You can specify the resolution of the coastline dataset, where the options are (</a:t>
            </a:r>
            <a:r>
              <a:rPr lang="en-US" sz="1600" b="1" dirty="0">
                <a:solidFill>
                  <a:srgbClr val="008000"/>
                </a:solidFill>
                <a:latin typeface="Courier"/>
                <a:cs typeface="Courier"/>
              </a:rPr>
              <a:t>f</a:t>
            </a:r>
            <a:r>
              <a:rPr lang="en-US" sz="1600" dirty="0">
                <a:latin typeface="Helvetica"/>
                <a:cs typeface="Helvetica"/>
              </a:rPr>
              <a:t>)</a:t>
            </a:r>
            <a:r>
              <a:rPr lang="en-US" sz="1600" dirty="0" err="1">
                <a:latin typeface="Helvetica"/>
                <a:cs typeface="Helvetica"/>
              </a:rPr>
              <a:t>ull</a:t>
            </a:r>
            <a:r>
              <a:rPr lang="en-US" sz="1600" dirty="0">
                <a:latin typeface="Helvetica"/>
                <a:cs typeface="Helvetica"/>
              </a:rPr>
              <a:t>, (</a:t>
            </a:r>
            <a:r>
              <a:rPr lang="en-US" sz="1600" b="1" dirty="0">
                <a:solidFill>
                  <a:srgbClr val="008000"/>
                </a:solidFill>
                <a:latin typeface="Courier"/>
                <a:cs typeface="Courier"/>
              </a:rPr>
              <a:t>h</a:t>
            </a:r>
            <a:r>
              <a:rPr lang="en-US" sz="1600" dirty="0">
                <a:latin typeface="Helvetica"/>
                <a:cs typeface="Helvetica"/>
              </a:rPr>
              <a:t>)</a:t>
            </a:r>
            <a:r>
              <a:rPr lang="en-US" sz="1600" dirty="0" err="1">
                <a:latin typeface="Helvetica"/>
                <a:cs typeface="Helvetica"/>
              </a:rPr>
              <a:t>igh</a:t>
            </a:r>
            <a:r>
              <a:rPr lang="en-US" sz="1600" dirty="0">
                <a:latin typeface="Helvetica"/>
                <a:cs typeface="Helvetica"/>
              </a:rPr>
              <a:t>, (</a:t>
            </a:r>
            <a:r>
              <a:rPr lang="en-US" sz="1600" b="1" dirty="0">
                <a:solidFill>
                  <a:srgbClr val="008000"/>
                </a:solidFill>
                <a:latin typeface="Courier"/>
                <a:cs typeface="Courier"/>
              </a:rPr>
              <a:t>i</a:t>
            </a:r>
            <a:r>
              <a:rPr lang="en-US" sz="1600" dirty="0">
                <a:latin typeface="Helvetica"/>
                <a:cs typeface="Helvetica"/>
              </a:rPr>
              <a:t>)</a:t>
            </a:r>
            <a:r>
              <a:rPr lang="en-US" sz="1600" dirty="0" err="1">
                <a:latin typeface="Helvetica"/>
                <a:cs typeface="Helvetica"/>
              </a:rPr>
              <a:t>ntermediate</a:t>
            </a:r>
            <a:r>
              <a:rPr lang="en-US" sz="1600" dirty="0">
                <a:latin typeface="Helvetica"/>
                <a:cs typeface="Helvetica"/>
              </a:rPr>
              <a:t>, (</a:t>
            </a:r>
            <a:r>
              <a:rPr lang="en-US" sz="1600" b="1" dirty="0">
                <a:solidFill>
                  <a:srgbClr val="008000"/>
                </a:solidFill>
                <a:latin typeface="Courier"/>
                <a:cs typeface="Courier"/>
              </a:rPr>
              <a:t>l</a:t>
            </a:r>
            <a:r>
              <a:rPr lang="en-US" sz="1600" dirty="0">
                <a:latin typeface="Helvetica"/>
                <a:cs typeface="Helvetica"/>
              </a:rPr>
              <a:t>)ow, and (</a:t>
            </a:r>
            <a:r>
              <a:rPr lang="en-US" sz="1600" b="1" dirty="0">
                <a:solidFill>
                  <a:srgbClr val="008000"/>
                </a:solidFill>
                <a:latin typeface="Courier"/>
                <a:cs typeface="Courier"/>
              </a:rPr>
              <a:t>c</a:t>
            </a:r>
            <a:r>
              <a:rPr lang="en-US" sz="1600" dirty="0">
                <a:latin typeface="Helvetica"/>
                <a:cs typeface="Helvetica"/>
              </a:rPr>
              <a:t>)rude. The default resolution is </a:t>
            </a:r>
            <a:r>
              <a:rPr lang="en-US" sz="1600" b="1" dirty="0" err="1">
                <a:solidFill>
                  <a:srgbClr val="008000"/>
                </a:solidFill>
                <a:latin typeface="Courier"/>
                <a:cs typeface="Courier"/>
              </a:rPr>
              <a:t>i</a:t>
            </a:r>
            <a:r>
              <a:rPr lang="en-US" sz="1600" dirty="0">
                <a:latin typeface="Helvetica"/>
                <a:cs typeface="Helvetica"/>
              </a:rPr>
              <a:t>. Lower resolution makes a smaller file size, useful for maps showing large regions, whereas high resolutions are better for showing details of zoomed-in areas.</a:t>
            </a:r>
          </a:p>
        </p:txBody>
      </p:sp>
      <p:sp>
        <p:nvSpPr>
          <p:cNvPr id="7" name="Text Placeholder 7"/>
          <p:cNvSpPr txBox="1">
            <a:spLocks/>
          </p:cNvSpPr>
          <p:nvPr/>
        </p:nvSpPr>
        <p:spPr>
          <a:xfrm>
            <a:off x="457199" y="1274351"/>
            <a:ext cx="8093511" cy="6430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461963" indent="-461963"/>
            <a:r>
              <a:rPr lang="en-US" sz="1500" b="1" dirty="0" err="1">
                <a:solidFill>
                  <a:srgbClr val="008000"/>
                </a:solidFill>
                <a:latin typeface="Courier"/>
                <a:cs typeface="Courier"/>
              </a:rPr>
              <a:t>gmt</a:t>
            </a:r>
            <a:r>
              <a:rPr lang="en-US" sz="1500" b="1" dirty="0">
                <a:solidFill>
                  <a:srgbClr val="008000"/>
                </a:solidFill>
                <a:latin typeface="Courier"/>
                <a:cs typeface="Courier"/>
              </a:rPr>
              <a:t> </a:t>
            </a:r>
            <a:r>
              <a:rPr lang="en-US" sz="1500" b="1" dirty="0" err="1">
                <a:solidFill>
                  <a:srgbClr val="008000"/>
                </a:solidFill>
                <a:latin typeface="Courier"/>
                <a:cs typeface="Courier"/>
              </a:rPr>
              <a:t>pscoast</a:t>
            </a:r>
            <a:r>
              <a:rPr lang="en-US" sz="1500" b="1" dirty="0">
                <a:solidFill>
                  <a:srgbClr val="008000"/>
                </a:solidFill>
                <a:latin typeface="Courier"/>
                <a:cs typeface="Courier"/>
              </a:rPr>
              <a:t> -JM</a:t>
            </a:r>
            <a:r>
              <a:rPr lang="fi-FI" sz="1500" b="1" dirty="0">
                <a:solidFill>
                  <a:srgbClr val="008000"/>
                </a:solidFill>
                <a:latin typeface="Courier"/>
                <a:cs typeface="Courier"/>
              </a:rPr>
              <a:t>10c</a:t>
            </a:r>
            <a:r>
              <a:rPr lang="en-US" sz="1500" b="1" dirty="0">
                <a:solidFill>
                  <a:srgbClr val="008000"/>
                </a:solidFill>
                <a:latin typeface="Courier"/>
                <a:cs typeface="Courier"/>
              </a:rPr>
              <a:t> -R80/110/0/35 -W1p </a:t>
            </a:r>
            <a:r>
              <a:rPr lang="en-US" sz="1600" b="1" dirty="0">
                <a:solidFill>
                  <a:srgbClr val="008000"/>
                </a:solidFill>
                <a:latin typeface="Courier"/>
                <a:cs typeface="Courier"/>
              </a:rPr>
              <a:t>-L87/3+c3+w500k+u</a:t>
            </a:r>
            <a:r>
              <a:rPr lang="en-US" sz="1500" b="1" dirty="0">
                <a:solidFill>
                  <a:srgbClr val="008000"/>
                </a:solidFill>
                <a:latin typeface="Courier"/>
                <a:cs typeface="Courier"/>
              </a:rPr>
              <a:t> -G255/255/0 -S50/100/255 -N1/0.25p -Dc -K &gt; map2b.ps</a:t>
            </a:r>
            <a:endParaRPr lang="en-US" sz="1500" dirty="0">
              <a:solidFill>
                <a:srgbClr val="008000"/>
              </a:solidFill>
              <a:latin typeface="Courier"/>
              <a:cs typeface="Courier"/>
            </a:endParaRPr>
          </a:p>
        </p:txBody>
      </p:sp>
      <p:pic>
        <p:nvPicPr>
          <p:cNvPr id="14" name="Picture 13" descr="map2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699" y="2077411"/>
            <a:ext cx="3638983" cy="3998537"/>
          </a:xfrm>
          <a:prstGeom prst="rect">
            <a:avLst/>
          </a:prstGeom>
        </p:spPr>
      </p:pic>
    </p:spTree>
    <p:extLst>
      <p:ext uri="{BB962C8B-B14F-4D97-AF65-F5344CB8AC3E}">
        <p14:creationId xmlns:p14="http://schemas.microsoft.com/office/powerpoint/2010/main" val="2361813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Arial"/>
                <a:cs typeface="Arial"/>
              </a:rPr>
              <a:t>Introduction to pscoast</a:t>
            </a:r>
          </a:p>
        </p:txBody>
      </p:sp>
      <p:sp>
        <p:nvSpPr>
          <p:cNvPr id="13" name="Text Placeholder 7"/>
          <p:cNvSpPr txBox="1">
            <a:spLocks/>
          </p:cNvSpPr>
          <p:nvPr/>
        </p:nvSpPr>
        <p:spPr>
          <a:xfrm>
            <a:off x="457199" y="2226390"/>
            <a:ext cx="4412753" cy="41795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cs typeface="Courier"/>
              </a:rPr>
              <a:t>-Di</a:t>
            </a:r>
            <a:endParaRPr lang="en-US" sz="1600" b="1" dirty="0"/>
          </a:p>
          <a:p>
            <a:r>
              <a:rPr lang="en-US" sz="1600" dirty="0">
                <a:latin typeface="Arial"/>
                <a:cs typeface="Arial"/>
              </a:rPr>
              <a:t>Intermediate resolution coastlines and country boundaries look better for our map region than crude resolution.</a:t>
            </a:r>
          </a:p>
        </p:txBody>
      </p:sp>
      <p:sp>
        <p:nvSpPr>
          <p:cNvPr id="9" name="Text Placeholder 7"/>
          <p:cNvSpPr txBox="1">
            <a:spLocks/>
          </p:cNvSpPr>
          <p:nvPr/>
        </p:nvSpPr>
        <p:spPr>
          <a:xfrm>
            <a:off x="457199" y="1274351"/>
            <a:ext cx="8093511" cy="6430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461963" indent="-461963"/>
            <a:r>
              <a:rPr lang="en-US" sz="1500" b="1" dirty="0" err="1">
                <a:solidFill>
                  <a:srgbClr val="008000"/>
                </a:solidFill>
                <a:latin typeface="Courier"/>
                <a:cs typeface="Courier"/>
              </a:rPr>
              <a:t>gmt</a:t>
            </a:r>
            <a:r>
              <a:rPr lang="en-US" sz="1500" b="1" dirty="0">
                <a:solidFill>
                  <a:srgbClr val="008000"/>
                </a:solidFill>
                <a:latin typeface="Courier"/>
                <a:cs typeface="Courier"/>
              </a:rPr>
              <a:t> </a:t>
            </a:r>
            <a:r>
              <a:rPr lang="en-US" sz="1500" b="1" dirty="0" err="1">
                <a:solidFill>
                  <a:srgbClr val="008000"/>
                </a:solidFill>
                <a:latin typeface="Courier"/>
                <a:cs typeface="Courier"/>
              </a:rPr>
              <a:t>pscoast</a:t>
            </a:r>
            <a:r>
              <a:rPr lang="en-US" sz="1500" b="1" dirty="0">
                <a:solidFill>
                  <a:srgbClr val="008000"/>
                </a:solidFill>
                <a:latin typeface="Courier"/>
                <a:cs typeface="Courier"/>
              </a:rPr>
              <a:t> -JM</a:t>
            </a:r>
            <a:r>
              <a:rPr lang="fi-FI" sz="1500" b="1" dirty="0">
                <a:solidFill>
                  <a:srgbClr val="008000"/>
                </a:solidFill>
                <a:latin typeface="Courier"/>
                <a:cs typeface="Courier"/>
              </a:rPr>
              <a:t>10c</a:t>
            </a:r>
            <a:r>
              <a:rPr lang="en-US" sz="1500" b="1" dirty="0">
                <a:solidFill>
                  <a:srgbClr val="008000"/>
                </a:solidFill>
                <a:latin typeface="Courier"/>
                <a:cs typeface="Courier"/>
              </a:rPr>
              <a:t> -R80/110/0/35 -W1p </a:t>
            </a:r>
            <a:r>
              <a:rPr lang="en-US" sz="1600" b="1" dirty="0">
                <a:solidFill>
                  <a:srgbClr val="008000"/>
                </a:solidFill>
                <a:latin typeface="Courier"/>
                <a:cs typeface="Courier"/>
              </a:rPr>
              <a:t>-L87/3+c3+w500k+u</a:t>
            </a:r>
            <a:r>
              <a:rPr lang="en-US" sz="1500" b="1" dirty="0">
                <a:solidFill>
                  <a:srgbClr val="008000"/>
                </a:solidFill>
                <a:latin typeface="Courier"/>
                <a:cs typeface="Courier"/>
              </a:rPr>
              <a:t> -G255/255/0 -S50/100/255 -N1/0.25p -Di -K &gt; map2b.ps</a:t>
            </a:r>
            <a:endParaRPr lang="en-US" sz="1500" dirty="0">
              <a:solidFill>
                <a:srgbClr val="008000"/>
              </a:solidFill>
              <a:latin typeface="Courier"/>
              <a:cs typeface="Courier"/>
            </a:endParaRPr>
          </a:p>
        </p:txBody>
      </p:sp>
      <p:pic>
        <p:nvPicPr>
          <p:cNvPr id="7" name="Picture 6" descr="map2e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760" y="2077410"/>
            <a:ext cx="3638982" cy="3998537"/>
          </a:xfrm>
          <a:prstGeom prst="rect">
            <a:avLst/>
          </a:prstGeom>
        </p:spPr>
      </p:pic>
    </p:spTree>
    <p:extLst>
      <p:ext uri="{BB962C8B-B14F-4D97-AF65-F5344CB8AC3E}">
        <p14:creationId xmlns:p14="http://schemas.microsoft.com/office/powerpoint/2010/main" val="3853497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charset="0"/>
                <a:ea typeface="Helvetica" charset="0"/>
                <a:cs typeface="Helvetica" charset="0"/>
              </a:rPr>
              <a:t>Recap of PSCOAST</a:t>
            </a:r>
          </a:p>
        </p:txBody>
      </p:sp>
      <p:sp>
        <p:nvSpPr>
          <p:cNvPr id="3" name="Content Placeholder 2"/>
          <p:cNvSpPr>
            <a:spLocks noGrp="1"/>
          </p:cNvSpPr>
          <p:nvPr>
            <p:ph idx="1"/>
          </p:nvPr>
        </p:nvSpPr>
        <p:spPr/>
        <p:txBody>
          <a:bodyPr/>
          <a:lstStyle/>
          <a:p>
            <a:r>
              <a:rPr lang="en-US" dirty="0">
                <a:latin typeface="Helvetica" charset="0"/>
                <a:ea typeface="Helvetica" charset="0"/>
                <a:cs typeface="Helvetica" charset="0"/>
              </a:rPr>
              <a:t>Command to draw coastlines and country boundaries</a:t>
            </a:r>
          </a:p>
          <a:p>
            <a:r>
              <a:rPr lang="en-US" dirty="0">
                <a:latin typeface="Helvetica" charset="0"/>
                <a:ea typeface="Helvetica" charset="0"/>
                <a:cs typeface="Helvetica" charset="0"/>
              </a:rPr>
              <a:t>Specify pen (</a:t>
            </a:r>
            <a:r>
              <a:rPr lang="en-US" b="1" dirty="0">
                <a:solidFill>
                  <a:srgbClr val="008000"/>
                </a:solidFill>
                <a:latin typeface="Courier" charset="0"/>
                <a:ea typeface="Courier" charset="0"/>
                <a:cs typeface="Courier" charset="0"/>
              </a:rPr>
              <a:t>-W</a:t>
            </a:r>
            <a:r>
              <a:rPr lang="en-US" dirty="0">
                <a:latin typeface="Helvetica" charset="0"/>
                <a:ea typeface="Helvetica" charset="0"/>
                <a:cs typeface="Helvetica" charset="0"/>
              </a:rPr>
              <a:t>)</a:t>
            </a:r>
          </a:p>
          <a:p>
            <a:r>
              <a:rPr lang="en-US" dirty="0">
                <a:latin typeface="Helvetica" charset="0"/>
                <a:ea typeface="Helvetica" charset="0"/>
                <a:cs typeface="Helvetica" charset="0"/>
              </a:rPr>
              <a:t>Put in a scale bar (</a:t>
            </a:r>
            <a:r>
              <a:rPr lang="en-US" b="1" dirty="0">
                <a:solidFill>
                  <a:srgbClr val="008000"/>
                </a:solidFill>
                <a:latin typeface="Courier" charset="0"/>
                <a:ea typeface="Courier" charset="0"/>
                <a:cs typeface="Courier" charset="0"/>
              </a:rPr>
              <a:t>-L</a:t>
            </a:r>
            <a:r>
              <a:rPr lang="en-US" dirty="0">
                <a:latin typeface="Helvetica" charset="0"/>
                <a:ea typeface="Helvetica" charset="0"/>
                <a:cs typeface="Helvetica" charset="0"/>
              </a:rPr>
              <a:t>)</a:t>
            </a:r>
          </a:p>
          <a:p>
            <a:r>
              <a:rPr lang="en-US" dirty="0">
                <a:latin typeface="Helvetica" charset="0"/>
                <a:ea typeface="Helvetica" charset="0"/>
                <a:cs typeface="Helvetica" charset="0"/>
              </a:rPr>
              <a:t>Color dry (</a:t>
            </a:r>
            <a:r>
              <a:rPr lang="en-US" b="1" dirty="0">
                <a:solidFill>
                  <a:srgbClr val="008000"/>
                </a:solidFill>
                <a:latin typeface="Courier" charset="0"/>
                <a:ea typeface="Courier" charset="0"/>
                <a:cs typeface="Courier" charset="0"/>
              </a:rPr>
              <a:t>-G</a:t>
            </a:r>
            <a:r>
              <a:rPr lang="en-US" dirty="0">
                <a:latin typeface="Helvetica" charset="0"/>
                <a:ea typeface="Helvetica" charset="0"/>
                <a:cs typeface="Helvetica" charset="0"/>
              </a:rPr>
              <a:t>) and wet (</a:t>
            </a:r>
            <a:r>
              <a:rPr lang="en-US" b="1" dirty="0">
                <a:solidFill>
                  <a:srgbClr val="008000"/>
                </a:solidFill>
                <a:latin typeface="Courier" charset="0"/>
                <a:ea typeface="Courier" charset="0"/>
                <a:cs typeface="Courier" charset="0"/>
              </a:rPr>
              <a:t>-S</a:t>
            </a:r>
            <a:r>
              <a:rPr lang="en-US" dirty="0">
                <a:latin typeface="Helvetica" charset="0"/>
                <a:ea typeface="Helvetica" charset="0"/>
                <a:cs typeface="Helvetica" charset="0"/>
              </a:rPr>
              <a:t>) areas</a:t>
            </a:r>
          </a:p>
          <a:p>
            <a:r>
              <a:rPr lang="en-US" dirty="0">
                <a:latin typeface="Helvetica" charset="0"/>
                <a:ea typeface="Helvetica" charset="0"/>
                <a:cs typeface="Helvetica" charset="0"/>
              </a:rPr>
              <a:t>Draw country boundaries (</a:t>
            </a:r>
            <a:r>
              <a:rPr lang="en-US" b="1" dirty="0">
                <a:solidFill>
                  <a:srgbClr val="008000"/>
                </a:solidFill>
                <a:latin typeface="Courier" charset="0"/>
                <a:ea typeface="Courier" charset="0"/>
                <a:cs typeface="Courier" charset="0"/>
              </a:rPr>
              <a:t>-N</a:t>
            </a:r>
            <a:r>
              <a:rPr lang="en-US" dirty="0">
                <a:latin typeface="Helvetica" charset="0"/>
                <a:ea typeface="Helvetica" charset="0"/>
                <a:cs typeface="Helvetica" charset="0"/>
              </a:rPr>
              <a:t>)</a:t>
            </a:r>
          </a:p>
          <a:p>
            <a:r>
              <a:rPr lang="en-US" dirty="0">
                <a:latin typeface="Helvetica" charset="0"/>
                <a:ea typeface="Helvetica" charset="0"/>
                <a:cs typeface="Helvetica" charset="0"/>
              </a:rPr>
              <a:t>Change resolution (</a:t>
            </a:r>
            <a:r>
              <a:rPr lang="en-US" b="1" dirty="0">
                <a:solidFill>
                  <a:srgbClr val="008000"/>
                </a:solidFill>
                <a:latin typeface="Courier" charset="0"/>
                <a:ea typeface="Courier" charset="0"/>
                <a:cs typeface="Courier" charset="0"/>
              </a:rPr>
              <a:t>-D</a:t>
            </a:r>
            <a:r>
              <a:rPr lang="en-US" dirty="0">
                <a:latin typeface="Helvetica" charset="0"/>
                <a:ea typeface="Helvetica" charset="0"/>
                <a:cs typeface="Helvetica" charset="0"/>
              </a:rPr>
              <a:t>)</a:t>
            </a:r>
          </a:p>
        </p:txBody>
      </p:sp>
    </p:spTree>
    <p:extLst>
      <p:ext uri="{BB962C8B-B14F-4D97-AF65-F5344CB8AC3E}">
        <p14:creationId xmlns:p14="http://schemas.microsoft.com/office/powerpoint/2010/main" val="1873600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Map of Asia</a:t>
            </a:r>
          </a:p>
        </p:txBody>
      </p:sp>
      <p:sp>
        <p:nvSpPr>
          <p:cNvPr id="7" name="Text Placeholder 7"/>
          <p:cNvSpPr txBox="1">
            <a:spLocks/>
          </p:cNvSpPr>
          <p:nvPr/>
        </p:nvSpPr>
        <p:spPr>
          <a:xfrm>
            <a:off x="295071" y="1927424"/>
            <a:ext cx="3802307" cy="388374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cs typeface="Helvetica"/>
              </a:rPr>
              <a:t>Now we are going to make a slightly different map of Asia using </a:t>
            </a:r>
            <a:r>
              <a:rPr lang="en-US" sz="1600" b="1" dirty="0" err="1">
                <a:solidFill>
                  <a:srgbClr val="008000"/>
                </a:solidFill>
                <a:latin typeface="Courier"/>
                <a:cs typeface="Courier"/>
              </a:rPr>
              <a:t>pscoast</a:t>
            </a:r>
            <a:r>
              <a:rPr lang="en-US" sz="1600" dirty="0">
                <a:latin typeface="Helvetica"/>
                <a:cs typeface="Helvetica"/>
              </a:rPr>
              <a:t> and </a:t>
            </a:r>
            <a:r>
              <a:rPr lang="en-US" sz="1600" b="1" dirty="0" err="1">
                <a:solidFill>
                  <a:srgbClr val="008000"/>
                </a:solidFill>
                <a:latin typeface="Courier"/>
                <a:cs typeface="Courier"/>
              </a:rPr>
              <a:t>psbasemap</a:t>
            </a:r>
            <a:r>
              <a:rPr lang="en-US" sz="1600" dirty="0">
                <a:latin typeface="Helvetica"/>
                <a:cs typeface="Helvetica"/>
              </a:rPr>
              <a:t>. We will use the relevant GMT options as well as shell scripting tools.</a:t>
            </a:r>
          </a:p>
          <a:p>
            <a:endParaRPr lang="en-US" sz="1600" dirty="0">
              <a:latin typeface="Helvetica"/>
              <a:cs typeface="Helvetica"/>
            </a:endParaRPr>
          </a:p>
          <a:p>
            <a:r>
              <a:rPr lang="en-US" sz="1600" dirty="0">
                <a:latin typeface="Helvetica"/>
                <a:cs typeface="Helvetica"/>
              </a:rPr>
              <a:t>When we are finished, you will have the map shown at the right. Not a particularly useful map, but hey...</a:t>
            </a:r>
          </a:p>
        </p:txBody>
      </p:sp>
      <p:pic>
        <p:nvPicPr>
          <p:cNvPr id="2" name="Picture 1" descr="as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574" y="1718985"/>
            <a:ext cx="4973435" cy="4335681"/>
          </a:xfrm>
          <a:prstGeom prst="rect">
            <a:avLst/>
          </a:prstGeom>
        </p:spPr>
      </p:pic>
    </p:spTree>
    <p:extLst>
      <p:ext uri="{BB962C8B-B14F-4D97-AF65-F5344CB8AC3E}">
        <p14:creationId xmlns:p14="http://schemas.microsoft.com/office/powerpoint/2010/main" val="1712896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Map of Asia</a:t>
            </a:r>
          </a:p>
        </p:txBody>
      </p:sp>
      <p:sp>
        <p:nvSpPr>
          <p:cNvPr id="3" name="TextBox 2"/>
          <p:cNvSpPr txBox="1"/>
          <p:nvPr/>
        </p:nvSpPr>
        <p:spPr>
          <a:xfrm>
            <a:off x="457199" y="1157401"/>
            <a:ext cx="6593305" cy="461665"/>
          </a:xfrm>
          <a:prstGeom prst="rect">
            <a:avLst/>
          </a:prstGeom>
          <a:noFill/>
        </p:spPr>
        <p:txBody>
          <a:bodyPr wrap="square" rtlCol="0">
            <a:spAutoFit/>
          </a:bodyPr>
          <a:lstStyle/>
          <a:p>
            <a:r>
              <a:rPr lang="en-US" sz="2400" dirty="0">
                <a:latin typeface="Helvetica" charset="0"/>
                <a:ea typeface="Helvetica" charset="0"/>
                <a:cs typeface="Helvetica" charset="0"/>
              </a:rPr>
              <a:t>Save the following as a text file called </a:t>
            </a:r>
            <a:r>
              <a:rPr lang="en-US" sz="2400" dirty="0" err="1">
                <a:latin typeface="Helvetica" charset="0"/>
                <a:ea typeface="Helvetica" charset="0"/>
                <a:cs typeface="Helvetica" charset="0"/>
              </a:rPr>
              <a:t>map.sh</a:t>
            </a:r>
            <a:r>
              <a:rPr lang="en-US" sz="2400" dirty="0">
                <a:latin typeface="Helvetica" charset="0"/>
                <a:ea typeface="Helvetica" charset="0"/>
                <a:cs typeface="Helvetica" charset="0"/>
              </a:rPr>
              <a:t>:</a:t>
            </a:r>
          </a:p>
        </p:txBody>
      </p:sp>
      <p:sp>
        <p:nvSpPr>
          <p:cNvPr id="8" name="Text Placeholder 7"/>
          <p:cNvSpPr txBox="1">
            <a:spLocks/>
          </p:cNvSpPr>
          <p:nvPr/>
        </p:nvSpPr>
        <p:spPr>
          <a:xfrm>
            <a:off x="4865647" y="114157"/>
            <a:ext cx="4150895" cy="117025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i="1" dirty="0">
                <a:solidFill>
                  <a:srgbClr val="FF0000"/>
                </a:solidFill>
                <a:latin typeface="Helvetica"/>
                <a:cs typeface="Helvetica"/>
              </a:rPr>
              <a:t>We are creating a script to run GMT commands automatically instead of typing them into the terminal. If this does not make sense, see the Unix tutorial!</a:t>
            </a:r>
          </a:p>
        </p:txBody>
      </p:sp>
    </p:spTree>
    <p:extLst>
      <p:ext uri="{BB962C8B-B14F-4D97-AF65-F5344CB8AC3E}">
        <p14:creationId xmlns:p14="http://schemas.microsoft.com/office/powerpoint/2010/main" val="883354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Map of Asia</a:t>
            </a:r>
          </a:p>
        </p:txBody>
      </p:sp>
      <p:sp>
        <p:nvSpPr>
          <p:cNvPr id="11" name="TextBox 10"/>
          <p:cNvSpPr txBox="1"/>
          <p:nvPr/>
        </p:nvSpPr>
        <p:spPr>
          <a:xfrm>
            <a:off x="3894008" y="1797449"/>
            <a:ext cx="2238341" cy="646331"/>
          </a:xfrm>
          <a:prstGeom prst="rect">
            <a:avLst/>
          </a:prstGeom>
          <a:noFill/>
        </p:spPr>
        <p:txBody>
          <a:bodyPr wrap="square" rtlCol="0">
            <a:spAutoFit/>
          </a:bodyPr>
          <a:lstStyle/>
          <a:p>
            <a:r>
              <a:rPr lang="en-US" i="1" dirty="0">
                <a:solidFill>
                  <a:srgbClr val="FF0000"/>
                </a:solidFill>
                <a:latin typeface="Helvetica"/>
                <a:cs typeface="Helvetica"/>
              </a:rPr>
              <a:t>First line indicates this a shell script.</a:t>
            </a:r>
          </a:p>
        </p:txBody>
      </p:sp>
      <p:cxnSp>
        <p:nvCxnSpPr>
          <p:cNvPr id="12" name="Straight Arrow Connector 11"/>
          <p:cNvCxnSpPr>
            <a:stCxn id="11" idx="1"/>
          </p:cNvCxnSpPr>
          <p:nvPr/>
        </p:nvCxnSpPr>
        <p:spPr>
          <a:xfrm flipH="1">
            <a:off x="1731940" y="2120615"/>
            <a:ext cx="2162068" cy="19102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199" y="1157401"/>
            <a:ext cx="6593305" cy="461665"/>
          </a:xfrm>
          <a:prstGeom prst="rect">
            <a:avLst/>
          </a:prstGeom>
          <a:noFill/>
        </p:spPr>
        <p:txBody>
          <a:bodyPr wrap="square" rtlCol="0">
            <a:spAutoFit/>
          </a:bodyPr>
          <a:lstStyle/>
          <a:p>
            <a:r>
              <a:rPr lang="en-US" sz="2400" dirty="0">
                <a:latin typeface="Helvetica" charset="0"/>
                <a:ea typeface="Helvetica" charset="0"/>
                <a:cs typeface="Helvetica" charset="0"/>
              </a:rPr>
              <a:t>Save the following as a text file called </a:t>
            </a:r>
            <a:r>
              <a:rPr lang="en-US" sz="2400" dirty="0" err="1">
                <a:latin typeface="Helvetica" charset="0"/>
                <a:ea typeface="Helvetica" charset="0"/>
                <a:cs typeface="Helvetica" charset="0"/>
              </a:rPr>
              <a:t>map.sh</a:t>
            </a:r>
            <a:r>
              <a:rPr lang="en-US" sz="2400" dirty="0">
                <a:latin typeface="Helvetica" charset="0"/>
                <a:ea typeface="Helvetica" charset="0"/>
                <a:cs typeface="Helvetica" charset="0"/>
              </a:rPr>
              <a:t>:</a:t>
            </a:r>
          </a:p>
        </p:txBody>
      </p:sp>
      <p:sp>
        <p:nvSpPr>
          <p:cNvPr id="9" name="Text Placeholder 7"/>
          <p:cNvSpPr>
            <a:spLocks noGrp="1"/>
          </p:cNvSpPr>
          <p:nvPr>
            <p:ph type="body" sz="half" idx="2"/>
          </p:nvPr>
        </p:nvSpPr>
        <p:spPr>
          <a:xfrm>
            <a:off x="457200" y="2120615"/>
            <a:ext cx="8093511" cy="3269532"/>
          </a:xfrm>
        </p:spPr>
        <p:txBody>
          <a:bodyPr>
            <a:noAutofit/>
          </a:bodyPr>
          <a:lstStyle/>
          <a:p>
            <a:pPr marL="461963" indent="-461963"/>
            <a:r>
              <a:rPr lang="en-US" sz="1600" b="1" dirty="0">
                <a:solidFill>
                  <a:srgbClr val="008000"/>
                </a:solidFill>
                <a:latin typeface="Courier"/>
                <a:cs typeface="Courier"/>
              </a:rPr>
              <a:t>#!/bin/</a:t>
            </a:r>
            <a:r>
              <a:rPr lang="en-US" sz="1600" b="1" dirty="0" err="1">
                <a:solidFill>
                  <a:srgbClr val="008000"/>
                </a:solidFill>
                <a:latin typeface="Courier"/>
                <a:cs typeface="Courier"/>
              </a:rPr>
              <a:t>sh</a:t>
            </a:r>
            <a:endParaRPr lang="en-US" sz="1600" b="1" dirty="0">
              <a:solidFill>
                <a:srgbClr val="008000"/>
              </a:solidFill>
              <a:latin typeface="Courier"/>
              <a:cs typeface="Courier"/>
            </a:endParaRPr>
          </a:p>
          <a:p>
            <a:pPr marL="461963" indent="-461963"/>
            <a:r>
              <a:rPr lang="en-US" sz="1600" b="1" dirty="0">
                <a:solidFill>
                  <a:srgbClr val="008000"/>
                </a:solidFill>
                <a:latin typeface="Courier"/>
                <a:cs typeface="Courier"/>
              </a:rPr>
              <a:t>PROJ=“-JC15c”</a:t>
            </a:r>
          </a:p>
          <a:p>
            <a:pPr marL="461963" indent="-461963"/>
            <a:r>
              <a:rPr lang="en-US" sz="1600" b="1" dirty="0">
                <a:solidFill>
                  <a:srgbClr val="008000"/>
                </a:solidFill>
                <a:latin typeface="Courier"/>
                <a:cs typeface="Courier"/>
              </a:rPr>
              <a:t>LIMS=“-R50/170/-10/70”</a:t>
            </a:r>
          </a:p>
          <a:p>
            <a:pPr marL="461963" indent="-461963"/>
            <a:r>
              <a:rPr lang="en-US" sz="1600" b="1" dirty="0">
                <a:solidFill>
                  <a:srgbClr val="008000"/>
                </a:solidFill>
                <a:latin typeface="Courier"/>
                <a:cs typeface="Courier"/>
              </a:rPr>
              <a:t>BLUE=“50/100/255”</a:t>
            </a:r>
          </a:p>
          <a:p>
            <a:pPr marL="461963" indent="-461963"/>
            <a:r>
              <a:rPr lang="de-DE" sz="1600" b="1" dirty="0">
                <a:solidFill>
                  <a:srgbClr val="008000"/>
                </a:solidFill>
                <a:latin typeface="Courier"/>
                <a:cs typeface="Courier"/>
              </a:rPr>
              <a:t>DRY="225/200/175"</a:t>
            </a:r>
          </a:p>
          <a:p>
            <a:pPr marL="461963" indent="-461963"/>
            <a:r>
              <a:rPr lang="en-US" sz="1600" b="1" dirty="0">
                <a:solidFill>
                  <a:srgbClr val="008000"/>
                </a:solidFill>
                <a:latin typeface="Courier"/>
                <a:cs typeface="Courier"/>
              </a:rPr>
              <a:t>PSFILE=“</a:t>
            </a:r>
            <a:r>
              <a:rPr lang="en-US" sz="1600" b="1" dirty="0" err="1">
                <a:solidFill>
                  <a:srgbClr val="008000"/>
                </a:solidFill>
                <a:latin typeface="Courier"/>
                <a:cs typeface="Courier"/>
              </a:rPr>
              <a:t>asia.ps</a:t>
            </a:r>
            <a:r>
              <a:rPr lang="en-US" sz="1600" b="1" dirty="0">
                <a:solidFill>
                  <a:srgbClr val="008000"/>
                </a:solidFill>
                <a:latin typeface="Courier"/>
                <a:cs typeface="Courier"/>
              </a:rPr>
              <a:t>”</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pscoast</a:t>
            </a:r>
            <a:r>
              <a:rPr lang="en-US" sz="1600" b="1" dirty="0">
                <a:solidFill>
                  <a:srgbClr val="008000"/>
                </a:solidFill>
                <a:latin typeface="Courier"/>
                <a:cs typeface="Courier"/>
              </a:rPr>
              <a:t> $PROJ $LIMS -W1p -G$DRY -S$BLUE -N1/0.25p \</a:t>
            </a:r>
          </a:p>
          <a:p>
            <a:pPr marL="461963" indent="-461963"/>
            <a:r>
              <a:rPr lang="en-US" sz="1600" b="1" dirty="0">
                <a:solidFill>
                  <a:srgbClr val="008000"/>
                </a:solidFill>
                <a:latin typeface="Courier"/>
                <a:cs typeface="Courier"/>
              </a:rPr>
              <a:t>    -Dc -K &gt; $PSFILE</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$PROJ $LIMS -Bxa10g10 -Bya5g5 -</a:t>
            </a:r>
            <a:r>
              <a:rPr lang="en-US" sz="1600" b="1" dirty="0" err="1">
                <a:solidFill>
                  <a:srgbClr val="008000"/>
                </a:solidFill>
                <a:latin typeface="Courier"/>
                <a:cs typeface="Courier"/>
              </a:rPr>
              <a:t>BWeSn</a:t>
            </a:r>
            <a:r>
              <a:rPr lang="en-US" sz="1600" b="1" dirty="0">
                <a:solidFill>
                  <a:srgbClr val="008000"/>
                </a:solidFill>
                <a:latin typeface="Courier"/>
                <a:cs typeface="Courier"/>
              </a:rPr>
              <a:t> -O &gt;&gt; $PSFILE</a:t>
            </a:r>
          </a:p>
        </p:txBody>
      </p:sp>
    </p:spTree>
    <p:extLst>
      <p:ext uri="{BB962C8B-B14F-4D97-AF65-F5344CB8AC3E}">
        <p14:creationId xmlns:p14="http://schemas.microsoft.com/office/powerpoint/2010/main" val="90680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46455" y="487331"/>
            <a:ext cx="7296594" cy="830997"/>
          </a:xfrm>
          <a:prstGeom prst="rect">
            <a:avLst/>
          </a:prstGeom>
          <a:noFill/>
        </p:spPr>
        <p:txBody>
          <a:bodyPr wrap="square" rtlCol="0">
            <a:spAutoFit/>
          </a:bodyPr>
          <a:lstStyle/>
          <a:p>
            <a:r>
              <a:rPr lang="en-US" sz="2400" dirty="0">
                <a:latin typeface="Helvetica"/>
                <a:cs typeface="Helvetica"/>
              </a:rPr>
              <a:t>By the end of of this tutorial you will be able to create the following figures:</a:t>
            </a:r>
          </a:p>
        </p:txBody>
      </p:sp>
      <p:pic>
        <p:nvPicPr>
          <p:cNvPr id="6" name="Picture 5" descr="as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585" y="3446757"/>
            <a:ext cx="3692637" cy="3219122"/>
          </a:xfrm>
          <a:prstGeom prst="rect">
            <a:avLst/>
          </a:prstGeom>
        </p:spPr>
      </p:pic>
      <p:pic>
        <p:nvPicPr>
          <p:cNvPr id="7" name="Picture 6" descr="map2e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79" y="1475871"/>
            <a:ext cx="2368783" cy="2602834"/>
          </a:xfrm>
          <a:prstGeom prst="rect">
            <a:avLst/>
          </a:prstGeom>
        </p:spPr>
      </p:pic>
      <p:pic>
        <p:nvPicPr>
          <p:cNvPr id="5" name="Picture 4" descr="map3d.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9090" y="1318328"/>
            <a:ext cx="3454910" cy="3737990"/>
          </a:xfrm>
          <a:prstGeom prst="rect">
            <a:avLst/>
          </a:prstGeom>
        </p:spPr>
      </p:pic>
    </p:spTree>
    <p:extLst>
      <p:ext uri="{BB962C8B-B14F-4D97-AF65-F5344CB8AC3E}">
        <p14:creationId xmlns:p14="http://schemas.microsoft.com/office/powerpoint/2010/main" val="2570065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7"/>
          <p:cNvSpPr>
            <a:spLocks noGrp="1"/>
          </p:cNvSpPr>
          <p:nvPr>
            <p:ph type="body" sz="half" idx="2"/>
          </p:nvPr>
        </p:nvSpPr>
        <p:spPr>
          <a:xfrm>
            <a:off x="457200" y="2120615"/>
            <a:ext cx="8093511" cy="3269532"/>
          </a:xfrm>
        </p:spPr>
        <p:txBody>
          <a:bodyPr>
            <a:noAutofit/>
          </a:bodyPr>
          <a:lstStyle/>
          <a:p>
            <a:pPr marL="461963" indent="-461963"/>
            <a:r>
              <a:rPr lang="en-US" sz="1600" b="1" dirty="0">
                <a:solidFill>
                  <a:srgbClr val="008000"/>
                </a:solidFill>
                <a:latin typeface="Courier"/>
                <a:cs typeface="Courier"/>
              </a:rPr>
              <a:t>#!/bin/</a:t>
            </a:r>
            <a:r>
              <a:rPr lang="en-US" sz="1600" b="1" dirty="0" err="1">
                <a:solidFill>
                  <a:srgbClr val="008000"/>
                </a:solidFill>
                <a:latin typeface="Courier"/>
                <a:cs typeface="Courier"/>
              </a:rPr>
              <a:t>sh</a:t>
            </a:r>
            <a:endParaRPr lang="en-US" sz="1600" b="1" dirty="0">
              <a:solidFill>
                <a:srgbClr val="008000"/>
              </a:solidFill>
              <a:latin typeface="Courier"/>
              <a:cs typeface="Courier"/>
            </a:endParaRPr>
          </a:p>
          <a:p>
            <a:pPr marL="461963" indent="-461963"/>
            <a:r>
              <a:rPr lang="en-US" sz="1600" b="1" dirty="0">
                <a:solidFill>
                  <a:srgbClr val="008000"/>
                </a:solidFill>
                <a:latin typeface="Courier"/>
                <a:cs typeface="Courier"/>
              </a:rPr>
              <a:t>PROJ=“-JC15c”</a:t>
            </a:r>
          </a:p>
          <a:p>
            <a:pPr marL="461963" indent="-461963"/>
            <a:r>
              <a:rPr lang="en-US" sz="1600" b="1" dirty="0">
                <a:solidFill>
                  <a:srgbClr val="008000"/>
                </a:solidFill>
                <a:latin typeface="Courier"/>
                <a:cs typeface="Courier"/>
              </a:rPr>
              <a:t>LIMS=“-R50/170/-10/70”</a:t>
            </a:r>
          </a:p>
          <a:p>
            <a:pPr marL="461963" indent="-461963"/>
            <a:r>
              <a:rPr lang="en-US" sz="1600" b="1" dirty="0">
                <a:solidFill>
                  <a:srgbClr val="008000"/>
                </a:solidFill>
                <a:latin typeface="Courier"/>
                <a:cs typeface="Courier"/>
              </a:rPr>
              <a:t>BLUE=“50/100/255”</a:t>
            </a:r>
          </a:p>
          <a:p>
            <a:pPr marL="461963" indent="-461963"/>
            <a:r>
              <a:rPr lang="de-DE" sz="1600" b="1" dirty="0">
                <a:solidFill>
                  <a:srgbClr val="008000"/>
                </a:solidFill>
                <a:latin typeface="Courier"/>
                <a:cs typeface="Courier"/>
              </a:rPr>
              <a:t>DRY="225/200/175"</a:t>
            </a:r>
          </a:p>
          <a:p>
            <a:pPr marL="461963" indent="-461963"/>
            <a:r>
              <a:rPr lang="en-US" sz="1600" b="1" dirty="0">
                <a:solidFill>
                  <a:srgbClr val="008000"/>
                </a:solidFill>
                <a:latin typeface="Courier"/>
                <a:cs typeface="Courier"/>
              </a:rPr>
              <a:t>PSFILE=“</a:t>
            </a:r>
            <a:r>
              <a:rPr lang="en-US" sz="1600" b="1" dirty="0" err="1">
                <a:solidFill>
                  <a:srgbClr val="008000"/>
                </a:solidFill>
                <a:latin typeface="Courier"/>
                <a:cs typeface="Courier"/>
              </a:rPr>
              <a:t>asia.ps</a:t>
            </a:r>
            <a:r>
              <a:rPr lang="en-US" sz="1600" b="1" dirty="0">
                <a:solidFill>
                  <a:srgbClr val="008000"/>
                </a:solidFill>
                <a:latin typeface="Courier"/>
                <a:cs typeface="Courier"/>
              </a:rPr>
              <a:t>”</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pscoast</a:t>
            </a:r>
            <a:r>
              <a:rPr lang="en-US" sz="1600" b="1" dirty="0">
                <a:solidFill>
                  <a:srgbClr val="008000"/>
                </a:solidFill>
                <a:latin typeface="Courier"/>
                <a:cs typeface="Courier"/>
              </a:rPr>
              <a:t> $PROJ $LIMS -W1p -G$DRY -S$BLUE -N1/0.25p \</a:t>
            </a:r>
          </a:p>
          <a:p>
            <a:pPr marL="461963" indent="-461963"/>
            <a:r>
              <a:rPr lang="en-US" sz="1600" b="1" dirty="0">
                <a:solidFill>
                  <a:srgbClr val="008000"/>
                </a:solidFill>
                <a:latin typeface="Courier"/>
                <a:cs typeface="Courier"/>
              </a:rPr>
              <a:t>    -Dc -K &gt; $PSFILE</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$PROJ $LIMS -Bxa10g10 -Bya5g5 -</a:t>
            </a:r>
            <a:r>
              <a:rPr lang="en-US" sz="1600" b="1" dirty="0" err="1">
                <a:solidFill>
                  <a:srgbClr val="008000"/>
                </a:solidFill>
                <a:latin typeface="Courier"/>
                <a:cs typeface="Courier"/>
              </a:rPr>
              <a:t>BWeSn</a:t>
            </a:r>
            <a:r>
              <a:rPr lang="en-US" sz="1600" b="1" dirty="0">
                <a:solidFill>
                  <a:srgbClr val="008000"/>
                </a:solidFill>
                <a:latin typeface="Courier"/>
                <a:cs typeface="Courier"/>
              </a:rPr>
              <a:t> -O &gt;&gt; $PSFILE</a:t>
            </a:r>
          </a:p>
        </p:txBody>
      </p:sp>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Map of Asia</a:t>
            </a:r>
          </a:p>
        </p:txBody>
      </p:sp>
      <p:sp>
        <p:nvSpPr>
          <p:cNvPr id="7" name="TextBox 6"/>
          <p:cNvSpPr txBox="1"/>
          <p:nvPr/>
        </p:nvSpPr>
        <p:spPr>
          <a:xfrm>
            <a:off x="457199" y="1157401"/>
            <a:ext cx="6593305" cy="461665"/>
          </a:xfrm>
          <a:prstGeom prst="rect">
            <a:avLst/>
          </a:prstGeom>
          <a:noFill/>
        </p:spPr>
        <p:txBody>
          <a:bodyPr wrap="square" rtlCol="0">
            <a:spAutoFit/>
          </a:bodyPr>
          <a:lstStyle/>
          <a:p>
            <a:r>
              <a:rPr lang="en-US" sz="2400" dirty="0">
                <a:latin typeface="Helvetica" charset="0"/>
                <a:ea typeface="Helvetica" charset="0"/>
                <a:cs typeface="Helvetica" charset="0"/>
              </a:rPr>
              <a:t>Save the following as a text file called </a:t>
            </a:r>
            <a:r>
              <a:rPr lang="en-US" sz="2400" dirty="0" err="1">
                <a:latin typeface="Helvetica" charset="0"/>
                <a:ea typeface="Helvetica" charset="0"/>
                <a:cs typeface="Helvetica" charset="0"/>
              </a:rPr>
              <a:t>map.sh</a:t>
            </a:r>
            <a:r>
              <a:rPr lang="en-US" sz="2400" dirty="0">
                <a:latin typeface="Helvetica" charset="0"/>
                <a:ea typeface="Helvetica" charset="0"/>
                <a:cs typeface="Helvetica" charset="0"/>
              </a:rPr>
              <a:t>:</a:t>
            </a:r>
          </a:p>
        </p:txBody>
      </p:sp>
      <p:sp>
        <p:nvSpPr>
          <p:cNvPr id="8" name="Right Brace 7"/>
          <p:cNvSpPr/>
          <p:nvPr/>
        </p:nvSpPr>
        <p:spPr>
          <a:xfrm>
            <a:off x="3489538" y="2464779"/>
            <a:ext cx="295071" cy="1445484"/>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3929318" y="2725856"/>
            <a:ext cx="2238341" cy="923330"/>
          </a:xfrm>
          <a:prstGeom prst="rect">
            <a:avLst/>
          </a:prstGeom>
          <a:noFill/>
        </p:spPr>
        <p:txBody>
          <a:bodyPr wrap="square" rtlCol="0">
            <a:spAutoFit/>
          </a:bodyPr>
          <a:lstStyle/>
          <a:p>
            <a:r>
              <a:rPr lang="en-US" i="1" dirty="0">
                <a:solidFill>
                  <a:srgbClr val="FF0000"/>
                </a:solidFill>
                <a:latin typeface="Helvetica"/>
                <a:cs typeface="Helvetica"/>
              </a:rPr>
              <a:t>Define GMT options as variables in the script.</a:t>
            </a:r>
          </a:p>
        </p:txBody>
      </p:sp>
      <p:sp>
        <p:nvSpPr>
          <p:cNvPr id="13" name="Text Placeholder 7"/>
          <p:cNvSpPr txBox="1">
            <a:spLocks/>
          </p:cNvSpPr>
          <p:nvPr/>
        </p:nvSpPr>
        <p:spPr>
          <a:xfrm>
            <a:off x="5448113" y="46658"/>
            <a:ext cx="3640178" cy="114619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i="1" dirty="0">
                <a:solidFill>
                  <a:srgbClr val="FF0000"/>
                </a:solidFill>
                <a:latin typeface="Helvetica"/>
                <a:cs typeface="Helvetica"/>
              </a:rPr>
              <a:t>Recall</a:t>
            </a:r>
            <a:r>
              <a:rPr lang="en-US" sz="1600" i="1">
                <a:solidFill>
                  <a:srgbClr val="FF0000"/>
                </a:solidFill>
                <a:latin typeface="Helvetica"/>
                <a:cs typeface="Helvetica"/>
              </a:rPr>
              <a:t>: variables help </a:t>
            </a:r>
            <a:r>
              <a:rPr lang="en-US" sz="1600" i="1" dirty="0">
                <a:solidFill>
                  <a:srgbClr val="FF0000"/>
                </a:solidFill>
                <a:latin typeface="Helvetica"/>
                <a:cs typeface="Helvetica"/>
              </a:rPr>
              <a:t>organize</a:t>
            </a:r>
            <a:r>
              <a:rPr lang="en-US" sz="1600" i="1">
                <a:solidFill>
                  <a:srgbClr val="FF0000"/>
                </a:solidFill>
                <a:latin typeface="Helvetica"/>
                <a:cs typeface="Helvetica"/>
              </a:rPr>
              <a:t>, save </a:t>
            </a:r>
            <a:r>
              <a:rPr lang="en-US" sz="1600" i="1" dirty="0">
                <a:solidFill>
                  <a:srgbClr val="FF0000"/>
                </a:solidFill>
                <a:latin typeface="Helvetica"/>
                <a:cs typeface="Helvetica"/>
              </a:rPr>
              <a:t>space, and make it so you only have to change a value in one place rather than in every instance in your script.</a:t>
            </a:r>
          </a:p>
        </p:txBody>
      </p:sp>
    </p:spTree>
    <p:extLst>
      <p:ext uri="{BB962C8B-B14F-4D97-AF65-F5344CB8AC3E}">
        <p14:creationId xmlns:p14="http://schemas.microsoft.com/office/powerpoint/2010/main" val="2122586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Map of Asia</a:t>
            </a:r>
          </a:p>
        </p:txBody>
      </p:sp>
      <p:sp>
        <p:nvSpPr>
          <p:cNvPr id="7" name="TextBox 6"/>
          <p:cNvSpPr txBox="1"/>
          <p:nvPr/>
        </p:nvSpPr>
        <p:spPr>
          <a:xfrm>
            <a:off x="457199" y="1157401"/>
            <a:ext cx="6593305" cy="461665"/>
          </a:xfrm>
          <a:prstGeom prst="rect">
            <a:avLst/>
          </a:prstGeom>
          <a:noFill/>
        </p:spPr>
        <p:txBody>
          <a:bodyPr wrap="square" rtlCol="0">
            <a:spAutoFit/>
          </a:bodyPr>
          <a:lstStyle/>
          <a:p>
            <a:r>
              <a:rPr lang="en-US" sz="2400" dirty="0">
                <a:latin typeface="Helvetica" charset="0"/>
                <a:ea typeface="Helvetica" charset="0"/>
                <a:cs typeface="Helvetica" charset="0"/>
              </a:rPr>
              <a:t>Save the following as a text file called </a:t>
            </a:r>
            <a:r>
              <a:rPr lang="en-US" sz="2400" dirty="0" err="1">
                <a:latin typeface="Helvetica" charset="0"/>
                <a:ea typeface="Helvetica" charset="0"/>
                <a:cs typeface="Helvetica" charset="0"/>
              </a:rPr>
              <a:t>map.sh</a:t>
            </a:r>
            <a:r>
              <a:rPr lang="en-US" sz="2400" dirty="0">
                <a:latin typeface="Helvetica" charset="0"/>
                <a:ea typeface="Helvetica" charset="0"/>
                <a:cs typeface="Helvetica" charset="0"/>
              </a:rPr>
              <a:t>:</a:t>
            </a:r>
          </a:p>
        </p:txBody>
      </p:sp>
      <p:sp>
        <p:nvSpPr>
          <p:cNvPr id="11" name="TextBox 10"/>
          <p:cNvSpPr txBox="1"/>
          <p:nvPr/>
        </p:nvSpPr>
        <p:spPr>
          <a:xfrm>
            <a:off x="4440079" y="2092550"/>
            <a:ext cx="3115753" cy="646331"/>
          </a:xfrm>
          <a:prstGeom prst="rect">
            <a:avLst/>
          </a:prstGeom>
          <a:noFill/>
        </p:spPr>
        <p:txBody>
          <a:bodyPr wrap="square" rtlCol="0">
            <a:spAutoFit/>
          </a:bodyPr>
          <a:lstStyle/>
          <a:p>
            <a:r>
              <a:rPr lang="en-US" i="1" dirty="0">
                <a:solidFill>
                  <a:srgbClr val="FF0000"/>
                </a:solidFill>
                <a:latin typeface="Helvetica"/>
                <a:cs typeface="Helvetica"/>
              </a:rPr>
              <a:t>Map projection: -</a:t>
            </a:r>
            <a:r>
              <a:rPr lang="en-US" i="1">
                <a:solidFill>
                  <a:srgbClr val="FF0000"/>
                </a:solidFill>
                <a:latin typeface="Helvetica"/>
                <a:cs typeface="Helvetica"/>
              </a:rPr>
              <a:t>JC means Cassini </a:t>
            </a:r>
            <a:r>
              <a:rPr lang="en-US" i="1" dirty="0">
                <a:solidFill>
                  <a:srgbClr val="FF0000"/>
                </a:solidFill>
                <a:latin typeface="Helvetica"/>
                <a:cs typeface="Helvetica"/>
              </a:rPr>
              <a:t>cylindrical projection</a:t>
            </a:r>
          </a:p>
        </p:txBody>
      </p:sp>
      <p:cxnSp>
        <p:nvCxnSpPr>
          <p:cNvPr id="12" name="Straight Arrow Connector 11"/>
          <p:cNvCxnSpPr/>
          <p:nvPr/>
        </p:nvCxnSpPr>
        <p:spPr>
          <a:xfrm flipH="1">
            <a:off x="2278011" y="2415716"/>
            <a:ext cx="2162068" cy="19102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 Placeholder 7"/>
          <p:cNvSpPr>
            <a:spLocks noGrp="1"/>
          </p:cNvSpPr>
          <p:nvPr>
            <p:ph type="body" sz="half" idx="2"/>
          </p:nvPr>
        </p:nvSpPr>
        <p:spPr>
          <a:xfrm>
            <a:off x="457200" y="2120615"/>
            <a:ext cx="8093511" cy="3269532"/>
          </a:xfrm>
        </p:spPr>
        <p:txBody>
          <a:bodyPr>
            <a:noAutofit/>
          </a:bodyPr>
          <a:lstStyle/>
          <a:p>
            <a:pPr marL="461963" indent="-461963"/>
            <a:r>
              <a:rPr lang="en-US" sz="1600" b="1" dirty="0">
                <a:solidFill>
                  <a:srgbClr val="008000"/>
                </a:solidFill>
                <a:latin typeface="Courier"/>
                <a:cs typeface="Courier"/>
              </a:rPr>
              <a:t>#!/bin/</a:t>
            </a:r>
            <a:r>
              <a:rPr lang="en-US" sz="1600" b="1" dirty="0" err="1">
                <a:solidFill>
                  <a:srgbClr val="008000"/>
                </a:solidFill>
                <a:latin typeface="Courier"/>
                <a:cs typeface="Courier"/>
              </a:rPr>
              <a:t>sh</a:t>
            </a:r>
            <a:endParaRPr lang="en-US" sz="1600" b="1" dirty="0">
              <a:solidFill>
                <a:srgbClr val="008000"/>
              </a:solidFill>
              <a:latin typeface="Courier"/>
              <a:cs typeface="Courier"/>
            </a:endParaRPr>
          </a:p>
          <a:p>
            <a:pPr marL="461963" indent="-461963"/>
            <a:r>
              <a:rPr lang="en-US" sz="1600" b="1" dirty="0">
                <a:solidFill>
                  <a:srgbClr val="008000"/>
                </a:solidFill>
                <a:latin typeface="Courier"/>
                <a:cs typeface="Courier"/>
              </a:rPr>
              <a:t>PROJ=“-JC15c”</a:t>
            </a:r>
          </a:p>
          <a:p>
            <a:pPr marL="461963" indent="-461963"/>
            <a:r>
              <a:rPr lang="en-US" sz="1600" b="1" dirty="0">
                <a:solidFill>
                  <a:srgbClr val="008000"/>
                </a:solidFill>
                <a:latin typeface="Courier"/>
                <a:cs typeface="Courier"/>
              </a:rPr>
              <a:t>LIMS=“-R50/170/-10/70”</a:t>
            </a:r>
          </a:p>
          <a:p>
            <a:pPr marL="461963" indent="-461963"/>
            <a:r>
              <a:rPr lang="en-US" sz="1600" b="1" dirty="0">
                <a:solidFill>
                  <a:srgbClr val="008000"/>
                </a:solidFill>
                <a:latin typeface="Courier"/>
                <a:cs typeface="Courier"/>
              </a:rPr>
              <a:t>BLUE=“50/100/255”</a:t>
            </a:r>
          </a:p>
          <a:p>
            <a:pPr marL="461963" indent="-461963"/>
            <a:r>
              <a:rPr lang="de-DE" sz="1600" b="1" dirty="0">
                <a:solidFill>
                  <a:srgbClr val="008000"/>
                </a:solidFill>
                <a:latin typeface="Courier"/>
                <a:cs typeface="Courier"/>
              </a:rPr>
              <a:t>DRY="225/200/175"</a:t>
            </a:r>
          </a:p>
          <a:p>
            <a:pPr marL="461963" indent="-461963"/>
            <a:r>
              <a:rPr lang="en-US" sz="1600" b="1" dirty="0">
                <a:solidFill>
                  <a:srgbClr val="008000"/>
                </a:solidFill>
                <a:latin typeface="Courier"/>
                <a:cs typeface="Courier"/>
              </a:rPr>
              <a:t>PSFILE=“</a:t>
            </a:r>
            <a:r>
              <a:rPr lang="en-US" sz="1600" b="1" dirty="0" err="1">
                <a:solidFill>
                  <a:srgbClr val="008000"/>
                </a:solidFill>
                <a:latin typeface="Courier"/>
                <a:cs typeface="Courier"/>
              </a:rPr>
              <a:t>asia.ps</a:t>
            </a:r>
            <a:r>
              <a:rPr lang="en-US" sz="1600" b="1" dirty="0">
                <a:solidFill>
                  <a:srgbClr val="008000"/>
                </a:solidFill>
                <a:latin typeface="Courier"/>
                <a:cs typeface="Courier"/>
              </a:rPr>
              <a:t>”</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pscoast</a:t>
            </a:r>
            <a:r>
              <a:rPr lang="en-US" sz="1600" b="1" dirty="0">
                <a:solidFill>
                  <a:srgbClr val="008000"/>
                </a:solidFill>
                <a:latin typeface="Courier"/>
                <a:cs typeface="Courier"/>
              </a:rPr>
              <a:t> $PROJ $LIMS -W1p -G$DRY -S$BLUE -N1/0.25p \</a:t>
            </a:r>
          </a:p>
          <a:p>
            <a:pPr marL="461963" indent="-461963"/>
            <a:r>
              <a:rPr lang="en-US" sz="1600" b="1" dirty="0">
                <a:solidFill>
                  <a:srgbClr val="008000"/>
                </a:solidFill>
                <a:latin typeface="Courier"/>
                <a:cs typeface="Courier"/>
              </a:rPr>
              <a:t>    -Dc -K &gt; $PSFILE</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$PROJ $LIMS -Bxa10g10 -Bya5g5 -</a:t>
            </a:r>
            <a:r>
              <a:rPr lang="en-US" sz="1600" b="1" dirty="0" err="1">
                <a:solidFill>
                  <a:srgbClr val="008000"/>
                </a:solidFill>
                <a:latin typeface="Courier"/>
                <a:cs typeface="Courier"/>
              </a:rPr>
              <a:t>BWeSn</a:t>
            </a:r>
            <a:r>
              <a:rPr lang="en-US" sz="1600" b="1" dirty="0">
                <a:solidFill>
                  <a:srgbClr val="008000"/>
                </a:solidFill>
                <a:latin typeface="Courier"/>
                <a:cs typeface="Courier"/>
              </a:rPr>
              <a:t> -O &gt;&gt; $PSFILE</a:t>
            </a:r>
          </a:p>
        </p:txBody>
      </p:sp>
    </p:spTree>
    <p:extLst>
      <p:ext uri="{BB962C8B-B14F-4D97-AF65-F5344CB8AC3E}">
        <p14:creationId xmlns:p14="http://schemas.microsoft.com/office/powerpoint/2010/main" val="1474169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Map of Asia</a:t>
            </a:r>
          </a:p>
        </p:txBody>
      </p:sp>
      <p:sp>
        <p:nvSpPr>
          <p:cNvPr id="7" name="TextBox 6"/>
          <p:cNvSpPr txBox="1"/>
          <p:nvPr/>
        </p:nvSpPr>
        <p:spPr>
          <a:xfrm>
            <a:off x="457199" y="1157401"/>
            <a:ext cx="6593305" cy="461665"/>
          </a:xfrm>
          <a:prstGeom prst="rect">
            <a:avLst/>
          </a:prstGeom>
          <a:noFill/>
        </p:spPr>
        <p:txBody>
          <a:bodyPr wrap="square" rtlCol="0">
            <a:spAutoFit/>
          </a:bodyPr>
          <a:lstStyle/>
          <a:p>
            <a:r>
              <a:rPr lang="en-US" sz="2400" dirty="0">
                <a:latin typeface="Helvetica" charset="0"/>
                <a:ea typeface="Helvetica" charset="0"/>
                <a:cs typeface="Helvetica" charset="0"/>
              </a:rPr>
              <a:t>Save the following as a text file called </a:t>
            </a:r>
            <a:r>
              <a:rPr lang="en-US" sz="2400" dirty="0" err="1">
                <a:latin typeface="Helvetica" charset="0"/>
                <a:ea typeface="Helvetica" charset="0"/>
                <a:cs typeface="Helvetica" charset="0"/>
              </a:rPr>
              <a:t>map.sh</a:t>
            </a:r>
            <a:r>
              <a:rPr lang="en-US" sz="2400" dirty="0">
                <a:latin typeface="Helvetica" charset="0"/>
                <a:ea typeface="Helvetica" charset="0"/>
                <a:cs typeface="Helvetica" charset="0"/>
              </a:rPr>
              <a:t>:</a:t>
            </a:r>
          </a:p>
        </p:txBody>
      </p:sp>
      <p:sp>
        <p:nvSpPr>
          <p:cNvPr id="8" name="TextBox 7"/>
          <p:cNvSpPr txBox="1"/>
          <p:nvPr/>
        </p:nvSpPr>
        <p:spPr>
          <a:xfrm>
            <a:off x="4507416" y="2391708"/>
            <a:ext cx="3614096" cy="923330"/>
          </a:xfrm>
          <a:prstGeom prst="rect">
            <a:avLst/>
          </a:prstGeom>
          <a:noFill/>
        </p:spPr>
        <p:txBody>
          <a:bodyPr wrap="square" rtlCol="0">
            <a:spAutoFit/>
          </a:bodyPr>
          <a:lstStyle/>
          <a:p>
            <a:r>
              <a:rPr lang="en-US" i="1" dirty="0">
                <a:solidFill>
                  <a:srgbClr val="FF0000"/>
                </a:solidFill>
                <a:latin typeface="Helvetica"/>
                <a:cs typeface="Helvetica"/>
              </a:rPr>
              <a:t>Map limits: in this case, we have chosen a much larger range than in the previous exercise</a:t>
            </a:r>
          </a:p>
        </p:txBody>
      </p:sp>
      <p:cxnSp>
        <p:nvCxnSpPr>
          <p:cNvPr id="9" name="Straight Arrow Connector 8"/>
          <p:cNvCxnSpPr/>
          <p:nvPr/>
        </p:nvCxnSpPr>
        <p:spPr>
          <a:xfrm flipH="1">
            <a:off x="3294708" y="2714874"/>
            <a:ext cx="1212708" cy="8979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 Placeholder 7"/>
          <p:cNvSpPr>
            <a:spLocks noGrp="1"/>
          </p:cNvSpPr>
          <p:nvPr>
            <p:ph type="body" sz="half" idx="2"/>
          </p:nvPr>
        </p:nvSpPr>
        <p:spPr>
          <a:xfrm>
            <a:off x="457200" y="2120615"/>
            <a:ext cx="8093511" cy="3269532"/>
          </a:xfrm>
        </p:spPr>
        <p:txBody>
          <a:bodyPr>
            <a:noAutofit/>
          </a:bodyPr>
          <a:lstStyle/>
          <a:p>
            <a:pPr marL="461963" indent="-461963"/>
            <a:r>
              <a:rPr lang="en-US" sz="1600" b="1" dirty="0">
                <a:solidFill>
                  <a:srgbClr val="008000"/>
                </a:solidFill>
                <a:latin typeface="Courier"/>
                <a:cs typeface="Courier"/>
              </a:rPr>
              <a:t>#!/bin/</a:t>
            </a:r>
            <a:r>
              <a:rPr lang="en-US" sz="1600" b="1" dirty="0" err="1">
                <a:solidFill>
                  <a:srgbClr val="008000"/>
                </a:solidFill>
                <a:latin typeface="Courier"/>
                <a:cs typeface="Courier"/>
              </a:rPr>
              <a:t>sh</a:t>
            </a:r>
            <a:endParaRPr lang="en-US" sz="1600" b="1" dirty="0">
              <a:solidFill>
                <a:srgbClr val="008000"/>
              </a:solidFill>
              <a:latin typeface="Courier"/>
              <a:cs typeface="Courier"/>
            </a:endParaRPr>
          </a:p>
          <a:p>
            <a:pPr marL="461963" indent="-461963"/>
            <a:r>
              <a:rPr lang="en-US" sz="1600" b="1" dirty="0">
                <a:solidFill>
                  <a:srgbClr val="008000"/>
                </a:solidFill>
                <a:latin typeface="Courier"/>
                <a:cs typeface="Courier"/>
              </a:rPr>
              <a:t>PROJ=“-JC15c”</a:t>
            </a:r>
          </a:p>
          <a:p>
            <a:pPr marL="461963" indent="-461963"/>
            <a:r>
              <a:rPr lang="en-US" sz="1600" b="1" dirty="0">
                <a:solidFill>
                  <a:srgbClr val="008000"/>
                </a:solidFill>
                <a:latin typeface="Courier"/>
                <a:cs typeface="Courier"/>
              </a:rPr>
              <a:t>LIMS=“-R50/170/-10/70”</a:t>
            </a:r>
          </a:p>
          <a:p>
            <a:pPr marL="461963" indent="-461963"/>
            <a:r>
              <a:rPr lang="en-US" sz="1600" b="1" dirty="0">
                <a:solidFill>
                  <a:srgbClr val="008000"/>
                </a:solidFill>
                <a:latin typeface="Courier"/>
                <a:cs typeface="Courier"/>
              </a:rPr>
              <a:t>BLUE=“50/100/255”</a:t>
            </a:r>
          </a:p>
          <a:p>
            <a:pPr marL="461963" indent="-461963"/>
            <a:r>
              <a:rPr lang="de-DE" sz="1600" b="1" dirty="0">
                <a:solidFill>
                  <a:srgbClr val="008000"/>
                </a:solidFill>
                <a:latin typeface="Courier"/>
                <a:cs typeface="Courier"/>
              </a:rPr>
              <a:t>DRY="225/200/175"</a:t>
            </a:r>
          </a:p>
          <a:p>
            <a:pPr marL="461963" indent="-461963"/>
            <a:r>
              <a:rPr lang="en-US" sz="1600" b="1" dirty="0">
                <a:solidFill>
                  <a:srgbClr val="008000"/>
                </a:solidFill>
                <a:latin typeface="Courier"/>
                <a:cs typeface="Courier"/>
              </a:rPr>
              <a:t>PSFILE=“</a:t>
            </a:r>
            <a:r>
              <a:rPr lang="en-US" sz="1600" b="1" dirty="0" err="1">
                <a:solidFill>
                  <a:srgbClr val="008000"/>
                </a:solidFill>
                <a:latin typeface="Courier"/>
                <a:cs typeface="Courier"/>
              </a:rPr>
              <a:t>asia.ps</a:t>
            </a:r>
            <a:r>
              <a:rPr lang="en-US" sz="1600" b="1" dirty="0">
                <a:solidFill>
                  <a:srgbClr val="008000"/>
                </a:solidFill>
                <a:latin typeface="Courier"/>
                <a:cs typeface="Courier"/>
              </a:rPr>
              <a:t>”</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pscoast</a:t>
            </a:r>
            <a:r>
              <a:rPr lang="en-US" sz="1600" b="1" dirty="0">
                <a:solidFill>
                  <a:srgbClr val="008000"/>
                </a:solidFill>
                <a:latin typeface="Courier"/>
                <a:cs typeface="Courier"/>
              </a:rPr>
              <a:t> $PROJ $LIMS -W1p -G$DRY -S$BLUE -N1/0.25p \</a:t>
            </a:r>
          </a:p>
          <a:p>
            <a:pPr marL="461963" indent="-461963"/>
            <a:r>
              <a:rPr lang="en-US" sz="1600" b="1" dirty="0">
                <a:solidFill>
                  <a:srgbClr val="008000"/>
                </a:solidFill>
                <a:latin typeface="Courier"/>
                <a:cs typeface="Courier"/>
              </a:rPr>
              <a:t>    -Dc -K &gt; $PSFILE</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$PROJ $LIMS -Bxa10g10 -Bya5g5 -</a:t>
            </a:r>
            <a:r>
              <a:rPr lang="en-US" sz="1600" b="1" dirty="0" err="1">
                <a:solidFill>
                  <a:srgbClr val="008000"/>
                </a:solidFill>
                <a:latin typeface="Courier"/>
                <a:cs typeface="Courier"/>
              </a:rPr>
              <a:t>BWeSn</a:t>
            </a:r>
            <a:r>
              <a:rPr lang="en-US" sz="1600" b="1" dirty="0">
                <a:solidFill>
                  <a:srgbClr val="008000"/>
                </a:solidFill>
                <a:latin typeface="Courier"/>
                <a:cs typeface="Courier"/>
              </a:rPr>
              <a:t> -O &gt;&gt; $PSFILE</a:t>
            </a:r>
          </a:p>
        </p:txBody>
      </p:sp>
    </p:spTree>
    <p:extLst>
      <p:ext uri="{BB962C8B-B14F-4D97-AF65-F5344CB8AC3E}">
        <p14:creationId xmlns:p14="http://schemas.microsoft.com/office/powerpoint/2010/main" val="1694156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Map of Asia</a:t>
            </a:r>
          </a:p>
        </p:txBody>
      </p:sp>
      <p:sp>
        <p:nvSpPr>
          <p:cNvPr id="10" name="Text Placeholder 7"/>
          <p:cNvSpPr>
            <a:spLocks noGrp="1"/>
          </p:cNvSpPr>
          <p:nvPr>
            <p:ph type="body" sz="half" idx="2"/>
          </p:nvPr>
        </p:nvSpPr>
        <p:spPr>
          <a:xfrm>
            <a:off x="457200" y="2120615"/>
            <a:ext cx="8093511" cy="3269532"/>
          </a:xfrm>
        </p:spPr>
        <p:txBody>
          <a:bodyPr>
            <a:noAutofit/>
          </a:bodyPr>
          <a:lstStyle/>
          <a:p>
            <a:pPr marL="461963" indent="-461963"/>
            <a:r>
              <a:rPr lang="en-US" sz="1600" b="1" dirty="0">
                <a:solidFill>
                  <a:srgbClr val="008000"/>
                </a:solidFill>
                <a:latin typeface="Courier"/>
                <a:cs typeface="Courier"/>
              </a:rPr>
              <a:t>#!/bin/</a:t>
            </a:r>
            <a:r>
              <a:rPr lang="en-US" sz="1600" b="1" dirty="0" err="1">
                <a:solidFill>
                  <a:srgbClr val="008000"/>
                </a:solidFill>
                <a:latin typeface="Courier"/>
                <a:cs typeface="Courier"/>
              </a:rPr>
              <a:t>sh</a:t>
            </a:r>
            <a:endParaRPr lang="en-US" sz="1600" b="1" dirty="0">
              <a:solidFill>
                <a:srgbClr val="008000"/>
              </a:solidFill>
              <a:latin typeface="Courier"/>
              <a:cs typeface="Courier"/>
            </a:endParaRPr>
          </a:p>
          <a:p>
            <a:pPr marL="461963" indent="-461963"/>
            <a:r>
              <a:rPr lang="en-US" sz="1600" b="1" dirty="0">
                <a:solidFill>
                  <a:srgbClr val="008000"/>
                </a:solidFill>
                <a:latin typeface="Courier"/>
                <a:cs typeface="Courier"/>
              </a:rPr>
              <a:t>PROJ=“-JC15c”</a:t>
            </a:r>
          </a:p>
          <a:p>
            <a:pPr marL="461963" indent="-461963"/>
            <a:r>
              <a:rPr lang="en-US" sz="1600" b="1" dirty="0">
                <a:solidFill>
                  <a:srgbClr val="008000"/>
                </a:solidFill>
                <a:latin typeface="Courier"/>
                <a:cs typeface="Courier"/>
              </a:rPr>
              <a:t>LIMS=“-R50/170/-10/70”</a:t>
            </a:r>
          </a:p>
          <a:p>
            <a:pPr marL="461963" indent="-461963"/>
            <a:r>
              <a:rPr lang="en-US" sz="1600" b="1" dirty="0">
                <a:solidFill>
                  <a:srgbClr val="008000"/>
                </a:solidFill>
                <a:latin typeface="Courier"/>
                <a:cs typeface="Courier"/>
              </a:rPr>
              <a:t>BLUE=“50/100/255”</a:t>
            </a:r>
          </a:p>
          <a:p>
            <a:pPr marL="461963" indent="-461963"/>
            <a:r>
              <a:rPr lang="de-DE" sz="1600" b="1" dirty="0">
                <a:solidFill>
                  <a:srgbClr val="008000"/>
                </a:solidFill>
                <a:latin typeface="Courier"/>
                <a:cs typeface="Courier"/>
              </a:rPr>
              <a:t>DRY="225/200/175"</a:t>
            </a:r>
          </a:p>
          <a:p>
            <a:pPr marL="461963" indent="-461963"/>
            <a:r>
              <a:rPr lang="en-US" sz="1600" b="1" dirty="0">
                <a:solidFill>
                  <a:srgbClr val="008000"/>
                </a:solidFill>
                <a:latin typeface="Courier"/>
                <a:cs typeface="Courier"/>
              </a:rPr>
              <a:t>PSFILE=“</a:t>
            </a:r>
            <a:r>
              <a:rPr lang="en-US" sz="1600" b="1" dirty="0" err="1">
                <a:solidFill>
                  <a:srgbClr val="008000"/>
                </a:solidFill>
                <a:latin typeface="Courier"/>
                <a:cs typeface="Courier"/>
              </a:rPr>
              <a:t>asia.ps</a:t>
            </a:r>
            <a:r>
              <a:rPr lang="en-US" sz="1600" b="1" dirty="0">
                <a:solidFill>
                  <a:srgbClr val="008000"/>
                </a:solidFill>
                <a:latin typeface="Courier"/>
                <a:cs typeface="Courier"/>
              </a:rPr>
              <a:t>”</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pscoast</a:t>
            </a:r>
            <a:r>
              <a:rPr lang="en-US" sz="1600" b="1" dirty="0">
                <a:solidFill>
                  <a:srgbClr val="008000"/>
                </a:solidFill>
                <a:latin typeface="Courier"/>
                <a:cs typeface="Courier"/>
              </a:rPr>
              <a:t> $PROJ $LIMS -W1p -G$DRY -S$BLUE -N1/0.25p \</a:t>
            </a:r>
          </a:p>
          <a:p>
            <a:pPr marL="461963" indent="-461963"/>
            <a:r>
              <a:rPr lang="en-US" sz="1600" b="1" dirty="0">
                <a:solidFill>
                  <a:srgbClr val="008000"/>
                </a:solidFill>
                <a:latin typeface="Courier"/>
                <a:cs typeface="Courier"/>
              </a:rPr>
              <a:t>    -Dc -K &gt; $PSFILE</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$PROJ $LIMS -Bxa10g10 -Bya5g5 -</a:t>
            </a:r>
            <a:r>
              <a:rPr lang="en-US" sz="1600" b="1" dirty="0" err="1">
                <a:solidFill>
                  <a:srgbClr val="008000"/>
                </a:solidFill>
                <a:latin typeface="Courier"/>
                <a:cs typeface="Courier"/>
              </a:rPr>
              <a:t>BWeSn</a:t>
            </a:r>
            <a:r>
              <a:rPr lang="en-US" sz="1600" b="1" dirty="0">
                <a:solidFill>
                  <a:srgbClr val="008000"/>
                </a:solidFill>
                <a:latin typeface="Courier"/>
                <a:cs typeface="Courier"/>
              </a:rPr>
              <a:t> -O &gt;&gt; $PSFILE</a:t>
            </a:r>
          </a:p>
        </p:txBody>
      </p:sp>
      <p:sp>
        <p:nvSpPr>
          <p:cNvPr id="7" name="TextBox 6"/>
          <p:cNvSpPr txBox="1"/>
          <p:nvPr/>
        </p:nvSpPr>
        <p:spPr>
          <a:xfrm>
            <a:off x="457199" y="1157401"/>
            <a:ext cx="6593305" cy="461665"/>
          </a:xfrm>
          <a:prstGeom prst="rect">
            <a:avLst/>
          </a:prstGeom>
          <a:noFill/>
        </p:spPr>
        <p:txBody>
          <a:bodyPr wrap="square" rtlCol="0">
            <a:spAutoFit/>
          </a:bodyPr>
          <a:lstStyle/>
          <a:p>
            <a:r>
              <a:rPr lang="en-US" sz="2400" dirty="0">
                <a:latin typeface="Helvetica" charset="0"/>
                <a:ea typeface="Helvetica" charset="0"/>
                <a:cs typeface="Helvetica" charset="0"/>
              </a:rPr>
              <a:t>Save the following as a text file called </a:t>
            </a:r>
            <a:r>
              <a:rPr lang="en-US" sz="2400" dirty="0" err="1">
                <a:latin typeface="Helvetica" charset="0"/>
                <a:ea typeface="Helvetica" charset="0"/>
                <a:cs typeface="Helvetica" charset="0"/>
              </a:rPr>
              <a:t>map.sh</a:t>
            </a:r>
            <a:r>
              <a:rPr lang="en-US" sz="2400" dirty="0">
                <a:latin typeface="Helvetica" charset="0"/>
                <a:ea typeface="Helvetica" charset="0"/>
                <a:cs typeface="Helvetica" charset="0"/>
              </a:rPr>
              <a:t>:</a:t>
            </a:r>
          </a:p>
        </p:txBody>
      </p:sp>
      <p:sp>
        <p:nvSpPr>
          <p:cNvPr id="11" name="TextBox 10"/>
          <p:cNvSpPr txBox="1"/>
          <p:nvPr/>
        </p:nvSpPr>
        <p:spPr>
          <a:xfrm>
            <a:off x="4808060" y="2693287"/>
            <a:ext cx="3614096" cy="369332"/>
          </a:xfrm>
          <a:prstGeom prst="rect">
            <a:avLst/>
          </a:prstGeom>
          <a:noFill/>
        </p:spPr>
        <p:txBody>
          <a:bodyPr wrap="square" rtlCol="0">
            <a:spAutoFit/>
          </a:bodyPr>
          <a:lstStyle/>
          <a:p>
            <a:r>
              <a:rPr lang="en-US" i="1" dirty="0">
                <a:solidFill>
                  <a:srgbClr val="FF0000"/>
                </a:solidFill>
                <a:latin typeface="Helvetica"/>
                <a:cs typeface="Helvetica"/>
              </a:rPr>
              <a:t>The color for wet areas</a:t>
            </a:r>
          </a:p>
        </p:txBody>
      </p:sp>
      <p:cxnSp>
        <p:nvCxnSpPr>
          <p:cNvPr id="12" name="Straight Arrow Connector 11"/>
          <p:cNvCxnSpPr/>
          <p:nvPr/>
        </p:nvCxnSpPr>
        <p:spPr>
          <a:xfrm flipH="1">
            <a:off x="2645992" y="2877953"/>
            <a:ext cx="2162068" cy="32952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670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Map of Asia</a:t>
            </a:r>
          </a:p>
        </p:txBody>
      </p:sp>
      <p:sp>
        <p:nvSpPr>
          <p:cNvPr id="10" name="Text Placeholder 7"/>
          <p:cNvSpPr>
            <a:spLocks noGrp="1"/>
          </p:cNvSpPr>
          <p:nvPr>
            <p:ph type="body" sz="half" idx="2"/>
          </p:nvPr>
        </p:nvSpPr>
        <p:spPr>
          <a:xfrm>
            <a:off x="457200" y="2120615"/>
            <a:ext cx="8093511" cy="3269532"/>
          </a:xfrm>
        </p:spPr>
        <p:txBody>
          <a:bodyPr>
            <a:noAutofit/>
          </a:bodyPr>
          <a:lstStyle/>
          <a:p>
            <a:pPr marL="461963" indent="-461963"/>
            <a:r>
              <a:rPr lang="en-US" sz="1600" b="1" dirty="0">
                <a:solidFill>
                  <a:srgbClr val="008000"/>
                </a:solidFill>
                <a:latin typeface="Courier"/>
                <a:cs typeface="Courier"/>
              </a:rPr>
              <a:t>#!/bin/</a:t>
            </a:r>
            <a:r>
              <a:rPr lang="en-US" sz="1600" b="1" dirty="0" err="1">
                <a:solidFill>
                  <a:srgbClr val="008000"/>
                </a:solidFill>
                <a:latin typeface="Courier"/>
                <a:cs typeface="Courier"/>
              </a:rPr>
              <a:t>sh</a:t>
            </a:r>
            <a:endParaRPr lang="en-US" sz="1600" b="1" dirty="0">
              <a:solidFill>
                <a:srgbClr val="008000"/>
              </a:solidFill>
              <a:latin typeface="Courier"/>
              <a:cs typeface="Courier"/>
            </a:endParaRPr>
          </a:p>
          <a:p>
            <a:pPr marL="461963" indent="-461963"/>
            <a:r>
              <a:rPr lang="en-US" sz="1600" b="1" dirty="0">
                <a:solidFill>
                  <a:srgbClr val="008000"/>
                </a:solidFill>
                <a:latin typeface="Courier"/>
                <a:cs typeface="Courier"/>
              </a:rPr>
              <a:t>PROJ=“-JC15c”</a:t>
            </a:r>
          </a:p>
          <a:p>
            <a:pPr marL="461963" indent="-461963"/>
            <a:r>
              <a:rPr lang="en-US" sz="1600" b="1" dirty="0">
                <a:solidFill>
                  <a:srgbClr val="008000"/>
                </a:solidFill>
                <a:latin typeface="Courier"/>
                <a:cs typeface="Courier"/>
              </a:rPr>
              <a:t>LIMS=“-R50/170/-10/70”</a:t>
            </a:r>
          </a:p>
          <a:p>
            <a:pPr marL="461963" indent="-461963"/>
            <a:r>
              <a:rPr lang="en-US" sz="1600" b="1" dirty="0">
                <a:solidFill>
                  <a:srgbClr val="008000"/>
                </a:solidFill>
                <a:latin typeface="Courier"/>
                <a:cs typeface="Courier"/>
              </a:rPr>
              <a:t>BLUE=“50/100/255”</a:t>
            </a:r>
          </a:p>
          <a:p>
            <a:pPr marL="461963" indent="-461963"/>
            <a:r>
              <a:rPr lang="de-DE" sz="1600" b="1" dirty="0">
                <a:solidFill>
                  <a:srgbClr val="008000"/>
                </a:solidFill>
                <a:latin typeface="Courier"/>
                <a:cs typeface="Courier"/>
              </a:rPr>
              <a:t>DRY="225/200/175"</a:t>
            </a:r>
          </a:p>
          <a:p>
            <a:pPr marL="461963" indent="-461963"/>
            <a:r>
              <a:rPr lang="en-US" sz="1600" b="1" dirty="0">
                <a:solidFill>
                  <a:srgbClr val="008000"/>
                </a:solidFill>
                <a:latin typeface="Courier"/>
                <a:cs typeface="Courier"/>
              </a:rPr>
              <a:t>PSFILE=“</a:t>
            </a:r>
            <a:r>
              <a:rPr lang="en-US" sz="1600" b="1" dirty="0" err="1">
                <a:solidFill>
                  <a:srgbClr val="008000"/>
                </a:solidFill>
                <a:latin typeface="Courier"/>
                <a:cs typeface="Courier"/>
              </a:rPr>
              <a:t>asia.ps</a:t>
            </a:r>
            <a:r>
              <a:rPr lang="en-US" sz="1600" b="1" dirty="0">
                <a:solidFill>
                  <a:srgbClr val="008000"/>
                </a:solidFill>
                <a:latin typeface="Courier"/>
                <a:cs typeface="Courier"/>
              </a:rPr>
              <a:t>”</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pscoast</a:t>
            </a:r>
            <a:r>
              <a:rPr lang="en-US" sz="1600" b="1" dirty="0">
                <a:solidFill>
                  <a:srgbClr val="008000"/>
                </a:solidFill>
                <a:latin typeface="Courier"/>
                <a:cs typeface="Courier"/>
              </a:rPr>
              <a:t> $PROJ $LIMS -W1p -G$DRY -S$BLUE -N1/0.25p \</a:t>
            </a:r>
          </a:p>
          <a:p>
            <a:pPr marL="461963" indent="-461963"/>
            <a:r>
              <a:rPr lang="en-US" sz="1600" b="1" dirty="0">
                <a:solidFill>
                  <a:srgbClr val="008000"/>
                </a:solidFill>
                <a:latin typeface="Courier"/>
                <a:cs typeface="Courier"/>
              </a:rPr>
              <a:t>    -Dc -K &gt; $PSFILE</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$PROJ $LIMS -Bxa10g10 -Bya5g5 -</a:t>
            </a:r>
            <a:r>
              <a:rPr lang="en-US" sz="1600" b="1" dirty="0" err="1">
                <a:solidFill>
                  <a:srgbClr val="008000"/>
                </a:solidFill>
                <a:latin typeface="Courier"/>
                <a:cs typeface="Courier"/>
              </a:rPr>
              <a:t>BWeSn</a:t>
            </a:r>
            <a:r>
              <a:rPr lang="en-US" sz="1600" b="1" dirty="0">
                <a:solidFill>
                  <a:srgbClr val="008000"/>
                </a:solidFill>
                <a:latin typeface="Courier"/>
                <a:cs typeface="Courier"/>
              </a:rPr>
              <a:t> -O &gt;&gt; $PSFILE</a:t>
            </a:r>
          </a:p>
        </p:txBody>
      </p:sp>
      <p:sp>
        <p:nvSpPr>
          <p:cNvPr id="7" name="TextBox 6"/>
          <p:cNvSpPr txBox="1"/>
          <p:nvPr/>
        </p:nvSpPr>
        <p:spPr>
          <a:xfrm>
            <a:off x="457199" y="1157401"/>
            <a:ext cx="6593305" cy="461665"/>
          </a:xfrm>
          <a:prstGeom prst="rect">
            <a:avLst/>
          </a:prstGeom>
          <a:noFill/>
        </p:spPr>
        <p:txBody>
          <a:bodyPr wrap="square" rtlCol="0">
            <a:spAutoFit/>
          </a:bodyPr>
          <a:lstStyle/>
          <a:p>
            <a:r>
              <a:rPr lang="en-US" sz="2400" dirty="0">
                <a:latin typeface="Helvetica" charset="0"/>
                <a:ea typeface="Helvetica" charset="0"/>
                <a:cs typeface="Helvetica" charset="0"/>
              </a:rPr>
              <a:t>Save the following as a text file called </a:t>
            </a:r>
            <a:r>
              <a:rPr lang="en-US" sz="2400" dirty="0" err="1">
                <a:latin typeface="Helvetica" charset="0"/>
                <a:ea typeface="Helvetica" charset="0"/>
                <a:cs typeface="Helvetica" charset="0"/>
              </a:rPr>
              <a:t>map.sh</a:t>
            </a:r>
            <a:r>
              <a:rPr lang="en-US" sz="2400" dirty="0">
                <a:latin typeface="Helvetica" charset="0"/>
                <a:ea typeface="Helvetica" charset="0"/>
                <a:cs typeface="Helvetica" charset="0"/>
              </a:rPr>
              <a:t>:</a:t>
            </a:r>
          </a:p>
        </p:txBody>
      </p:sp>
      <p:sp>
        <p:nvSpPr>
          <p:cNvPr id="11" name="TextBox 10"/>
          <p:cNvSpPr txBox="1"/>
          <p:nvPr/>
        </p:nvSpPr>
        <p:spPr>
          <a:xfrm>
            <a:off x="4808060" y="2982052"/>
            <a:ext cx="3614096" cy="369332"/>
          </a:xfrm>
          <a:prstGeom prst="rect">
            <a:avLst/>
          </a:prstGeom>
          <a:noFill/>
        </p:spPr>
        <p:txBody>
          <a:bodyPr wrap="square" rtlCol="0">
            <a:spAutoFit/>
          </a:bodyPr>
          <a:lstStyle/>
          <a:p>
            <a:r>
              <a:rPr lang="en-US" i="1" dirty="0">
                <a:solidFill>
                  <a:srgbClr val="FF0000"/>
                </a:solidFill>
                <a:latin typeface="Helvetica"/>
                <a:cs typeface="Helvetica"/>
              </a:rPr>
              <a:t>The color </a:t>
            </a:r>
            <a:r>
              <a:rPr lang="en-US" i="1">
                <a:solidFill>
                  <a:srgbClr val="FF0000"/>
                </a:solidFill>
                <a:latin typeface="Helvetica"/>
                <a:cs typeface="Helvetica"/>
              </a:rPr>
              <a:t>for dry areas</a:t>
            </a:r>
            <a:endParaRPr lang="en-US" i="1" dirty="0">
              <a:solidFill>
                <a:srgbClr val="FF0000"/>
              </a:solidFill>
              <a:latin typeface="Helvetica"/>
              <a:cs typeface="Helvetica"/>
            </a:endParaRPr>
          </a:p>
        </p:txBody>
      </p:sp>
      <p:cxnSp>
        <p:nvCxnSpPr>
          <p:cNvPr id="12" name="Straight Arrow Connector 11"/>
          <p:cNvCxnSpPr/>
          <p:nvPr/>
        </p:nvCxnSpPr>
        <p:spPr>
          <a:xfrm flipH="1">
            <a:off x="2645992" y="3166718"/>
            <a:ext cx="2162068" cy="32952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0188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Map of Asia</a:t>
            </a:r>
          </a:p>
        </p:txBody>
      </p:sp>
      <p:sp>
        <p:nvSpPr>
          <p:cNvPr id="10" name="Text Placeholder 7"/>
          <p:cNvSpPr>
            <a:spLocks noGrp="1"/>
          </p:cNvSpPr>
          <p:nvPr>
            <p:ph type="body" sz="half" idx="2"/>
          </p:nvPr>
        </p:nvSpPr>
        <p:spPr>
          <a:xfrm>
            <a:off x="457200" y="2120615"/>
            <a:ext cx="8093511" cy="3269532"/>
          </a:xfrm>
        </p:spPr>
        <p:txBody>
          <a:bodyPr>
            <a:noAutofit/>
          </a:bodyPr>
          <a:lstStyle/>
          <a:p>
            <a:pPr marL="461963" indent="-461963"/>
            <a:r>
              <a:rPr lang="en-US" sz="1600" b="1" dirty="0">
                <a:solidFill>
                  <a:srgbClr val="008000"/>
                </a:solidFill>
                <a:latin typeface="Courier"/>
                <a:cs typeface="Courier"/>
              </a:rPr>
              <a:t>#!/bin/</a:t>
            </a:r>
            <a:r>
              <a:rPr lang="en-US" sz="1600" b="1" dirty="0" err="1">
                <a:solidFill>
                  <a:srgbClr val="008000"/>
                </a:solidFill>
                <a:latin typeface="Courier"/>
                <a:cs typeface="Courier"/>
              </a:rPr>
              <a:t>sh</a:t>
            </a:r>
            <a:endParaRPr lang="en-US" sz="1600" b="1" dirty="0">
              <a:solidFill>
                <a:srgbClr val="008000"/>
              </a:solidFill>
              <a:latin typeface="Courier"/>
              <a:cs typeface="Courier"/>
            </a:endParaRPr>
          </a:p>
          <a:p>
            <a:pPr marL="461963" indent="-461963"/>
            <a:r>
              <a:rPr lang="en-US" sz="1600" b="1" dirty="0">
                <a:solidFill>
                  <a:srgbClr val="008000"/>
                </a:solidFill>
                <a:latin typeface="Courier"/>
                <a:cs typeface="Courier"/>
              </a:rPr>
              <a:t>PROJ=“-JC15c”</a:t>
            </a:r>
          </a:p>
          <a:p>
            <a:pPr marL="461963" indent="-461963"/>
            <a:r>
              <a:rPr lang="en-US" sz="1600" b="1" dirty="0">
                <a:solidFill>
                  <a:srgbClr val="008000"/>
                </a:solidFill>
                <a:latin typeface="Courier"/>
                <a:cs typeface="Courier"/>
              </a:rPr>
              <a:t>LIMS=“-R50/170/-10/70”</a:t>
            </a:r>
          </a:p>
          <a:p>
            <a:pPr marL="461963" indent="-461963"/>
            <a:r>
              <a:rPr lang="en-US" sz="1600" b="1" dirty="0">
                <a:solidFill>
                  <a:srgbClr val="008000"/>
                </a:solidFill>
                <a:latin typeface="Courier"/>
                <a:cs typeface="Courier"/>
              </a:rPr>
              <a:t>BLUE=“50/100/255”</a:t>
            </a:r>
          </a:p>
          <a:p>
            <a:pPr marL="461963" indent="-461963"/>
            <a:r>
              <a:rPr lang="de-DE" sz="1600" b="1" dirty="0">
                <a:solidFill>
                  <a:srgbClr val="008000"/>
                </a:solidFill>
                <a:latin typeface="Courier"/>
                <a:cs typeface="Courier"/>
              </a:rPr>
              <a:t>DRY="225/200/175"</a:t>
            </a:r>
          </a:p>
          <a:p>
            <a:pPr marL="461963" indent="-461963"/>
            <a:r>
              <a:rPr lang="en-US" sz="1600" b="1" dirty="0">
                <a:solidFill>
                  <a:srgbClr val="008000"/>
                </a:solidFill>
                <a:latin typeface="Courier"/>
                <a:cs typeface="Courier"/>
              </a:rPr>
              <a:t>PSFILE=“</a:t>
            </a:r>
            <a:r>
              <a:rPr lang="en-US" sz="1600" b="1" dirty="0" err="1">
                <a:solidFill>
                  <a:srgbClr val="008000"/>
                </a:solidFill>
                <a:latin typeface="Courier"/>
                <a:cs typeface="Courier"/>
              </a:rPr>
              <a:t>asia.ps</a:t>
            </a:r>
            <a:r>
              <a:rPr lang="en-US" sz="1600" b="1" dirty="0">
                <a:solidFill>
                  <a:srgbClr val="008000"/>
                </a:solidFill>
                <a:latin typeface="Courier"/>
                <a:cs typeface="Courier"/>
              </a:rPr>
              <a:t>”</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pscoast</a:t>
            </a:r>
            <a:r>
              <a:rPr lang="en-US" sz="1600" b="1" dirty="0">
                <a:solidFill>
                  <a:srgbClr val="008000"/>
                </a:solidFill>
                <a:latin typeface="Courier"/>
                <a:cs typeface="Courier"/>
              </a:rPr>
              <a:t> $PROJ $LIMS -W1p -G$DRY -S$BLUE -N1/0.25p \</a:t>
            </a:r>
          </a:p>
          <a:p>
            <a:pPr marL="461963" indent="-461963"/>
            <a:r>
              <a:rPr lang="en-US" sz="1600" b="1" dirty="0">
                <a:solidFill>
                  <a:srgbClr val="008000"/>
                </a:solidFill>
                <a:latin typeface="Courier"/>
                <a:cs typeface="Courier"/>
              </a:rPr>
              <a:t>    -Dc -K &gt; $PSFILE</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$PROJ $LIMS -Bxa10g10 -Bya5g5 -</a:t>
            </a:r>
            <a:r>
              <a:rPr lang="en-US" sz="1600" b="1" dirty="0" err="1">
                <a:solidFill>
                  <a:srgbClr val="008000"/>
                </a:solidFill>
                <a:latin typeface="Courier"/>
                <a:cs typeface="Courier"/>
              </a:rPr>
              <a:t>BWeSn</a:t>
            </a:r>
            <a:r>
              <a:rPr lang="en-US" sz="1600" b="1" dirty="0">
                <a:solidFill>
                  <a:srgbClr val="008000"/>
                </a:solidFill>
                <a:latin typeface="Courier"/>
                <a:cs typeface="Courier"/>
              </a:rPr>
              <a:t> -O &gt;&gt; $PSFILE</a:t>
            </a:r>
          </a:p>
        </p:txBody>
      </p:sp>
      <p:sp>
        <p:nvSpPr>
          <p:cNvPr id="7" name="TextBox 6"/>
          <p:cNvSpPr txBox="1"/>
          <p:nvPr/>
        </p:nvSpPr>
        <p:spPr>
          <a:xfrm>
            <a:off x="457199" y="1157401"/>
            <a:ext cx="6593305" cy="461665"/>
          </a:xfrm>
          <a:prstGeom prst="rect">
            <a:avLst/>
          </a:prstGeom>
          <a:noFill/>
        </p:spPr>
        <p:txBody>
          <a:bodyPr wrap="square" rtlCol="0">
            <a:spAutoFit/>
          </a:bodyPr>
          <a:lstStyle/>
          <a:p>
            <a:r>
              <a:rPr lang="en-US" sz="2400" dirty="0">
                <a:latin typeface="Helvetica" charset="0"/>
                <a:ea typeface="Helvetica" charset="0"/>
                <a:cs typeface="Helvetica" charset="0"/>
              </a:rPr>
              <a:t>Save the following as a text file called </a:t>
            </a:r>
            <a:r>
              <a:rPr lang="en-US" sz="2400" dirty="0" err="1">
                <a:latin typeface="Helvetica" charset="0"/>
                <a:ea typeface="Helvetica" charset="0"/>
                <a:cs typeface="Helvetica" charset="0"/>
              </a:rPr>
              <a:t>map.sh</a:t>
            </a:r>
            <a:r>
              <a:rPr lang="en-US" sz="2400" dirty="0">
                <a:latin typeface="Helvetica" charset="0"/>
                <a:ea typeface="Helvetica" charset="0"/>
                <a:cs typeface="Helvetica" charset="0"/>
              </a:rPr>
              <a:t>:</a:t>
            </a:r>
          </a:p>
        </p:txBody>
      </p:sp>
      <p:sp>
        <p:nvSpPr>
          <p:cNvPr id="11" name="TextBox 10"/>
          <p:cNvSpPr txBox="1"/>
          <p:nvPr/>
        </p:nvSpPr>
        <p:spPr>
          <a:xfrm>
            <a:off x="4808060" y="-3418763"/>
            <a:ext cx="2188792" cy="646331"/>
          </a:xfrm>
          <a:prstGeom prst="rect">
            <a:avLst/>
          </a:prstGeom>
          <a:noFill/>
        </p:spPr>
        <p:txBody>
          <a:bodyPr wrap="square" rtlCol="0">
            <a:spAutoFit/>
          </a:bodyPr>
          <a:lstStyle/>
          <a:p>
            <a:r>
              <a:rPr lang="en-US" i="1" dirty="0">
                <a:solidFill>
                  <a:srgbClr val="FF0000"/>
                </a:solidFill>
                <a:latin typeface="Helvetica"/>
                <a:cs typeface="Helvetica"/>
              </a:rPr>
              <a:t>Name of </a:t>
            </a:r>
            <a:r>
              <a:rPr lang="en-US" i="1">
                <a:solidFill>
                  <a:srgbClr val="FF0000"/>
                </a:solidFill>
                <a:latin typeface="Helvetica"/>
                <a:cs typeface="Helvetica"/>
              </a:rPr>
              <a:t>the output PostScript </a:t>
            </a:r>
            <a:r>
              <a:rPr lang="en-US" i="1" dirty="0">
                <a:solidFill>
                  <a:srgbClr val="FF0000"/>
                </a:solidFill>
                <a:latin typeface="Helvetica"/>
                <a:cs typeface="Helvetica"/>
              </a:rPr>
              <a:t>file</a:t>
            </a:r>
          </a:p>
        </p:txBody>
      </p:sp>
      <p:cxnSp>
        <p:nvCxnSpPr>
          <p:cNvPr id="12" name="Straight Arrow Connector 11"/>
          <p:cNvCxnSpPr>
            <a:stCxn id="11" idx="1"/>
          </p:cNvCxnSpPr>
          <p:nvPr/>
        </p:nvCxnSpPr>
        <p:spPr>
          <a:xfrm flipH="1">
            <a:off x="2645992" y="-3095597"/>
            <a:ext cx="2162068" cy="19102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666939" y="3148022"/>
            <a:ext cx="3614096" cy="646331"/>
          </a:xfrm>
          <a:prstGeom prst="rect">
            <a:avLst/>
          </a:prstGeom>
          <a:noFill/>
        </p:spPr>
        <p:txBody>
          <a:bodyPr wrap="square" rtlCol="0">
            <a:spAutoFit/>
          </a:bodyPr>
          <a:lstStyle/>
          <a:p>
            <a:r>
              <a:rPr lang="en-US" i="1" dirty="0">
                <a:solidFill>
                  <a:srgbClr val="FF0000"/>
                </a:solidFill>
                <a:latin typeface="Helvetica"/>
                <a:cs typeface="Helvetica"/>
              </a:rPr>
              <a:t>The name of the output PostScript file.</a:t>
            </a:r>
          </a:p>
        </p:txBody>
      </p:sp>
      <p:cxnSp>
        <p:nvCxnSpPr>
          <p:cNvPr id="9" name="Straight Arrow Connector 8"/>
          <p:cNvCxnSpPr/>
          <p:nvPr/>
        </p:nvCxnSpPr>
        <p:spPr>
          <a:xfrm flipH="1">
            <a:off x="2504871" y="3471188"/>
            <a:ext cx="2162068" cy="32316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875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Map of Asia</a:t>
            </a:r>
          </a:p>
        </p:txBody>
      </p:sp>
      <p:sp>
        <p:nvSpPr>
          <p:cNvPr id="10" name="Text Placeholder 7"/>
          <p:cNvSpPr>
            <a:spLocks noGrp="1"/>
          </p:cNvSpPr>
          <p:nvPr>
            <p:ph type="body" sz="half" idx="2"/>
          </p:nvPr>
        </p:nvSpPr>
        <p:spPr>
          <a:xfrm>
            <a:off x="457200" y="2120615"/>
            <a:ext cx="8093511" cy="3269532"/>
          </a:xfrm>
        </p:spPr>
        <p:txBody>
          <a:bodyPr>
            <a:noAutofit/>
          </a:bodyPr>
          <a:lstStyle/>
          <a:p>
            <a:pPr marL="461963" indent="-461963"/>
            <a:r>
              <a:rPr lang="en-US" sz="1600" b="1" dirty="0">
                <a:solidFill>
                  <a:srgbClr val="008000"/>
                </a:solidFill>
                <a:latin typeface="Courier"/>
                <a:cs typeface="Courier"/>
              </a:rPr>
              <a:t>#!/bin/</a:t>
            </a:r>
            <a:r>
              <a:rPr lang="en-US" sz="1600" b="1" dirty="0" err="1">
                <a:solidFill>
                  <a:srgbClr val="008000"/>
                </a:solidFill>
                <a:latin typeface="Courier"/>
                <a:cs typeface="Courier"/>
              </a:rPr>
              <a:t>sh</a:t>
            </a:r>
            <a:endParaRPr lang="en-US" sz="1600" b="1" dirty="0">
              <a:solidFill>
                <a:srgbClr val="008000"/>
              </a:solidFill>
              <a:latin typeface="Courier"/>
              <a:cs typeface="Courier"/>
            </a:endParaRPr>
          </a:p>
          <a:p>
            <a:pPr marL="461963" indent="-461963"/>
            <a:r>
              <a:rPr lang="en-US" sz="1600" b="1" dirty="0">
                <a:solidFill>
                  <a:srgbClr val="008000"/>
                </a:solidFill>
                <a:latin typeface="Courier"/>
                <a:cs typeface="Courier"/>
              </a:rPr>
              <a:t>PROJ=“-JC15c”</a:t>
            </a:r>
          </a:p>
          <a:p>
            <a:pPr marL="461963" indent="-461963"/>
            <a:r>
              <a:rPr lang="en-US" sz="1600" b="1" dirty="0">
                <a:solidFill>
                  <a:srgbClr val="008000"/>
                </a:solidFill>
                <a:latin typeface="Courier"/>
                <a:cs typeface="Courier"/>
              </a:rPr>
              <a:t>LIMS=“-R50/170/-10/70”</a:t>
            </a:r>
          </a:p>
          <a:p>
            <a:pPr marL="461963" indent="-461963"/>
            <a:r>
              <a:rPr lang="en-US" sz="1600" b="1" dirty="0">
                <a:solidFill>
                  <a:srgbClr val="008000"/>
                </a:solidFill>
                <a:latin typeface="Courier"/>
                <a:cs typeface="Courier"/>
              </a:rPr>
              <a:t>BLUE=“50/100/255”</a:t>
            </a:r>
          </a:p>
          <a:p>
            <a:pPr marL="461963" indent="-461963"/>
            <a:r>
              <a:rPr lang="de-DE" sz="1600" b="1" dirty="0">
                <a:solidFill>
                  <a:srgbClr val="008000"/>
                </a:solidFill>
                <a:latin typeface="Courier"/>
                <a:cs typeface="Courier"/>
              </a:rPr>
              <a:t>DRY="225/200/175"</a:t>
            </a:r>
          </a:p>
          <a:p>
            <a:pPr marL="461963" indent="-461963"/>
            <a:r>
              <a:rPr lang="en-US" sz="1600" b="1" dirty="0">
                <a:solidFill>
                  <a:srgbClr val="008000"/>
                </a:solidFill>
                <a:latin typeface="Courier"/>
                <a:cs typeface="Courier"/>
              </a:rPr>
              <a:t>PSFILE=“</a:t>
            </a:r>
            <a:r>
              <a:rPr lang="en-US" sz="1600" b="1" dirty="0" err="1">
                <a:solidFill>
                  <a:srgbClr val="008000"/>
                </a:solidFill>
                <a:latin typeface="Courier"/>
                <a:cs typeface="Courier"/>
              </a:rPr>
              <a:t>asia.ps</a:t>
            </a:r>
            <a:r>
              <a:rPr lang="en-US" sz="1600" b="1" dirty="0">
                <a:solidFill>
                  <a:srgbClr val="008000"/>
                </a:solidFill>
                <a:latin typeface="Courier"/>
                <a:cs typeface="Courier"/>
              </a:rPr>
              <a:t>”</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pscoast</a:t>
            </a:r>
            <a:r>
              <a:rPr lang="en-US" sz="1600" b="1" dirty="0">
                <a:solidFill>
                  <a:srgbClr val="008000"/>
                </a:solidFill>
                <a:latin typeface="Courier"/>
                <a:cs typeface="Courier"/>
              </a:rPr>
              <a:t> $PROJ $LIMS -W1p -G$DRY -S$BLUE -N1/0.25p \</a:t>
            </a:r>
          </a:p>
          <a:p>
            <a:pPr marL="461963" indent="-461963"/>
            <a:r>
              <a:rPr lang="en-US" sz="1600" b="1" dirty="0">
                <a:solidFill>
                  <a:srgbClr val="008000"/>
                </a:solidFill>
                <a:latin typeface="Courier"/>
                <a:cs typeface="Courier"/>
              </a:rPr>
              <a:t>    -Dc -K &gt; $PSFILE</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$PROJ $LIMS -Bxa10g10 -Bya5g5 -</a:t>
            </a:r>
            <a:r>
              <a:rPr lang="en-US" sz="1600" b="1" dirty="0" err="1">
                <a:solidFill>
                  <a:srgbClr val="008000"/>
                </a:solidFill>
                <a:latin typeface="Courier"/>
                <a:cs typeface="Courier"/>
              </a:rPr>
              <a:t>BWeSn</a:t>
            </a:r>
            <a:r>
              <a:rPr lang="en-US" sz="1600" b="1" dirty="0">
                <a:solidFill>
                  <a:srgbClr val="008000"/>
                </a:solidFill>
                <a:latin typeface="Courier"/>
                <a:cs typeface="Courier"/>
              </a:rPr>
              <a:t> -O &gt;&gt; $PSFILE</a:t>
            </a:r>
          </a:p>
        </p:txBody>
      </p:sp>
      <p:sp>
        <p:nvSpPr>
          <p:cNvPr id="7" name="TextBox 6"/>
          <p:cNvSpPr txBox="1"/>
          <p:nvPr/>
        </p:nvSpPr>
        <p:spPr>
          <a:xfrm>
            <a:off x="457199" y="1157401"/>
            <a:ext cx="6593305" cy="461665"/>
          </a:xfrm>
          <a:prstGeom prst="rect">
            <a:avLst/>
          </a:prstGeom>
          <a:noFill/>
        </p:spPr>
        <p:txBody>
          <a:bodyPr wrap="square" rtlCol="0">
            <a:spAutoFit/>
          </a:bodyPr>
          <a:lstStyle/>
          <a:p>
            <a:r>
              <a:rPr lang="en-US" sz="2400" dirty="0">
                <a:latin typeface="Helvetica" charset="0"/>
                <a:ea typeface="Helvetica" charset="0"/>
                <a:cs typeface="Helvetica" charset="0"/>
              </a:rPr>
              <a:t>Save the following as a text file called </a:t>
            </a:r>
            <a:r>
              <a:rPr lang="en-US" sz="2400" dirty="0" err="1">
                <a:latin typeface="Helvetica" charset="0"/>
                <a:ea typeface="Helvetica" charset="0"/>
                <a:cs typeface="Helvetica" charset="0"/>
              </a:rPr>
              <a:t>map.sh</a:t>
            </a:r>
            <a:r>
              <a:rPr lang="en-US" sz="2400" dirty="0">
                <a:latin typeface="Helvetica" charset="0"/>
                <a:ea typeface="Helvetica" charset="0"/>
                <a:cs typeface="Helvetica" charset="0"/>
              </a:rPr>
              <a:t>:</a:t>
            </a:r>
          </a:p>
        </p:txBody>
      </p:sp>
      <p:sp>
        <p:nvSpPr>
          <p:cNvPr id="11" name="TextBox 10"/>
          <p:cNvSpPr txBox="1"/>
          <p:nvPr/>
        </p:nvSpPr>
        <p:spPr>
          <a:xfrm>
            <a:off x="4808060" y="-3418763"/>
            <a:ext cx="2188792" cy="646331"/>
          </a:xfrm>
          <a:prstGeom prst="rect">
            <a:avLst/>
          </a:prstGeom>
          <a:noFill/>
        </p:spPr>
        <p:txBody>
          <a:bodyPr wrap="square" rtlCol="0">
            <a:spAutoFit/>
          </a:bodyPr>
          <a:lstStyle/>
          <a:p>
            <a:r>
              <a:rPr lang="en-US" i="1" dirty="0">
                <a:solidFill>
                  <a:srgbClr val="FF0000"/>
                </a:solidFill>
                <a:latin typeface="Helvetica"/>
                <a:cs typeface="Helvetica"/>
              </a:rPr>
              <a:t>Name of </a:t>
            </a:r>
            <a:r>
              <a:rPr lang="en-US" i="1">
                <a:solidFill>
                  <a:srgbClr val="FF0000"/>
                </a:solidFill>
                <a:latin typeface="Helvetica"/>
                <a:cs typeface="Helvetica"/>
              </a:rPr>
              <a:t>the output PostScript </a:t>
            </a:r>
            <a:r>
              <a:rPr lang="en-US" i="1" dirty="0">
                <a:solidFill>
                  <a:srgbClr val="FF0000"/>
                </a:solidFill>
                <a:latin typeface="Helvetica"/>
                <a:cs typeface="Helvetica"/>
              </a:rPr>
              <a:t>file</a:t>
            </a:r>
          </a:p>
        </p:txBody>
      </p:sp>
      <p:cxnSp>
        <p:nvCxnSpPr>
          <p:cNvPr id="12" name="Straight Arrow Connector 11"/>
          <p:cNvCxnSpPr>
            <a:stCxn id="11" idx="1"/>
          </p:cNvCxnSpPr>
          <p:nvPr/>
        </p:nvCxnSpPr>
        <p:spPr>
          <a:xfrm flipH="1">
            <a:off x="2645992" y="-3095597"/>
            <a:ext cx="2162068" cy="19102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27026" y="1719696"/>
            <a:ext cx="3684427" cy="923330"/>
          </a:xfrm>
          <a:prstGeom prst="rect">
            <a:avLst/>
          </a:prstGeom>
          <a:noFill/>
        </p:spPr>
        <p:txBody>
          <a:bodyPr wrap="square" rtlCol="0">
            <a:spAutoFit/>
          </a:bodyPr>
          <a:lstStyle/>
          <a:p>
            <a:r>
              <a:rPr lang="en-US" i="1" dirty="0">
                <a:solidFill>
                  <a:srgbClr val="FF0000"/>
                </a:solidFill>
                <a:latin typeface="Helvetica"/>
                <a:cs typeface="Helvetica"/>
              </a:rPr>
              <a:t>Put a backslash at the end of the line. This continues the options for the program to the next line.</a:t>
            </a:r>
          </a:p>
        </p:txBody>
      </p:sp>
      <p:cxnSp>
        <p:nvCxnSpPr>
          <p:cNvPr id="9" name="Straight Arrow Connector 8"/>
          <p:cNvCxnSpPr/>
          <p:nvPr/>
        </p:nvCxnSpPr>
        <p:spPr>
          <a:xfrm>
            <a:off x="6666023" y="2643026"/>
            <a:ext cx="420515" cy="123841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2018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Map of Asia</a:t>
            </a:r>
          </a:p>
        </p:txBody>
      </p:sp>
      <p:sp>
        <p:nvSpPr>
          <p:cNvPr id="10" name="Text Placeholder 7"/>
          <p:cNvSpPr>
            <a:spLocks noGrp="1"/>
          </p:cNvSpPr>
          <p:nvPr>
            <p:ph type="body" sz="half" idx="2"/>
          </p:nvPr>
        </p:nvSpPr>
        <p:spPr>
          <a:xfrm>
            <a:off x="457200" y="2120615"/>
            <a:ext cx="8093511" cy="3269532"/>
          </a:xfrm>
        </p:spPr>
        <p:txBody>
          <a:bodyPr>
            <a:noAutofit/>
          </a:bodyPr>
          <a:lstStyle/>
          <a:p>
            <a:pPr marL="461963" indent="-461963"/>
            <a:r>
              <a:rPr lang="en-US" sz="1600" b="1" dirty="0">
                <a:solidFill>
                  <a:srgbClr val="008000"/>
                </a:solidFill>
                <a:latin typeface="Courier"/>
                <a:cs typeface="Courier"/>
              </a:rPr>
              <a:t>#!/bin/</a:t>
            </a:r>
            <a:r>
              <a:rPr lang="en-US" sz="1600" b="1" dirty="0" err="1">
                <a:solidFill>
                  <a:srgbClr val="008000"/>
                </a:solidFill>
                <a:latin typeface="Courier"/>
                <a:cs typeface="Courier"/>
              </a:rPr>
              <a:t>sh</a:t>
            </a:r>
            <a:endParaRPr lang="en-US" sz="1600" b="1" dirty="0">
              <a:solidFill>
                <a:srgbClr val="008000"/>
              </a:solidFill>
              <a:latin typeface="Courier"/>
              <a:cs typeface="Courier"/>
            </a:endParaRPr>
          </a:p>
          <a:p>
            <a:pPr marL="461963" indent="-461963"/>
            <a:r>
              <a:rPr lang="en-US" sz="1600" b="1" dirty="0">
                <a:solidFill>
                  <a:srgbClr val="008000"/>
                </a:solidFill>
                <a:latin typeface="Courier"/>
                <a:cs typeface="Courier"/>
              </a:rPr>
              <a:t>PROJ=“-JC15c”</a:t>
            </a:r>
          </a:p>
          <a:p>
            <a:pPr marL="461963" indent="-461963"/>
            <a:r>
              <a:rPr lang="en-US" sz="1600" b="1" dirty="0">
                <a:solidFill>
                  <a:srgbClr val="008000"/>
                </a:solidFill>
                <a:latin typeface="Courier"/>
                <a:cs typeface="Courier"/>
              </a:rPr>
              <a:t>LIMS=“-R50/170/-10/70”</a:t>
            </a:r>
          </a:p>
          <a:p>
            <a:pPr marL="461963" indent="-461963"/>
            <a:r>
              <a:rPr lang="en-US" sz="1600" b="1" dirty="0">
                <a:solidFill>
                  <a:srgbClr val="008000"/>
                </a:solidFill>
                <a:latin typeface="Courier"/>
                <a:cs typeface="Courier"/>
              </a:rPr>
              <a:t>BLUE=“50/100/255”</a:t>
            </a:r>
          </a:p>
          <a:p>
            <a:pPr marL="461963" indent="-461963"/>
            <a:r>
              <a:rPr lang="de-DE" sz="1600" b="1" dirty="0">
                <a:solidFill>
                  <a:srgbClr val="008000"/>
                </a:solidFill>
                <a:latin typeface="Courier"/>
                <a:cs typeface="Courier"/>
              </a:rPr>
              <a:t>DRY="225/200/175"</a:t>
            </a:r>
          </a:p>
          <a:p>
            <a:pPr marL="461963" indent="-461963"/>
            <a:r>
              <a:rPr lang="en-US" sz="1600" b="1" dirty="0">
                <a:solidFill>
                  <a:srgbClr val="008000"/>
                </a:solidFill>
                <a:latin typeface="Courier"/>
                <a:cs typeface="Courier"/>
              </a:rPr>
              <a:t>PSFILE=“</a:t>
            </a:r>
            <a:r>
              <a:rPr lang="en-US" sz="1600" b="1" dirty="0" err="1">
                <a:solidFill>
                  <a:srgbClr val="008000"/>
                </a:solidFill>
                <a:latin typeface="Courier"/>
                <a:cs typeface="Courier"/>
              </a:rPr>
              <a:t>asia.ps</a:t>
            </a:r>
            <a:r>
              <a:rPr lang="en-US" sz="1600" b="1" dirty="0">
                <a:solidFill>
                  <a:srgbClr val="008000"/>
                </a:solidFill>
                <a:latin typeface="Courier"/>
                <a:cs typeface="Courier"/>
              </a:rPr>
              <a:t>”</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pscoast</a:t>
            </a:r>
            <a:r>
              <a:rPr lang="en-US" sz="1600" b="1" dirty="0">
                <a:solidFill>
                  <a:srgbClr val="008000"/>
                </a:solidFill>
                <a:latin typeface="Courier"/>
                <a:cs typeface="Courier"/>
              </a:rPr>
              <a:t> $PROJ $LIMS -W1p -G$DRY -S$BLUE -N1/0.25p \</a:t>
            </a:r>
          </a:p>
          <a:p>
            <a:pPr marL="461963" indent="-461963"/>
            <a:r>
              <a:rPr lang="en-US" sz="1600" b="1" dirty="0">
                <a:solidFill>
                  <a:srgbClr val="008000"/>
                </a:solidFill>
                <a:latin typeface="Courier"/>
                <a:cs typeface="Courier"/>
              </a:rPr>
              <a:t>    -Dc -K &gt; $PSFILE</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$PROJ $LIMS -Bxa10g10 -Bya5g5 -</a:t>
            </a:r>
            <a:r>
              <a:rPr lang="en-US" sz="1600" b="1" dirty="0" err="1">
                <a:solidFill>
                  <a:srgbClr val="008000"/>
                </a:solidFill>
                <a:latin typeface="Courier"/>
                <a:cs typeface="Courier"/>
              </a:rPr>
              <a:t>BWeSn</a:t>
            </a:r>
            <a:r>
              <a:rPr lang="en-US" sz="1600" b="1" dirty="0">
                <a:solidFill>
                  <a:srgbClr val="008000"/>
                </a:solidFill>
                <a:latin typeface="Courier"/>
                <a:cs typeface="Courier"/>
              </a:rPr>
              <a:t> -O &gt;&gt; $PSFILE</a:t>
            </a:r>
          </a:p>
        </p:txBody>
      </p:sp>
      <p:sp>
        <p:nvSpPr>
          <p:cNvPr id="7" name="TextBox 6"/>
          <p:cNvSpPr txBox="1"/>
          <p:nvPr/>
        </p:nvSpPr>
        <p:spPr>
          <a:xfrm>
            <a:off x="457199" y="1157401"/>
            <a:ext cx="6593305" cy="461665"/>
          </a:xfrm>
          <a:prstGeom prst="rect">
            <a:avLst/>
          </a:prstGeom>
          <a:noFill/>
        </p:spPr>
        <p:txBody>
          <a:bodyPr wrap="square" rtlCol="0">
            <a:spAutoFit/>
          </a:bodyPr>
          <a:lstStyle/>
          <a:p>
            <a:r>
              <a:rPr lang="en-US" sz="2400" dirty="0">
                <a:latin typeface="Helvetica" charset="0"/>
                <a:ea typeface="Helvetica" charset="0"/>
                <a:cs typeface="Helvetica" charset="0"/>
              </a:rPr>
              <a:t>Save the following as a text file called </a:t>
            </a:r>
            <a:r>
              <a:rPr lang="en-US" sz="2400" dirty="0" err="1">
                <a:latin typeface="Helvetica" charset="0"/>
                <a:ea typeface="Helvetica" charset="0"/>
                <a:cs typeface="Helvetica" charset="0"/>
              </a:rPr>
              <a:t>map.sh</a:t>
            </a:r>
            <a:r>
              <a:rPr lang="en-US" sz="2400" dirty="0">
                <a:latin typeface="Helvetica" charset="0"/>
                <a:ea typeface="Helvetica" charset="0"/>
                <a:cs typeface="Helvetica" charset="0"/>
              </a:rPr>
              <a:t>:</a:t>
            </a:r>
          </a:p>
        </p:txBody>
      </p:sp>
      <p:sp>
        <p:nvSpPr>
          <p:cNvPr id="11" name="TextBox 10"/>
          <p:cNvSpPr txBox="1"/>
          <p:nvPr/>
        </p:nvSpPr>
        <p:spPr>
          <a:xfrm>
            <a:off x="4808060" y="-3418763"/>
            <a:ext cx="2188792" cy="646331"/>
          </a:xfrm>
          <a:prstGeom prst="rect">
            <a:avLst/>
          </a:prstGeom>
          <a:noFill/>
        </p:spPr>
        <p:txBody>
          <a:bodyPr wrap="square" rtlCol="0">
            <a:spAutoFit/>
          </a:bodyPr>
          <a:lstStyle/>
          <a:p>
            <a:r>
              <a:rPr lang="en-US" i="1" dirty="0">
                <a:solidFill>
                  <a:srgbClr val="FF0000"/>
                </a:solidFill>
                <a:latin typeface="Helvetica"/>
                <a:cs typeface="Helvetica"/>
              </a:rPr>
              <a:t>Name of </a:t>
            </a:r>
            <a:r>
              <a:rPr lang="en-US" i="1">
                <a:solidFill>
                  <a:srgbClr val="FF0000"/>
                </a:solidFill>
                <a:latin typeface="Helvetica"/>
                <a:cs typeface="Helvetica"/>
              </a:rPr>
              <a:t>the output PostScript </a:t>
            </a:r>
            <a:r>
              <a:rPr lang="en-US" i="1" dirty="0">
                <a:solidFill>
                  <a:srgbClr val="FF0000"/>
                </a:solidFill>
                <a:latin typeface="Helvetica"/>
                <a:cs typeface="Helvetica"/>
              </a:rPr>
              <a:t>file</a:t>
            </a:r>
          </a:p>
        </p:txBody>
      </p:sp>
      <p:cxnSp>
        <p:nvCxnSpPr>
          <p:cNvPr id="12" name="Straight Arrow Connector 11"/>
          <p:cNvCxnSpPr>
            <a:stCxn id="11" idx="1"/>
          </p:cNvCxnSpPr>
          <p:nvPr/>
        </p:nvCxnSpPr>
        <p:spPr>
          <a:xfrm flipH="1">
            <a:off x="2645992" y="-3095597"/>
            <a:ext cx="2162068" cy="19102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752468" y="5312760"/>
            <a:ext cx="3684427" cy="369332"/>
          </a:xfrm>
          <a:prstGeom prst="rect">
            <a:avLst/>
          </a:prstGeom>
          <a:noFill/>
        </p:spPr>
        <p:txBody>
          <a:bodyPr wrap="square" rtlCol="0">
            <a:spAutoFit/>
          </a:bodyPr>
          <a:lstStyle/>
          <a:p>
            <a:r>
              <a:rPr lang="en-US" i="1" dirty="0">
                <a:solidFill>
                  <a:srgbClr val="FF0000"/>
                </a:solidFill>
                <a:latin typeface="Helvetica"/>
                <a:cs typeface="Helvetica"/>
              </a:rPr>
              <a:t>Save your script and run it!</a:t>
            </a:r>
          </a:p>
        </p:txBody>
      </p:sp>
    </p:spTree>
    <p:extLst>
      <p:ext uri="{BB962C8B-B14F-4D97-AF65-F5344CB8AC3E}">
        <p14:creationId xmlns:p14="http://schemas.microsoft.com/office/powerpoint/2010/main" val="1755738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s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799" y="846627"/>
            <a:ext cx="6091829" cy="5310661"/>
          </a:xfrm>
          <a:prstGeom prst="rect">
            <a:avLst/>
          </a:prstGeom>
        </p:spPr>
      </p:pic>
      <p:sp>
        <p:nvSpPr>
          <p:cNvPr id="3"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Map of Asia</a:t>
            </a:r>
          </a:p>
        </p:txBody>
      </p:sp>
    </p:spTree>
    <p:extLst>
      <p:ext uri="{BB962C8B-B14F-4D97-AF65-F5344CB8AC3E}">
        <p14:creationId xmlns:p14="http://schemas.microsoft.com/office/powerpoint/2010/main" val="2178551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charset="0"/>
                <a:ea typeface="Helvetica" charset="0"/>
                <a:cs typeface="Helvetica" charset="0"/>
              </a:rPr>
              <a:t>Recap of GMT Scripts</a:t>
            </a:r>
          </a:p>
        </p:txBody>
      </p:sp>
      <p:sp>
        <p:nvSpPr>
          <p:cNvPr id="3" name="Content Placeholder 2"/>
          <p:cNvSpPr>
            <a:spLocks noGrp="1"/>
          </p:cNvSpPr>
          <p:nvPr>
            <p:ph idx="1"/>
          </p:nvPr>
        </p:nvSpPr>
        <p:spPr/>
        <p:txBody>
          <a:bodyPr>
            <a:normAutofit/>
          </a:bodyPr>
          <a:lstStyle/>
          <a:p>
            <a:r>
              <a:rPr lang="en-US" dirty="0">
                <a:latin typeface="Helvetica" charset="0"/>
                <a:ea typeface="Helvetica" charset="0"/>
                <a:cs typeface="Helvetica" charset="0"/>
              </a:rPr>
              <a:t>Make scripts for using GMT! I cannot think of a single instance where typing the command directly into the terminal is better</a:t>
            </a:r>
          </a:p>
          <a:p>
            <a:r>
              <a:rPr lang="en-US" dirty="0">
                <a:latin typeface="Helvetica" charset="0"/>
                <a:ea typeface="Helvetica" charset="0"/>
                <a:cs typeface="Helvetica" charset="0"/>
              </a:rPr>
              <a:t>Use variables for options, especially options that are repeated</a:t>
            </a:r>
          </a:p>
          <a:p>
            <a:r>
              <a:rPr lang="en-US" dirty="0">
                <a:latin typeface="Helvetica" charset="0"/>
                <a:ea typeface="Helvetica" charset="0"/>
                <a:cs typeface="Helvetica" charset="0"/>
              </a:rPr>
              <a:t>The </a:t>
            </a:r>
            <a:r>
              <a:rPr lang="en-US" b="1" dirty="0">
                <a:solidFill>
                  <a:srgbClr val="008000"/>
                </a:solidFill>
                <a:latin typeface="Courier" charset="0"/>
                <a:ea typeface="Courier" charset="0"/>
                <a:cs typeface="Courier" charset="0"/>
              </a:rPr>
              <a:t>\</a:t>
            </a:r>
            <a:r>
              <a:rPr lang="en-US" dirty="0">
                <a:latin typeface="Helvetica" charset="0"/>
                <a:ea typeface="Helvetica" charset="0"/>
                <a:cs typeface="Helvetica" charset="0"/>
              </a:rPr>
              <a:t> “escapes” a carriage return, continuing a command to the next line </a:t>
            </a:r>
          </a:p>
        </p:txBody>
      </p:sp>
    </p:spTree>
    <p:extLst>
      <p:ext uri="{BB962C8B-B14F-4D97-AF65-F5344CB8AC3E}">
        <p14:creationId xmlns:p14="http://schemas.microsoft.com/office/powerpoint/2010/main" val="83528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15"/>
            <a:ext cx="9144000" cy="1143000"/>
          </a:xfrm>
        </p:spPr>
        <p:txBody>
          <a:bodyPr/>
          <a:lstStyle/>
          <a:p>
            <a:r>
              <a:rPr lang="en-US" dirty="0">
                <a:latin typeface="Helvetica"/>
                <a:cs typeface="Helvetica"/>
              </a:rPr>
              <a:t>Map Projections</a:t>
            </a:r>
          </a:p>
        </p:txBody>
      </p:sp>
      <p:pic>
        <p:nvPicPr>
          <p:cNvPr id="4" name="Picture 3" descr="map2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55" y="2855154"/>
            <a:ext cx="2805371" cy="3082559"/>
          </a:xfrm>
          <a:prstGeom prst="rect">
            <a:avLst/>
          </a:prstGeom>
        </p:spPr>
      </p:pic>
      <p:sp>
        <p:nvSpPr>
          <p:cNvPr id="5" name="TextBox 4"/>
          <p:cNvSpPr txBox="1"/>
          <p:nvPr/>
        </p:nvSpPr>
        <p:spPr>
          <a:xfrm>
            <a:off x="945040" y="6027655"/>
            <a:ext cx="1222907" cy="369332"/>
          </a:xfrm>
          <a:prstGeom prst="rect">
            <a:avLst/>
          </a:prstGeom>
          <a:noFill/>
        </p:spPr>
        <p:txBody>
          <a:bodyPr wrap="square" rtlCol="0">
            <a:spAutoFit/>
          </a:bodyPr>
          <a:lstStyle/>
          <a:p>
            <a:r>
              <a:rPr lang="en-US" dirty="0">
                <a:latin typeface="Helvetica"/>
                <a:cs typeface="Helvetica"/>
              </a:rPr>
              <a:t>Mercator</a:t>
            </a:r>
          </a:p>
        </p:txBody>
      </p:sp>
      <p:sp>
        <p:nvSpPr>
          <p:cNvPr id="6" name="TextBox 5"/>
          <p:cNvSpPr txBox="1"/>
          <p:nvPr/>
        </p:nvSpPr>
        <p:spPr>
          <a:xfrm>
            <a:off x="3340223" y="6027655"/>
            <a:ext cx="2463551" cy="369332"/>
          </a:xfrm>
          <a:prstGeom prst="rect">
            <a:avLst/>
          </a:prstGeom>
          <a:noFill/>
        </p:spPr>
        <p:txBody>
          <a:bodyPr wrap="square" rtlCol="0">
            <a:spAutoFit/>
          </a:bodyPr>
          <a:lstStyle/>
          <a:p>
            <a:r>
              <a:rPr lang="en-US" dirty="0">
                <a:latin typeface="Helvetica"/>
                <a:cs typeface="Helvetica"/>
              </a:rPr>
              <a:t>Cylindrical Equal Area</a:t>
            </a:r>
          </a:p>
        </p:txBody>
      </p:sp>
      <p:pic>
        <p:nvPicPr>
          <p:cNvPr id="7" name="Picture 6" descr="map6b.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313" y="3184711"/>
            <a:ext cx="2805370" cy="2747700"/>
          </a:xfrm>
          <a:prstGeom prst="rect">
            <a:avLst/>
          </a:prstGeom>
        </p:spPr>
      </p:pic>
      <p:pic>
        <p:nvPicPr>
          <p:cNvPr id="8" name="Picture 7" descr="map6a.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441" y="2855154"/>
            <a:ext cx="2665027" cy="3080134"/>
          </a:xfrm>
          <a:prstGeom prst="rect">
            <a:avLst/>
          </a:prstGeom>
        </p:spPr>
      </p:pic>
      <p:sp>
        <p:nvSpPr>
          <p:cNvPr id="9" name="TextBox 8"/>
          <p:cNvSpPr txBox="1"/>
          <p:nvPr/>
        </p:nvSpPr>
        <p:spPr>
          <a:xfrm>
            <a:off x="7230717" y="6027655"/>
            <a:ext cx="939527" cy="369332"/>
          </a:xfrm>
          <a:prstGeom prst="rect">
            <a:avLst/>
          </a:prstGeom>
          <a:noFill/>
        </p:spPr>
        <p:txBody>
          <a:bodyPr wrap="square" rtlCol="0">
            <a:spAutoFit/>
          </a:bodyPr>
          <a:lstStyle/>
          <a:p>
            <a:r>
              <a:rPr lang="en-US" dirty="0">
                <a:latin typeface="Helvetica"/>
                <a:cs typeface="Helvetica"/>
              </a:rPr>
              <a:t>Cassini</a:t>
            </a:r>
          </a:p>
        </p:txBody>
      </p:sp>
      <p:sp>
        <p:nvSpPr>
          <p:cNvPr id="3" name="TextBox 2"/>
          <p:cNvSpPr txBox="1"/>
          <p:nvPr/>
        </p:nvSpPr>
        <p:spPr>
          <a:xfrm>
            <a:off x="-9092" y="6550223"/>
            <a:ext cx="4354077" cy="307777"/>
          </a:xfrm>
          <a:prstGeom prst="rect">
            <a:avLst/>
          </a:prstGeom>
          <a:noFill/>
        </p:spPr>
        <p:txBody>
          <a:bodyPr wrap="none" rtlCol="0">
            <a:spAutoFit/>
          </a:bodyPr>
          <a:lstStyle/>
          <a:p>
            <a:r>
              <a:rPr lang="en-US" sz="1400" i="1" dirty="0">
                <a:latin typeface="Helvetica"/>
                <a:cs typeface="Helvetica"/>
              </a:rPr>
              <a:t>https://</a:t>
            </a:r>
            <a:r>
              <a:rPr lang="en-US" sz="1400" i="1" dirty="0" err="1">
                <a:latin typeface="Helvetica"/>
                <a:cs typeface="Helvetica"/>
              </a:rPr>
              <a:t>en.wikipedia.org</a:t>
            </a:r>
            <a:r>
              <a:rPr lang="en-US" sz="1400" i="1" dirty="0">
                <a:latin typeface="Helvetica"/>
                <a:cs typeface="Helvetica"/>
              </a:rPr>
              <a:t>/wiki/</a:t>
            </a:r>
            <a:r>
              <a:rPr lang="en-US" sz="1400" i="1" dirty="0" err="1">
                <a:latin typeface="Helvetica"/>
                <a:cs typeface="Helvetica"/>
              </a:rPr>
              <a:t>List_of_map_projections</a:t>
            </a:r>
            <a:endParaRPr lang="en-US" sz="1400" i="1" dirty="0">
              <a:latin typeface="Helvetica"/>
              <a:cs typeface="Helvetica"/>
            </a:endParaRPr>
          </a:p>
        </p:txBody>
      </p:sp>
      <p:sp>
        <p:nvSpPr>
          <p:cNvPr id="10" name="TextBox 9"/>
          <p:cNvSpPr txBox="1"/>
          <p:nvPr/>
        </p:nvSpPr>
        <p:spPr>
          <a:xfrm>
            <a:off x="457198" y="1021226"/>
            <a:ext cx="8229600" cy="1569660"/>
          </a:xfrm>
          <a:prstGeom prst="rect">
            <a:avLst/>
          </a:prstGeom>
          <a:noFill/>
        </p:spPr>
        <p:txBody>
          <a:bodyPr wrap="square" rtlCol="0">
            <a:spAutoFit/>
          </a:bodyPr>
          <a:lstStyle/>
          <a:p>
            <a:r>
              <a:rPr lang="en-US" sz="2400" dirty="0">
                <a:latin typeface="Helvetica"/>
                <a:cs typeface="Helvetica"/>
              </a:rPr>
              <a:t>GMT plots the features of a </a:t>
            </a:r>
            <a:r>
              <a:rPr lang="en-US" sz="2400" i="1" dirty="0">
                <a:latin typeface="Helvetica"/>
                <a:cs typeface="Helvetica"/>
              </a:rPr>
              <a:t>spherical</a:t>
            </a:r>
            <a:r>
              <a:rPr lang="en-US" sz="2400" dirty="0">
                <a:latin typeface="Helvetica"/>
                <a:cs typeface="Helvetica"/>
              </a:rPr>
              <a:t> Earth on a </a:t>
            </a:r>
            <a:r>
              <a:rPr lang="en-US" sz="2400" i="1" dirty="0">
                <a:latin typeface="Helvetica"/>
                <a:cs typeface="Helvetica"/>
              </a:rPr>
              <a:t>flat</a:t>
            </a:r>
            <a:r>
              <a:rPr lang="en-US" sz="2400" dirty="0">
                <a:latin typeface="Helvetica"/>
                <a:cs typeface="Helvetica"/>
              </a:rPr>
              <a:t> surface. Note: It is impossible to unfold a sphere onto a flat surface perfectly. Therefore, any map projection distorts areas, angles, or both!</a:t>
            </a:r>
          </a:p>
        </p:txBody>
      </p:sp>
    </p:spTree>
    <p:extLst>
      <p:ext uri="{BB962C8B-B14F-4D97-AF65-F5344CB8AC3E}">
        <p14:creationId xmlns:p14="http://schemas.microsoft.com/office/powerpoint/2010/main" val="156468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p:cNvSpPr>
            <a:spLocks noGrp="1"/>
          </p:cNvSpPr>
          <p:nvPr>
            <p:ph type="body" sz="half" idx="2"/>
          </p:nvPr>
        </p:nvSpPr>
        <p:spPr>
          <a:xfrm>
            <a:off x="457200" y="1964204"/>
            <a:ext cx="8093511" cy="2692426"/>
          </a:xfrm>
        </p:spPr>
        <p:txBody>
          <a:bodyPr>
            <a:noAutofit/>
          </a:bodyPr>
          <a:lstStyle/>
          <a:p>
            <a:pPr marL="461963" indent="-461963"/>
            <a:r>
              <a:rPr lang="en-US" sz="1600" b="1" dirty="0">
                <a:solidFill>
                  <a:srgbClr val="008000"/>
                </a:solidFill>
                <a:latin typeface="Courier"/>
                <a:cs typeface="Courier"/>
              </a:rPr>
              <a:t>#!/bin/</a:t>
            </a:r>
            <a:r>
              <a:rPr lang="en-US" sz="1600" b="1" dirty="0" err="1">
                <a:solidFill>
                  <a:srgbClr val="008000"/>
                </a:solidFill>
                <a:latin typeface="Courier"/>
                <a:cs typeface="Courier"/>
              </a:rPr>
              <a:t>sh</a:t>
            </a:r>
            <a:endParaRPr lang="en-US" sz="1600" b="1" dirty="0">
              <a:solidFill>
                <a:srgbClr val="008000"/>
              </a:solidFill>
              <a:latin typeface="Courier"/>
              <a:cs typeface="Courier"/>
            </a:endParaRPr>
          </a:p>
          <a:p>
            <a:pPr marL="461963" indent="-461963"/>
            <a:r>
              <a:rPr lang="de-DE" sz="1600" b="1" dirty="0">
                <a:solidFill>
                  <a:srgbClr val="008000"/>
                </a:solidFill>
                <a:latin typeface="Courier"/>
                <a:cs typeface="Courier"/>
              </a:rPr>
              <a:t>PROJ="-JM15c"</a:t>
            </a:r>
          </a:p>
          <a:p>
            <a:pPr marL="461963" indent="-461963"/>
            <a:r>
              <a:rPr lang="de-DE" sz="1600" b="1" dirty="0">
                <a:solidFill>
                  <a:srgbClr val="008000"/>
                </a:solidFill>
                <a:latin typeface="Courier"/>
                <a:cs typeface="Courier"/>
              </a:rPr>
              <a:t>LIMS="-R80/110/0/35“</a:t>
            </a:r>
          </a:p>
          <a:p>
            <a:pPr marL="461963" indent="-461963"/>
            <a:r>
              <a:rPr lang="de-DE" sz="1600" b="1" dirty="0">
                <a:solidFill>
                  <a:srgbClr val="008000"/>
                </a:solidFill>
                <a:latin typeface="Courier"/>
                <a:cs typeface="Courier"/>
              </a:rPr>
              <a:t>PSFILE=“</a:t>
            </a:r>
            <a:r>
              <a:rPr lang="de-DE" sz="1600" b="1" dirty="0" err="1">
                <a:solidFill>
                  <a:srgbClr val="008000"/>
                </a:solidFill>
                <a:latin typeface="Courier"/>
                <a:cs typeface="Courier"/>
              </a:rPr>
              <a:t>earthquakes.ps</a:t>
            </a:r>
            <a:r>
              <a:rPr lang="de-DE" sz="1600" b="1" dirty="0">
                <a:solidFill>
                  <a:srgbClr val="008000"/>
                </a:solidFill>
                <a:latin typeface="Courier"/>
                <a:cs typeface="Courier"/>
              </a:rPr>
              <a:t>“</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pscoast</a:t>
            </a:r>
            <a:r>
              <a:rPr lang="en-US" sz="1600" b="1" dirty="0">
                <a:solidFill>
                  <a:srgbClr val="008000"/>
                </a:solidFill>
                <a:latin typeface="Courier"/>
                <a:cs typeface="Courier"/>
              </a:rPr>
              <a:t> $PROJ $LIMS -W1p -Dc -N1/0.5p -K &gt; $PSFILE</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$PROJ $LIMS -Bxa10g10 -Bya5g5 -</a:t>
            </a:r>
            <a:r>
              <a:rPr lang="en-US" sz="1600" b="1" dirty="0" err="1">
                <a:solidFill>
                  <a:srgbClr val="008000"/>
                </a:solidFill>
                <a:latin typeface="Courier"/>
                <a:cs typeface="Courier"/>
              </a:rPr>
              <a:t>BWeSn</a:t>
            </a:r>
            <a:r>
              <a:rPr lang="en-US" sz="1600" b="1" dirty="0">
                <a:solidFill>
                  <a:srgbClr val="008000"/>
                </a:solidFill>
                <a:latin typeface="Courier"/>
                <a:cs typeface="Courier"/>
              </a:rPr>
              <a:t> \</a:t>
            </a:r>
          </a:p>
          <a:p>
            <a:pPr marL="461963" indent="-461963"/>
            <a:r>
              <a:rPr lang="en-US" sz="1600" b="1" dirty="0">
                <a:solidFill>
                  <a:srgbClr val="008000"/>
                </a:solidFill>
                <a:latin typeface="Courier"/>
                <a:cs typeface="Courier"/>
              </a:rPr>
              <a:t>    -K -O &gt;&gt; $PSFILE</a:t>
            </a:r>
          </a:p>
        </p:txBody>
      </p:sp>
      <p:sp>
        <p:nvSpPr>
          <p:cNvPr id="5" name="TextBox 4"/>
          <p:cNvSpPr txBox="1"/>
          <p:nvPr/>
        </p:nvSpPr>
        <p:spPr>
          <a:xfrm>
            <a:off x="1997242" y="4259320"/>
            <a:ext cx="6773779" cy="1754326"/>
          </a:xfrm>
          <a:prstGeom prst="rect">
            <a:avLst/>
          </a:prstGeom>
          <a:noFill/>
        </p:spPr>
        <p:txBody>
          <a:bodyPr wrap="square" rtlCol="0">
            <a:spAutoFit/>
          </a:bodyPr>
          <a:lstStyle/>
          <a:p>
            <a:r>
              <a:rPr lang="en-US" i="1" dirty="0">
                <a:solidFill>
                  <a:srgbClr val="FF0000"/>
                </a:solidFill>
                <a:latin typeface="Helvetica"/>
                <a:cs typeface="Helvetica"/>
              </a:rPr>
              <a:t>This script should look familiar: we are first generating a coastline with country boundaries and a base map.</a:t>
            </a:r>
          </a:p>
          <a:p>
            <a:endParaRPr lang="en-US" i="1" dirty="0">
              <a:solidFill>
                <a:srgbClr val="FF0000"/>
              </a:solidFill>
              <a:latin typeface="Helvetica"/>
              <a:cs typeface="Helvetica"/>
            </a:endParaRPr>
          </a:p>
          <a:p>
            <a:r>
              <a:rPr lang="en-US" i="1" dirty="0">
                <a:solidFill>
                  <a:srgbClr val="FF0000"/>
                </a:solidFill>
                <a:latin typeface="Helvetica"/>
                <a:cs typeface="Helvetica"/>
              </a:rPr>
              <a:t>Note: I included both -K and -O options in </a:t>
            </a:r>
            <a:r>
              <a:rPr lang="en-US" i="1" dirty="0" err="1">
                <a:solidFill>
                  <a:srgbClr val="FF0000"/>
                </a:solidFill>
                <a:latin typeface="Helvetica"/>
                <a:cs typeface="Helvetica"/>
              </a:rPr>
              <a:t>psbasemap</a:t>
            </a:r>
            <a:r>
              <a:rPr lang="en-US" i="1" dirty="0">
                <a:solidFill>
                  <a:srgbClr val="FF0000"/>
                </a:solidFill>
                <a:latin typeface="Helvetica"/>
                <a:cs typeface="Helvetica"/>
              </a:rPr>
              <a:t>, indicating that I am overlaying it on the previous map, and adding more afterwards. </a:t>
            </a:r>
          </a:p>
        </p:txBody>
      </p:sp>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Earthquakes in Southeast Asia</a:t>
            </a:r>
          </a:p>
        </p:txBody>
      </p:sp>
      <p:sp>
        <p:nvSpPr>
          <p:cNvPr id="7" name="TextBox 6"/>
          <p:cNvSpPr txBox="1"/>
          <p:nvPr/>
        </p:nvSpPr>
        <p:spPr>
          <a:xfrm>
            <a:off x="457199" y="1157401"/>
            <a:ext cx="8093512" cy="461665"/>
          </a:xfrm>
          <a:prstGeom prst="rect">
            <a:avLst/>
          </a:prstGeom>
          <a:noFill/>
        </p:spPr>
        <p:txBody>
          <a:bodyPr wrap="square" rtlCol="0">
            <a:spAutoFit/>
          </a:bodyPr>
          <a:lstStyle/>
          <a:p>
            <a:r>
              <a:rPr lang="en-US" sz="2400" dirty="0">
                <a:latin typeface="Helvetica" charset="0"/>
                <a:ea typeface="Helvetica" charset="0"/>
                <a:cs typeface="Helvetica" charset="0"/>
              </a:rPr>
              <a:t>Save the following as a text file called </a:t>
            </a:r>
            <a:r>
              <a:rPr lang="en-US" sz="2400" dirty="0" err="1">
                <a:latin typeface="Helvetica" charset="0"/>
                <a:ea typeface="Helvetica" charset="0"/>
                <a:cs typeface="Helvetica" charset="0"/>
              </a:rPr>
              <a:t>earthquakes.sh</a:t>
            </a:r>
            <a:r>
              <a:rPr lang="en-US" sz="2400" dirty="0">
                <a:latin typeface="Helvetica" charset="0"/>
                <a:ea typeface="Helvetica" charset="0"/>
                <a:cs typeface="Helvetica" charset="0"/>
              </a:rPr>
              <a:t>:</a:t>
            </a:r>
          </a:p>
        </p:txBody>
      </p:sp>
    </p:spTree>
    <p:extLst>
      <p:ext uri="{BB962C8B-B14F-4D97-AF65-F5344CB8AC3E}">
        <p14:creationId xmlns:p14="http://schemas.microsoft.com/office/powerpoint/2010/main" val="2165637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p:cNvSpPr>
            <a:spLocks noGrp="1"/>
          </p:cNvSpPr>
          <p:nvPr>
            <p:ph type="body" sz="half" idx="2"/>
          </p:nvPr>
        </p:nvSpPr>
        <p:spPr>
          <a:xfrm>
            <a:off x="457200" y="1964204"/>
            <a:ext cx="8093511" cy="2692426"/>
          </a:xfrm>
        </p:spPr>
        <p:txBody>
          <a:bodyPr>
            <a:noAutofit/>
          </a:bodyPr>
          <a:lstStyle/>
          <a:p>
            <a:pPr marL="461963" indent="-461963"/>
            <a:r>
              <a:rPr lang="en-US" sz="1600" b="1" dirty="0">
                <a:solidFill>
                  <a:srgbClr val="008000"/>
                </a:solidFill>
                <a:latin typeface="Courier"/>
                <a:cs typeface="Courier"/>
              </a:rPr>
              <a:t>#!/bin/</a:t>
            </a:r>
            <a:r>
              <a:rPr lang="en-US" sz="1600" b="1" dirty="0" err="1">
                <a:solidFill>
                  <a:srgbClr val="008000"/>
                </a:solidFill>
                <a:latin typeface="Courier"/>
                <a:cs typeface="Courier"/>
              </a:rPr>
              <a:t>sh</a:t>
            </a:r>
            <a:endParaRPr lang="en-US" sz="1600" b="1" dirty="0">
              <a:solidFill>
                <a:srgbClr val="008000"/>
              </a:solidFill>
              <a:latin typeface="Courier"/>
              <a:cs typeface="Courier"/>
            </a:endParaRPr>
          </a:p>
          <a:p>
            <a:pPr marL="461963" indent="-461963"/>
            <a:r>
              <a:rPr lang="de-DE" sz="1600" b="1" dirty="0">
                <a:solidFill>
                  <a:srgbClr val="008000"/>
                </a:solidFill>
                <a:latin typeface="Courier"/>
                <a:cs typeface="Courier"/>
              </a:rPr>
              <a:t>PROJ="-JM15c"</a:t>
            </a:r>
          </a:p>
          <a:p>
            <a:pPr marL="461963" indent="-461963"/>
            <a:r>
              <a:rPr lang="de-DE" sz="1600" b="1" dirty="0">
                <a:solidFill>
                  <a:srgbClr val="008000"/>
                </a:solidFill>
                <a:latin typeface="Courier"/>
                <a:cs typeface="Courier"/>
              </a:rPr>
              <a:t>LIMS="-R80/110/0/35“</a:t>
            </a:r>
          </a:p>
          <a:p>
            <a:pPr marL="461963" indent="-461963"/>
            <a:r>
              <a:rPr lang="de-DE" sz="1600" b="1" dirty="0">
                <a:solidFill>
                  <a:srgbClr val="008000"/>
                </a:solidFill>
                <a:latin typeface="Courier"/>
                <a:cs typeface="Courier"/>
              </a:rPr>
              <a:t>PSFILE=“</a:t>
            </a:r>
            <a:r>
              <a:rPr lang="de-DE" sz="1600" b="1" dirty="0" err="1">
                <a:solidFill>
                  <a:srgbClr val="008000"/>
                </a:solidFill>
                <a:latin typeface="Courier"/>
                <a:cs typeface="Courier"/>
              </a:rPr>
              <a:t>earthquakes.ps</a:t>
            </a:r>
            <a:r>
              <a:rPr lang="de-DE" sz="1600" b="1" dirty="0">
                <a:solidFill>
                  <a:srgbClr val="008000"/>
                </a:solidFill>
                <a:latin typeface="Courier"/>
                <a:cs typeface="Courier"/>
              </a:rPr>
              <a:t>“</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pscoast</a:t>
            </a:r>
            <a:r>
              <a:rPr lang="en-US" sz="1600" b="1" dirty="0">
                <a:solidFill>
                  <a:srgbClr val="008000"/>
                </a:solidFill>
                <a:latin typeface="Courier"/>
                <a:cs typeface="Courier"/>
              </a:rPr>
              <a:t> $PROJ $LIMS -W1p -Dc -N1/0.5p -K &gt; $PSFILE</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$PROJ $LIMS -Bxa10g10 -Bya5g5 -</a:t>
            </a:r>
            <a:r>
              <a:rPr lang="en-US" sz="1600" b="1" dirty="0" err="1">
                <a:solidFill>
                  <a:srgbClr val="008000"/>
                </a:solidFill>
                <a:latin typeface="Courier"/>
                <a:cs typeface="Courier"/>
              </a:rPr>
              <a:t>BWeSn</a:t>
            </a:r>
            <a:r>
              <a:rPr lang="en-US" sz="1600" b="1" dirty="0">
                <a:solidFill>
                  <a:srgbClr val="008000"/>
                </a:solidFill>
                <a:latin typeface="Courier"/>
                <a:cs typeface="Courier"/>
              </a:rPr>
              <a:t> \</a:t>
            </a:r>
          </a:p>
          <a:p>
            <a:pPr marL="461963" indent="-461963"/>
            <a:r>
              <a:rPr lang="en-US" sz="1600" b="1" dirty="0">
                <a:solidFill>
                  <a:srgbClr val="008000"/>
                </a:solidFill>
                <a:latin typeface="Courier"/>
                <a:cs typeface="Courier"/>
              </a:rPr>
              <a:t>    -K -O &gt;&gt; $PSFILE</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psxy</a:t>
            </a:r>
            <a:r>
              <a:rPr lang="en-US" sz="1600" b="1" dirty="0">
                <a:solidFill>
                  <a:srgbClr val="008000"/>
                </a:solidFill>
                <a:latin typeface="Courier"/>
                <a:cs typeface="Courier"/>
              </a:rPr>
              <a:t> ....</a:t>
            </a:r>
          </a:p>
        </p:txBody>
      </p:sp>
      <p:sp>
        <p:nvSpPr>
          <p:cNvPr id="5" name="TextBox 4"/>
          <p:cNvSpPr txBox="1"/>
          <p:nvPr/>
        </p:nvSpPr>
        <p:spPr>
          <a:xfrm>
            <a:off x="564354" y="4678602"/>
            <a:ext cx="2971800" cy="646331"/>
          </a:xfrm>
          <a:prstGeom prst="rect">
            <a:avLst/>
          </a:prstGeom>
          <a:noFill/>
        </p:spPr>
        <p:txBody>
          <a:bodyPr wrap="square" rtlCol="0">
            <a:spAutoFit/>
          </a:bodyPr>
          <a:lstStyle/>
          <a:p>
            <a:r>
              <a:rPr lang="en-US" i="1" dirty="0">
                <a:solidFill>
                  <a:srgbClr val="FF0000"/>
                </a:solidFill>
                <a:latin typeface="Helvetica"/>
                <a:cs typeface="Helvetica"/>
              </a:rPr>
              <a:t>Let’s add some more map content with </a:t>
            </a:r>
            <a:r>
              <a:rPr lang="en-US" i="1" dirty="0" err="1">
                <a:solidFill>
                  <a:srgbClr val="FF0000"/>
                </a:solidFill>
                <a:latin typeface="Helvetica"/>
                <a:cs typeface="Helvetica"/>
              </a:rPr>
              <a:t>psxy</a:t>
            </a:r>
            <a:r>
              <a:rPr lang="en-US" i="1" dirty="0">
                <a:solidFill>
                  <a:srgbClr val="FF0000"/>
                </a:solidFill>
                <a:latin typeface="Helvetica"/>
                <a:cs typeface="Helvetica"/>
              </a:rPr>
              <a:t>!</a:t>
            </a:r>
          </a:p>
        </p:txBody>
      </p:sp>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Earthquakes in Southeast Asia</a:t>
            </a:r>
          </a:p>
        </p:txBody>
      </p:sp>
      <p:sp>
        <p:nvSpPr>
          <p:cNvPr id="7" name="TextBox 6"/>
          <p:cNvSpPr txBox="1"/>
          <p:nvPr/>
        </p:nvSpPr>
        <p:spPr>
          <a:xfrm>
            <a:off x="457199" y="1157401"/>
            <a:ext cx="8093512" cy="461665"/>
          </a:xfrm>
          <a:prstGeom prst="rect">
            <a:avLst/>
          </a:prstGeom>
          <a:noFill/>
        </p:spPr>
        <p:txBody>
          <a:bodyPr wrap="square" rtlCol="0">
            <a:spAutoFit/>
          </a:bodyPr>
          <a:lstStyle/>
          <a:p>
            <a:r>
              <a:rPr lang="en-US" sz="2400" dirty="0">
                <a:latin typeface="Helvetica" charset="0"/>
                <a:ea typeface="Helvetica" charset="0"/>
                <a:cs typeface="Helvetica" charset="0"/>
              </a:rPr>
              <a:t>Save the following as a text file called </a:t>
            </a:r>
            <a:r>
              <a:rPr lang="en-US" sz="2400" dirty="0" err="1">
                <a:latin typeface="Helvetica" charset="0"/>
                <a:ea typeface="Helvetica" charset="0"/>
                <a:cs typeface="Helvetica" charset="0"/>
              </a:rPr>
              <a:t>earthquakes.sh</a:t>
            </a:r>
            <a:r>
              <a:rPr lang="en-US" sz="2400" dirty="0">
                <a:latin typeface="Helvetica" charset="0"/>
                <a:ea typeface="Helvetica" charset="0"/>
                <a:cs typeface="Helvetica" charset="0"/>
              </a:rPr>
              <a:t>:</a:t>
            </a:r>
          </a:p>
        </p:txBody>
      </p:sp>
    </p:spTree>
    <p:extLst>
      <p:ext uri="{BB962C8B-B14F-4D97-AF65-F5344CB8AC3E}">
        <p14:creationId xmlns:p14="http://schemas.microsoft.com/office/powerpoint/2010/main" val="968372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Introduction to psxy</a:t>
            </a:r>
          </a:p>
        </p:txBody>
      </p:sp>
      <p:sp>
        <p:nvSpPr>
          <p:cNvPr id="8" name="Text Placeholder 7"/>
          <p:cNvSpPr>
            <a:spLocks noGrp="1"/>
          </p:cNvSpPr>
          <p:nvPr>
            <p:ph type="body" sz="half" idx="2"/>
          </p:nvPr>
        </p:nvSpPr>
        <p:spPr>
          <a:xfrm>
            <a:off x="457200" y="1245806"/>
            <a:ext cx="8093511" cy="881772"/>
          </a:xfrm>
        </p:spPr>
        <p:txBody>
          <a:bodyPr>
            <a:normAutofit/>
          </a:bodyPr>
          <a:lstStyle/>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psxy</a:t>
            </a:r>
            <a:r>
              <a:rPr lang="en-US" sz="1600" b="1" dirty="0">
                <a:solidFill>
                  <a:srgbClr val="008000"/>
                </a:solidFill>
                <a:latin typeface="Courier"/>
                <a:cs typeface="Courier"/>
              </a:rPr>
              <a:t> </a:t>
            </a:r>
            <a:r>
              <a:rPr lang="en-US" sz="1600" b="1" dirty="0" err="1">
                <a:solidFill>
                  <a:srgbClr val="008000"/>
                </a:solidFill>
                <a:latin typeface="Courier"/>
                <a:cs typeface="Courier"/>
              </a:rPr>
              <a:t>stars.xy</a:t>
            </a:r>
            <a:r>
              <a:rPr lang="en-US" sz="1600" b="1" dirty="0">
                <a:solidFill>
                  <a:srgbClr val="008000"/>
                </a:solidFill>
                <a:latin typeface="Courier"/>
                <a:cs typeface="Courier"/>
              </a:rPr>
              <a:t> $PROJ $LIMS -Sa0.3i -W0.25p -</a:t>
            </a:r>
            <a:r>
              <a:rPr lang="en-US" sz="1600" b="1" dirty="0" err="1">
                <a:solidFill>
                  <a:srgbClr val="008000"/>
                </a:solidFill>
                <a:latin typeface="Courier"/>
                <a:cs typeface="Courier"/>
              </a:rPr>
              <a:t>Gred</a:t>
            </a:r>
            <a:r>
              <a:rPr lang="en-US" sz="1600" b="1" dirty="0">
                <a:solidFill>
                  <a:srgbClr val="008000"/>
                </a:solidFill>
                <a:latin typeface="Courier"/>
                <a:cs typeface="Courier"/>
              </a:rPr>
              <a:t> \</a:t>
            </a:r>
          </a:p>
          <a:p>
            <a:pPr marL="461963" indent="-461963"/>
            <a:r>
              <a:rPr lang="en-US" sz="1600" b="1" dirty="0">
                <a:solidFill>
                  <a:srgbClr val="008000"/>
                </a:solidFill>
                <a:latin typeface="Courier"/>
                <a:cs typeface="Courier"/>
              </a:rPr>
              <a:t>    -O -K &gt;&gt; $PSFILE</a:t>
            </a:r>
          </a:p>
        </p:txBody>
      </p:sp>
      <p:sp>
        <p:nvSpPr>
          <p:cNvPr id="7" name="Text Placeholder 7"/>
          <p:cNvSpPr txBox="1">
            <a:spLocks/>
          </p:cNvSpPr>
          <p:nvPr/>
        </p:nvSpPr>
        <p:spPr>
          <a:xfrm>
            <a:off x="457200" y="2127578"/>
            <a:ext cx="4196735" cy="409677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spcBef>
                <a:spcPts val="0"/>
              </a:spcBef>
            </a:pPr>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psxy</a:t>
            </a:r>
            <a:endParaRPr lang="en-US" sz="1600" b="1" dirty="0">
              <a:latin typeface="Helvetica"/>
              <a:cs typeface="Helvetica"/>
            </a:endParaRPr>
          </a:p>
          <a:p>
            <a:pPr>
              <a:spcBef>
                <a:spcPts val="0"/>
              </a:spcBef>
            </a:pPr>
            <a:r>
              <a:rPr lang="en-US" sz="1600" dirty="0">
                <a:latin typeface="Helvetica"/>
                <a:cs typeface="Helvetica"/>
              </a:rPr>
              <a:t>This command plots x-y data as lines or symbols on the map. If you specify a file after </a:t>
            </a:r>
            <a:r>
              <a:rPr lang="en-US" sz="1600" b="1" dirty="0" err="1">
                <a:solidFill>
                  <a:srgbClr val="008000"/>
                </a:solidFill>
                <a:latin typeface="Courier" charset="0"/>
                <a:ea typeface="Courier" charset="0"/>
                <a:cs typeface="Courier" charset="0"/>
              </a:rPr>
              <a:t>psxy</a:t>
            </a:r>
            <a:r>
              <a:rPr lang="en-US" sz="1600" dirty="0">
                <a:latin typeface="Helvetica"/>
                <a:cs typeface="Helvetica"/>
              </a:rPr>
              <a:t>, the program will look for input from the file. The data must have the first column be longitude and the second be latitude (</a:t>
            </a:r>
            <a:r>
              <a:rPr lang="en-US" sz="1600" i="1" dirty="0">
                <a:latin typeface="Helvetica"/>
                <a:cs typeface="Helvetica"/>
              </a:rPr>
              <a:t>Note: at some point you will flip these; always check your input file</a:t>
            </a:r>
            <a:r>
              <a:rPr lang="en-US" sz="1600" dirty="0">
                <a:latin typeface="Helvetica"/>
                <a:cs typeface="Helvetica"/>
              </a:rPr>
              <a:t>).</a:t>
            </a:r>
          </a:p>
          <a:p>
            <a:pPr>
              <a:spcBef>
                <a:spcPts val="0"/>
              </a:spcBef>
            </a:pPr>
            <a:endParaRPr lang="en-US" sz="1600" dirty="0">
              <a:latin typeface="Helvetica"/>
              <a:cs typeface="Helvetica"/>
            </a:endParaRPr>
          </a:p>
          <a:p>
            <a:pPr>
              <a:spcBef>
                <a:spcPts val="0"/>
              </a:spcBef>
            </a:pPr>
            <a:r>
              <a:rPr lang="en-US" sz="1600" b="1" dirty="0" err="1">
                <a:solidFill>
                  <a:srgbClr val="008000"/>
                </a:solidFill>
                <a:latin typeface="Courier"/>
                <a:cs typeface="Courier"/>
              </a:rPr>
              <a:t>stars.xy</a:t>
            </a:r>
            <a:endParaRPr lang="en-US" sz="1600" b="1" dirty="0">
              <a:latin typeface="Helvetica"/>
              <a:cs typeface="Helvetica"/>
            </a:endParaRPr>
          </a:p>
          <a:p>
            <a:pPr>
              <a:spcBef>
                <a:spcPts val="0"/>
              </a:spcBef>
            </a:pPr>
            <a:r>
              <a:rPr lang="en-US" sz="1600" dirty="0">
                <a:latin typeface="Helvetica"/>
                <a:cs typeface="Helvetica"/>
              </a:rPr>
              <a:t>Create a text file named </a:t>
            </a:r>
            <a:r>
              <a:rPr lang="en-US" sz="1600" b="1" dirty="0" err="1">
                <a:solidFill>
                  <a:srgbClr val="008000"/>
                </a:solidFill>
                <a:latin typeface="Courier"/>
                <a:cs typeface="Courier"/>
              </a:rPr>
              <a:t>stars.xy</a:t>
            </a:r>
            <a:r>
              <a:rPr lang="en-US" sz="1600" b="1" dirty="0">
                <a:solidFill>
                  <a:srgbClr val="008000"/>
                </a:solidFill>
                <a:latin typeface="Helvetica"/>
                <a:cs typeface="Helvetica"/>
              </a:rPr>
              <a:t> </a:t>
            </a:r>
            <a:r>
              <a:rPr lang="en-US" sz="1600" dirty="0">
                <a:latin typeface="Helvetica"/>
                <a:cs typeface="Helvetica"/>
              </a:rPr>
              <a:t>with the coordinates of Bangkok:</a:t>
            </a:r>
          </a:p>
          <a:p>
            <a:pPr>
              <a:spcBef>
                <a:spcPts val="0"/>
              </a:spcBef>
            </a:pPr>
            <a:endParaRPr lang="en-US" sz="1600" dirty="0">
              <a:latin typeface="Helvetica"/>
              <a:cs typeface="Helvetica"/>
            </a:endParaRPr>
          </a:p>
          <a:p>
            <a:pPr>
              <a:spcBef>
                <a:spcPts val="0"/>
              </a:spcBef>
            </a:pPr>
            <a:r>
              <a:rPr lang="en-US" sz="1600" dirty="0">
                <a:latin typeface="Helvetica"/>
                <a:cs typeface="Helvetica"/>
              </a:rPr>
              <a:t>100.49 13.75</a:t>
            </a:r>
          </a:p>
          <a:p>
            <a:pPr>
              <a:spcBef>
                <a:spcPts val="0"/>
              </a:spcBef>
            </a:pPr>
            <a:endParaRPr lang="en-US" sz="1600" dirty="0">
              <a:latin typeface="Helvetica"/>
              <a:cs typeface="Helvetica"/>
            </a:endParaRPr>
          </a:p>
          <a:p>
            <a:pPr>
              <a:spcBef>
                <a:spcPts val="0"/>
              </a:spcBef>
            </a:pPr>
            <a:r>
              <a:rPr lang="en-US" sz="1600" dirty="0">
                <a:latin typeface="Helvetica"/>
                <a:cs typeface="Helvetica"/>
              </a:rPr>
              <a:t>Save this file </a:t>
            </a:r>
            <a:r>
              <a:rPr lang="en-US" sz="1600" i="1" dirty="0">
                <a:latin typeface="Helvetica"/>
                <a:cs typeface="Helvetica"/>
              </a:rPr>
              <a:t>in the same folder as your script</a:t>
            </a:r>
            <a:r>
              <a:rPr lang="en-US" sz="1600" dirty="0">
                <a:latin typeface="Helvetica"/>
                <a:cs typeface="Helvetica"/>
              </a:rPr>
              <a:t>.</a:t>
            </a:r>
          </a:p>
        </p:txBody>
      </p:sp>
      <p:pic>
        <p:nvPicPr>
          <p:cNvPr id="2" name="Picture 1" descr="map3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982" y="2127578"/>
            <a:ext cx="3863985" cy="4180582"/>
          </a:xfrm>
          <a:prstGeom prst="rect">
            <a:avLst/>
          </a:prstGeom>
        </p:spPr>
      </p:pic>
    </p:spTree>
    <p:extLst>
      <p:ext uri="{BB962C8B-B14F-4D97-AF65-F5344CB8AC3E}">
        <p14:creationId xmlns:p14="http://schemas.microsoft.com/office/powerpoint/2010/main" val="1688663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Introduction to </a:t>
            </a:r>
            <a:r>
              <a:rPr lang="en-US" sz="3200" b="0" dirty="0" err="1">
                <a:latin typeface="Helvetica"/>
                <a:cs typeface="Helvetica"/>
              </a:rPr>
              <a:t>psxy</a:t>
            </a:r>
            <a:endParaRPr lang="en-US" sz="3200" b="0" dirty="0">
              <a:latin typeface="Helvetica"/>
              <a:cs typeface="Helvetica"/>
            </a:endParaRPr>
          </a:p>
        </p:txBody>
      </p:sp>
      <p:sp>
        <p:nvSpPr>
          <p:cNvPr id="7" name="Text Placeholder 7"/>
          <p:cNvSpPr>
            <a:spLocks noGrp="1"/>
          </p:cNvSpPr>
          <p:nvPr>
            <p:ph type="body" sz="half" idx="2"/>
          </p:nvPr>
        </p:nvSpPr>
        <p:spPr>
          <a:xfrm>
            <a:off x="457200" y="1245806"/>
            <a:ext cx="8093511" cy="881772"/>
          </a:xfrm>
        </p:spPr>
        <p:txBody>
          <a:bodyPr>
            <a:normAutofit/>
          </a:bodyPr>
          <a:lstStyle/>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psxy</a:t>
            </a:r>
            <a:r>
              <a:rPr lang="en-US" sz="1600" b="1" dirty="0">
                <a:solidFill>
                  <a:srgbClr val="008000"/>
                </a:solidFill>
                <a:latin typeface="Courier"/>
                <a:cs typeface="Courier"/>
              </a:rPr>
              <a:t> </a:t>
            </a:r>
            <a:r>
              <a:rPr lang="en-US" sz="1600" b="1" dirty="0" err="1">
                <a:solidFill>
                  <a:srgbClr val="008000"/>
                </a:solidFill>
                <a:latin typeface="Courier"/>
                <a:cs typeface="Courier"/>
              </a:rPr>
              <a:t>stars.xy</a:t>
            </a:r>
            <a:r>
              <a:rPr lang="en-US" sz="1600" b="1" dirty="0">
                <a:solidFill>
                  <a:srgbClr val="008000"/>
                </a:solidFill>
                <a:latin typeface="Courier"/>
                <a:cs typeface="Courier"/>
              </a:rPr>
              <a:t> $PROJ $LIMS -Sa0.3i -W0.25p -</a:t>
            </a:r>
            <a:r>
              <a:rPr lang="en-US" sz="1600" b="1" dirty="0" err="1">
                <a:solidFill>
                  <a:srgbClr val="008000"/>
                </a:solidFill>
                <a:latin typeface="Courier"/>
                <a:cs typeface="Courier"/>
              </a:rPr>
              <a:t>Gred</a:t>
            </a:r>
            <a:r>
              <a:rPr lang="en-US" sz="1600" b="1" dirty="0">
                <a:solidFill>
                  <a:srgbClr val="008000"/>
                </a:solidFill>
                <a:latin typeface="Courier"/>
                <a:cs typeface="Courier"/>
              </a:rPr>
              <a:t> \</a:t>
            </a:r>
          </a:p>
          <a:p>
            <a:pPr marL="461963" indent="-461963"/>
            <a:r>
              <a:rPr lang="en-US" sz="1600" b="1" dirty="0">
                <a:solidFill>
                  <a:srgbClr val="008000"/>
                </a:solidFill>
                <a:latin typeface="Courier"/>
                <a:cs typeface="Courier"/>
              </a:rPr>
              <a:t>    -O -K &gt;&gt; $PSFILE</a:t>
            </a:r>
          </a:p>
        </p:txBody>
      </p:sp>
      <p:pic>
        <p:nvPicPr>
          <p:cNvPr id="8" name="Picture 7" descr="map3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982" y="2127578"/>
            <a:ext cx="3863985" cy="4180582"/>
          </a:xfrm>
          <a:prstGeom prst="rect">
            <a:avLst/>
          </a:prstGeom>
        </p:spPr>
      </p:pic>
      <p:sp>
        <p:nvSpPr>
          <p:cNvPr id="10" name="Text Placeholder 7"/>
          <p:cNvSpPr txBox="1">
            <a:spLocks/>
          </p:cNvSpPr>
          <p:nvPr/>
        </p:nvSpPr>
        <p:spPr>
          <a:xfrm>
            <a:off x="457200" y="2127578"/>
            <a:ext cx="4196735" cy="409677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cs typeface="Courier"/>
              </a:rPr>
              <a:t>-Sa0.3i</a:t>
            </a:r>
            <a:endParaRPr lang="en-US" sz="1600" dirty="0">
              <a:latin typeface="Helvetica"/>
              <a:cs typeface="Helvetica"/>
            </a:endParaRPr>
          </a:p>
          <a:p>
            <a:r>
              <a:rPr lang="en-US" sz="1600" dirty="0">
                <a:latin typeface="Helvetica"/>
                <a:cs typeface="Helvetica"/>
              </a:rPr>
              <a:t>To draw symbols, we use the </a:t>
            </a:r>
            <a:r>
              <a:rPr lang="en-US" sz="1600" b="1" dirty="0">
                <a:solidFill>
                  <a:srgbClr val="008000"/>
                </a:solidFill>
                <a:latin typeface="Courier"/>
                <a:cs typeface="Courier"/>
              </a:rPr>
              <a:t>-S</a:t>
            </a:r>
            <a:r>
              <a:rPr lang="en-US" sz="1600" dirty="0">
                <a:latin typeface="Helvetica"/>
                <a:cs typeface="Helvetica"/>
              </a:rPr>
              <a:t> option. There are many different types of symbols you can use; to see your options, look at the </a:t>
            </a:r>
            <a:r>
              <a:rPr lang="en-US" sz="1600" b="1" dirty="0" err="1">
                <a:solidFill>
                  <a:srgbClr val="008000"/>
                </a:solidFill>
                <a:latin typeface="Courier"/>
                <a:cs typeface="Courier"/>
              </a:rPr>
              <a:t>psxy</a:t>
            </a:r>
            <a:r>
              <a:rPr lang="en-US" sz="1600" dirty="0">
                <a:latin typeface="Helvetica"/>
                <a:cs typeface="Helvetica"/>
              </a:rPr>
              <a:t> </a:t>
            </a:r>
            <a:r>
              <a:rPr lang="en-US" sz="1600" i="1" dirty="0">
                <a:solidFill>
                  <a:srgbClr val="0070C0"/>
                </a:solidFill>
                <a:latin typeface="Helvetica"/>
                <a:cs typeface="Helvetica"/>
              </a:rPr>
              <a:t>man</a:t>
            </a:r>
            <a:r>
              <a:rPr lang="en-US" sz="1600" dirty="0">
                <a:solidFill>
                  <a:srgbClr val="0070C0"/>
                </a:solidFill>
                <a:latin typeface="Helvetica"/>
                <a:cs typeface="Helvetica"/>
              </a:rPr>
              <a:t> </a:t>
            </a:r>
            <a:r>
              <a:rPr lang="en-US" sz="1600" dirty="0">
                <a:latin typeface="Helvetica"/>
                <a:cs typeface="Helvetica"/>
              </a:rPr>
              <a:t>page (type </a:t>
            </a:r>
            <a:r>
              <a:rPr lang="en-US" sz="1600" i="1" dirty="0">
                <a:solidFill>
                  <a:srgbClr val="0070C0"/>
                </a:solidFill>
                <a:latin typeface="Helvetica"/>
                <a:cs typeface="Helvetica"/>
              </a:rPr>
              <a:t>man </a:t>
            </a:r>
            <a:r>
              <a:rPr lang="en-US" sz="1600" i="1" dirty="0" err="1">
                <a:solidFill>
                  <a:srgbClr val="0070C0"/>
                </a:solidFill>
                <a:latin typeface="Helvetica"/>
                <a:cs typeface="Helvetica"/>
              </a:rPr>
              <a:t>psxy</a:t>
            </a:r>
            <a:r>
              <a:rPr lang="en-US" sz="1600" dirty="0">
                <a:latin typeface="Helvetica"/>
                <a:cs typeface="Helvetica"/>
              </a:rPr>
              <a:t>). To draw a star that fits into a circle 0.3 inches in diameter, use </a:t>
            </a:r>
            <a:r>
              <a:rPr lang="en-US" sz="1600" b="1" dirty="0">
                <a:solidFill>
                  <a:srgbClr val="008000"/>
                </a:solidFill>
                <a:latin typeface="Courier"/>
                <a:cs typeface="Courier"/>
              </a:rPr>
              <a:t>-Sa0.3i</a:t>
            </a:r>
            <a:r>
              <a:rPr lang="en-US" sz="1600" dirty="0">
                <a:latin typeface="Helvetica"/>
                <a:cs typeface="Helvetica"/>
              </a:rPr>
              <a:t>.</a:t>
            </a:r>
          </a:p>
          <a:p>
            <a:endParaRPr lang="en-US" sz="1600" dirty="0">
              <a:latin typeface="Helvetica"/>
              <a:cs typeface="Helvetica"/>
            </a:endParaRPr>
          </a:p>
          <a:p>
            <a:r>
              <a:rPr lang="en-US" sz="1600" b="1" dirty="0">
                <a:solidFill>
                  <a:srgbClr val="008000"/>
                </a:solidFill>
                <a:latin typeface="Courier"/>
                <a:cs typeface="Courier"/>
              </a:rPr>
              <a:t>-W0.25p -</a:t>
            </a:r>
            <a:r>
              <a:rPr lang="en-US" sz="1600" b="1" dirty="0" err="1">
                <a:solidFill>
                  <a:srgbClr val="008000"/>
                </a:solidFill>
                <a:latin typeface="Courier"/>
                <a:cs typeface="Courier"/>
              </a:rPr>
              <a:t>Gred</a:t>
            </a:r>
            <a:endParaRPr lang="en-US" sz="1600" dirty="0">
              <a:latin typeface="Helvetica"/>
              <a:cs typeface="Helvetica"/>
            </a:endParaRPr>
          </a:p>
          <a:p>
            <a:r>
              <a:rPr lang="en-US" sz="1600" dirty="0">
                <a:latin typeface="Helvetica"/>
                <a:cs typeface="Helvetica"/>
              </a:rPr>
              <a:t>To outline and color symbols, use the </a:t>
            </a:r>
            <a:r>
              <a:rPr lang="en-US" sz="1600" b="1" dirty="0">
                <a:solidFill>
                  <a:srgbClr val="008000"/>
                </a:solidFill>
                <a:latin typeface="Courier"/>
                <a:cs typeface="Courier"/>
              </a:rPr>
              <a:t>-W</a:t>
            </a:r>
            <a:r>
              <a:rPr lang="en-US" sz="1600" dirty="0">
                <a:latin typeface="Helvetica"/>
                <a:cs typeface="Helvetica"/>
              </a:rPr>
              <a:t> and </a:t>
            </a:r>
            <a:r>
              <a:rPr lang="en-US" sz="1600" b="1" dirty="0">
                <a:solidFill>
                  <a:srgbClr val="008000"/>
                </a:solidFill>
                <a:latin typeface="Courier"/>
                <a:cs typeface="Courier"/>
              </a:rPr>
              <a:t>-G</a:t>
            </a:r>
            <a:r>
              <a:rPr lang="en-US" sz="1600" dirty="0">
                <a:latin typeface="Helvetica"/>
                <a:cs typeface="Helvetica"/>
              </a:rPr>
              <a:t> options, where </a:t>
            </a:r>
            <a:r>
              <a:rPr lang="en-US" sz="1600" b="1" dirty="0">
                <a:solidFill>
                  <a:srgbClr val="008000"/>
                </a:solidFill>
                <a:latin typeface="Courier"/>
                <a:cs typeface="Courier"/>
              </a:rPr>
              <a:t>-W</a:t>
            </a:r>
            <a:r>
              <a:rPr lang="en-US" sz="1600" dirty="0">
                <a:latin typeface="Helvetica"/>
                <a:cs typeface="Helvetica"/>
              </a:rPr>
              <a:t> defines the pen style that outlines the symbol, and </a:t>
            </a:r>
            <a:r>
              <a:rPr lang="en-US" sz="1600" b="1" dirty="0">
                <a:solidFill>
                  <a:srgbClr val="008000"/>
                </a:solidFill>
                <a:latin typeface="Courier"/>
                <a:cs typeface="Courier"/>
              </a:rPr>
              <a:t>-G</a:t>
            </a:r>
            <a:r>
              <a:rPr lang="en-US" sz="1600" dirty="0">
                <a:latin typeface="Helvetica"/>
                <a:cs typeface="Helvetica"/>
              </a:rPr>
              <a:t> defines the symbol fill color. These options should look familiar from </a:t>
            </a:r>
            <a:r>
              <a:rPr lang="en-US" sz="1600" b="1" dirty="0" err="1">
                <a:solidFill>
                  <a:srgbClr val="008000"/>
                </a:solidFill>
                <a:latin typeface="Courier" charset="0"/>
                <a:ea typeface="Courier" charset="0"/>
                <a:cs typeface="Courier" charset="0"/>
              </a:rPr>
              <a:t>pscoast</a:t>
            </a:r>
            <a:r>
              <a:rPr lang="en-US" sz="1600" dirty="0">
                <a:latin typeface="Helvetica"/>
                <a:cs typeface="Helvetica"/>
              </a:rPr>
              <a:t>! At least one of these options must be used. If no fill option is selected, the symbol is transparent.</a:t>
            </a:r>
          </a:p>
          <a:p>
            <a:endParaRPr lang="en-US" sz="1600" dirty="0">
              <a:latin typeface="Helvetica"/>
              <a:cs typeface="Helvetica"/>
            </a:endParaRPr>
          </a:p>
        </p:txBody>
      </p:sp>
    </p:spTree>
    <p:extLst>
      <p:ext uri="{BB962C8B-B14F-4D97-AF65-F5344CB8AC3E}">
        <p14:creationId xmlns:p14="http://schemas.microsoft.com/office/powerpoint/2010/main" val="3574868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6157908" cy="892164"/>
          </a:xfrm>
        </p:spPr>
        <p:txBody>
          <a:bodyPr>
            <a:noAutofit/>
          </a:bodyPr>
          <a:lstStyle/>
          <a:p>
            <a:r>
              <a:rPr lang="en-US" sz="3200" b="0" dirty="0">
                <a:latin typeface="Helvetica"/>
                <a:cs typeface="Helvetica"/>
              </a:rPr>
              <a:t>Introduction to </a:t>
            </a:r>
            <a:r>
              <a:rPr lang="en-US" sz="3200" b="0" dirty="0" err="1">
                <a:latin typeface="Helvetica"/>
                <a:cs typeface="Helvetica"/>
              </a:rPr>
              <a:t>psxy</a:t>
            </a:r>
            <a:endParaRPr lang="en-US" sz="3200" b="0" dirty="0">
              <a:latin typeface="Helvetica"/>
              <a:cs typeface="Helvetica"/>
            </a:endParaRPr>
          </a:p>
        </p:txBody>
      </p:sp>
      <p:pic>
        <p:nvPicPr>
          <p:cNvPr id="7" name="Picture 6" descr="map3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982" y="2127578"/>
            <a:ext cx="3863985" cy="4180582"/>
          </a:xfrm>
          <a:prstGeom prst="rect">
            <a:avLst/>
          </a:prstGeom>
        </p:spPr>
      </p:pic>
      <p:sp>
        <p:nvSpPr>
          <p:cNvPr id="8" name="Text Placeholder 7"/>
          <p:cNvSpPr txBox="1">
            <a:spLocks/>
          </p:cNvSpPr>
          <p:nvPr/>
        </p:nvSpPr>
        <p:spPr>
          <a:xfrm>
            <a:off x="457200" y="2127578"/>
            <a:ext cx="4196735" cy="409677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cs typeface="Courier"/>
              </a:rPr>
              <a:t>$PROJ $LIMS</a:t>
            </a:r>
            <a:endParaRPr lang="en-US" sz="1600" dirty="0">
              <a:latin typeface="Helvetica"/>
              <a:cs typeface="Helvetica"/>
            </a:endParaRPr>
          </a:p>
          <a:p>
            <a:r>
              <a:rPr lang="en-US" sz="1600" dirty="0">
                <a:latin typeface="Helvetica"/>
                <a:cs typeface="Helvetica"/>
              </a:rPr>
              <a:t>We use the same projection and limits variables as the other commands to plot the star in the correct location on the page.</a:t>
            </a:r>
          </a:p>
          <a:p>
            <a:endParaRPr lang="en-US" sz="1600" dirty="0">
              <a:latin typeface="Helvetica"/>
              <a:cs typeface="Helvetica"/>
            </a:endParaRPr>
          </a:p>
          <a:p>
            <a:r>
              <a:rPr lang="en-US" sz="1600" b="1" dirty="0">
                <a:solidFill>
                  <a:srgbClr val="008000"/>
                </a:solidFill>
                <a:latin typeface="Courier"/>
                <a:cs typeface="Courier"/>
              </a:rPr>
              <a:t>-K -O</a:t>
            </a:r>
            <a:endParaRPr lang="en-US" sz="1600" dirty="0">
              <a:latin typeface="Helvetica"/>
              <a:cs typeface="Helvetica"/>
            </a:endParaRPr>
          </a:p>
          <a:p>
            <a:r>
              <a:rPr lang="en-US" sz="1600" dirty="0">
                <a:latin typeface="Helvetica"/>
                <a:cs typeface="Helvetica"/>
              </a:rPr>
              <a:t>Because this layer is overlain on the previous layer, we must have </a:t>
            </a:r>
            <a:r>
              <a:rPr lang="en-US" sz="1600" b="1" dirty="0">
                <a:solidFill>
                  <a:srgbClr val="008000"/>
                </a:solidFill>
                <a:latin typeface="Courier"/>
                <a:cs typeface="Courier"/>
              </a:rPr>
              <a:t>-O</a:t>
            </a:r>
            <a:r>
              <a:rPr lang="en-US" sz="1600" dirty="0">
                <a:latin typeface="Helvetica"/>
                <a:cs typeface="Helvetica"/>
              </a:rPr>
              <a:t>. We are also going to add more to the map, so we also have </a:t>
            </a:r>
            <a:r>
              <a:rPr lang="en-US" sz="1600" b="1" dirty="0">
                <a:solidFill>
                  <a:srgbClr val="008000"/>
                </a:solidFill>
                <a:latin typeface="Courier" charset="0"/>
                <a:ea typeface="Courier" charset="0"/>
                <a:cs typeface="Courier" charset="0"/>
              </a:rPr>
              <a:t>-K</a:t>
            </a:r>
            <a:r>
              <a:rPr lang="en-US" sz="1600" dirty="0">
                <a:latin typeface="Helvetica"/>
                <a:cs typeface="Helvetica"/>
              </a:rPr>
              <a:t>.</a:t>
            </a:r>
          </a:p>
          <a:p>
            <a:endParaRPr lang="en-US" sz="1600" dirty="0">
              <a:latin typeface="Helvetica"/>
              <a:cs typeface="Helvetica"/>
            </a:endParaRPr>
          </a:p>
        </p:txBody>
      </p:sp>
      <p:sp>
        <p:nvSpPr>
          <p:cNvPr id="10" name="Text Placeholder 7"/>
          <p:cNvSpPr>
            <a:spLocks noGrp="1"/>
          </p:cNvSpPr>
          <p:nvPr>
            <p:ph type="body" sz="half" idx="2"/>
          </p:nvPr>
        </p:nvSpPr>
        <p:spPr>
          <a:xfrm>
            <a:off x="457200" y="1245806"/>
            <a:ext cx="8093511" cy="881772"/>
          </a:xfrm>
        </p:spPr>
        <p:txBody>
          <a:bodyPr>
            <a:normAutofit/>
          </a:bodyPr>
          <a:lstStyle/>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psxy</a:t>
            </a:r>
            <a:r>
              <a:rPr lang="en-US" sz="1600" b="1" dirty="0">
                <a:solidFill>
                  <a:srgbClr val="008000"/>
                </a:solidFill>
                <a:latin typeface="Courier"/>
                <a:cs typeface="Courier"/>
              </a:rPr>
              <a:t> </a:t>
            </a:r>
            <a:r>
              <a:rPr lang="en-US" sz="1600" b="1" dirty="0" err="1">
                <a:solidFill>
                  <a:srgbClr val="008000"/>
                </a:solidFill>
                <a:latin typeface="Courier"/>
                <a:cs typeface="Courier"/>
              </a:rPr>
              <a:t>stars.xy</a:t>
            </a:r>
            <a:r>
              <a:rPr lang="en-US" sz="1600" b="1" dirty="0">
                <a:solidFill>
                  <a:srgbClr val="008000"/>
                </a:solidFill>
                <a:latin typeface="Courier"/>
                <a:cs typeface="Courier"/>
              </a:rPr>
              <a:t> $PROJ $LIMS -Sa0.3i -W0.25p -</a:t>
            </a:r>
            <a:r>
              <a:rPr lang="en-US" sz="1600" b="1" dirty="0" err="1">
                <a:solidFill>
                  <a:srgbClr val="008000"/>
                </a:solidFill>
                <a:latin typeface="Courier"/>
                <a:cs typeface="Courier"/>
              </a:rPr>
              <a:t>Gred</a:t>
            </a:r>
            <a:r>
              <a:rPr lang="en-US" sz="1600" b="1" dirty="0">
                <a:solidFill>
                  <a:srgbClr val="008000"/>
                </a:solidFill>
                <a:latin typeface="Courier"/>
                <a:cs typeface="Courier"/>
              </a:rPr>
              <a:t> \</a:t>
            </a:r>
          </a:p>
          <a:p>
            <a:pPr marL="461963" indent="-461963"/>
            <a:r>
              <a:rPr lang="en-US" sz="1600" b="1" dirty="0">
                <a:solidFill>
                  <a:srgbClr val="008000"/>
                </a:solidFill>
                <a:latin typeface="Courier"/>
                <a:cs typeface="Courier"/>
              </a:rPr>
              <a:t>    -O -K &gt;&gt; $PSFILE</a:t>
            </a:r>
          </a:p>
        </p:txBody>
      </p:sp>
    </p:spTree>
    <p:extLst>
      <p:ext uri="{BB962C8B-B14F-4D97-AF65-F5344CB8AC3E}">
        <p14:creationId xmlns:p14="http://schemas.microsoft.com/office/powerpoint/2010/main" val="943997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265237"/>
            <a:ext cx="8058147" cy="892164"/>
          </a:xfrm>
        </p:spPr>
        <p:txBody>
          <a:bodyPr>
            <a:noAutofit/>
          </a:bodyPr>
          <a:lstStyle/>
          <a:p>
            <a:r>
              <a:rPr lang="en-US" sz="3200" b="0" dirty="0">
                <a:latin typeface="Helvetica"/>
                <a:cs typeface="Helvetica"/>
              </a:rPr>
              <a:t>Plotting earthquake data using psxy</a:t>
            </a:r>
          </a:p>
        </p:txBody>
      </p:sp>
      <p:pic>
        <p:nvPicPr>
          <p:cNvPr id="5" name="Picture 4" descr="map3b.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983" y="2127578"/>
            <a:ext cx="3863984" cy="4180582"/>
          </a:xfrm>
          <a:prstGeom prst="rect">
            <a:avLst/>
          </a:prstGeom>
        </p:spPr>
      </p:pic>
      <p:sp>
        <p:nvSpPr>
          <p:cNvPr id="7" name="Text Placeholder 7"/>
          <p:cNvSpPr txBox="1">
            <a:spLocks/>
          </p:cNvSpPr>
          <p:nvPr/>
        </p:nvSpPr>
        <p:spPr>
          <a:xfrm>
            <a:off x="457200" y="2127578"/>
            <a:ext cx="4196735" cy="409677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cs typeface="Helvetica"/>
              </a:rPr>
              <a:t>Now we are going to add earthquake locations to the map. You can download a text file with the earthquakes at:</a:t>
            </a:r>
          </a:p>
          <a:p>
            <a:endParaRPr lang="en-US" sz="1600" dirty="0">
              <a:latin typeface="Helvetica"/>
              <a:cs typeface="Helvetica"/>
            </a:endParaRPr>
          </a:p>
          <a:p>
            <a:r>
              <a:rPr lang="en-US" sz="1600" dirty="0">
                <a:latin typeface="Helvetica"/>
                <a:cs typeface="Helvetica"/>
                <a:hlinkClick r:id="rId3"/>
              </a:rPr>
              <a:t>www.matthewwherman.com/tutorials/eqs.xy</a:t>
            </a:r>
            <a:endParaRPr lang="en-US" sz="1600" dirty="0">
              <a:latin typeface="Helvetica"/>
              <a:cs typeface="Helvetica"/>
            </a:endParaRPr>
          </a:p>
          <a:p>
            <a:endParaRPr lang="en-US" sz="1600" dirty="0">
              <a:latin typeface="Helvetica"/>
              <a:cs typeface="Helvetica"/>
            </a:endParaRPr>
          </a:p>
          <a:p>
            <a:r>
              <a:rPr lang="en-US" sz="1600" dirty="0">
                <a:latin typeface="Helvetica"/>
                <a:cs typeface="Helvetica"/>
              </a:rPr>
              <a:t>This text file contains magnitude 5 and greater earthquakes in the vicinity of the mapped region from 1996 to 2006.</a:t>
            </a:r>
          </a:p>
        </p:txBody>
      </p:sp>
      <p:sp>
        <p:nvSpPr>
          <p:cNvPr id="2" name="TextBox 1"/>
          <p:cNvSpPr txBox="1"/>
          <p:nvPr/>
        </p:nvSpPr>
        <p:spPr>
          <a:xfrm>
            <a:off x="2706455" y="4672977"/>
            <a:ext cx="1973617" cy="2031325"/>
          </a:xfrm>
          <a:prstGeom prst="rect">
            <a:avLst/>
          </a:prstGeom>
          <a:noFill/>
        </p:spPr>
        <p:txBody>
          <a:bodyPr wrap="none" rtlCol="0">
            <a:spAutoFit/>
          </a:bodyPr>
          <a:lstStyle/>
          <a:p>
            <a:r>
              <a:rPr lang="hr-HR" sz="1400" i="1" dirty="0">
                <a:solidFill>
                  <a:srgbClr val="FF0000"/>
                </a:solidFill>
                <a:latin typeface="Helvetica" charset="0"/>
                <a:ea typeface="Helvetica" charset="0"/>
                <a:cs typeface="Helvetica" charset="0"/>
              </a:rPr>
              <a:t>101.903 25.523 10 5.2</a:t>
            </a:r>
          </a:p>
          <a:p>
            <a:r>
              <a:rPr lang="hr-HR" sz="1400" i="1" dirty="0">
                <a:solidFill>
                  <a:srgbClr val="FF0000"/>
                </a:solidFill>
                <a:latin typeface="Helvetica" charset="0"/>
                <a:ea typeface="Helvetica" charset="0"/>
                <a:cs typeface="Helvetica" charset="0"/>
              </a:rPr>
              <a:t>95.432 2.901 36.5 5.2 </a:t>
            </a:r>
          </a:p>
          <a:p>
            <a:r>
              <a:rPr lang="hr-HR" sz="1400" i="1" dirty="0">
                <a:solidFill>
                  <a:srgbClr val="FF0000"/>
                </a:solidFill>
                <a:latin typeface="Helvetica" charset="0"/>
                <a:ea typeface="Helvetica" charset="0"/>
                <a:cs typeface="Helvetica" charset="0"/>
              </a:rPr>
              <a:t>96.117 2.633 25.9 5 </a:t>
            </a:r>
          </a:p>
          <a:p>
            <a:r>
              <a:rPr lang="hr-HR" sz="1400" i="1" dirty="0">
                <a:solidFill>
                  <a:srgbClr val="FF0000"/>
                </a:solidFill>
                <a:latin typeface="Helvetica" charset="0"/>
                <a:ea typeface="Helvetica" charset="0"/>
                <a:cs typeface="Helvetica" charset="0"/>
              </a:rPr>
              <a:t>91.78 8.264 35 5.1</a:t>
            </a:r>
          </a:p>
          <a:p>
            <a:r>
              <a:rPr lang="hr-HR" sz="1400" i="1" dirty="0">
                <a:solidFill>
                  <a:srgbClr val="FF0000"/>
                </a:solidFill>
                <a:latin typeface="Helvetica" charset="0"/>
                <a:ea typeface="Helvetica" charset="0"/>
                <a:cs typeface="Helvetica" charset="0"/>
              </a:rPr>
              <a:t>95.739 6.443 264 5</a:t>
            </a:r>
          </a:p>
          <a:p>
            <a:r>
              <a:rPr lang="hr-HR" sz="1400" i="1" dirty="0">
                <a:solidFill>
                  <a:srgbClr val="FF0000"/>
                </a:solidFill>
                <a:latin typeface="Helvetica" charset="0"/>
                <a:ea typeface="Helvetica" charset="0"/>
                <a:cs typeface="Helvetica" charset="0"/>
              </a:rPr>
              <a:t>93.9 1.983 10 5</a:t>
            </a:r>
          </a:p>
          <a:p>
            <a:r>
              <a:rPr lang="is-IS" sz="1400" i="1" dirty="0">
                <a:solidFill>
                  <a:srgbClr val="FF0000"/>
                </a:solidFill>
                <a:latin typeface="Helvetica" charset="0"/>
                <a:ea typeface="Helvetica" charset="0"/>
                <a:cs typeface="Helvetica" charset="0"/>
              </a:rPr>
              <a:t>105.171 32.302 37.9 5</a:t>
            </a:r>
          </a:p>
          <a:p>
            <a:r>
              <a:rPr lang="hr-HR" sz="1400" i="1" dirty="0">
                <a:solidFill>
                  <a:srgbClr val="FF0000"/>
                </a:solidFill>
                <a:latin typeface="Helvetica" charset="0"/>
                <a:ea typeface="Helvetica" charset="0"/>
                <a:cs typeface="Helvetica" charset="0"/>
              </a:rPr>
              <a:t>93.746 3.279 10 5</a:t>
            </a:r>
          </a:p>
          <a:p>
            <a:r>
              <a:rPr lang="hr-HR" sz="1400" i="1" dirty="0">
                <a:solidFill>
                  <a:srgbClr val="FF0000"/>
                </a:solidFill>
                <a:latin typeface="Helvetica" charset="0"/>
                <a:ea typeface="Helvetica" charset="0"/>
                <a:cs typeface="Helvetica" charset="0"/>
              </a:rPr>
              <a:t>92.746 3.753 10 5.3</a:t>
            </a:r>
            <a:endParaRPr lang="en-US" sz="1400" i="1" dirty="0">
              <a:solidFill>
                <a:srgbClr val="FF0000"/>
              </a:solidFill>
              <a:latin typeface="Helvetica" charset="0"/>
              <a:ea typeface="Helvetica" charset="0"/>
              <a:cs typeface="Helvetica" charset="0"/>
            </a:endParaRPr>
          </a:p>
        </p:txBody>
      </p:sp>
      <p:sp>
        <p:nvSpPr>
          <p:cNvPr id="10" name="TextBox 9"/>
          <p:cNvSpPr txBox="1"/>
          <p:nvPr/>
        </p:nvSpPr>
        <p:spPr>
          <a:xfrm>
            <a:off x="258321" y="4863890"/>
            <a:ext cx="2289086" cy="1600438"/>
          </a:xfrm>
          <a:prstGeom prst="rect">
            <a:avLst/>
          </a:prstGeom>
          <a:noFill/>
        </p:spPr>
        <p:txBody>
          <a:bodyPr wrap="square" rtlCol="0">
            <a:spAutoFit/>
          </a:bodyPr>
          <a:lstStyle/>
          <a:p>
            <a:r>
              <a:rPr lang="en-US" sz="1400" i="1" dirty="0">
                <a:solidFill>
                  <a:srgbClr val="FF0000"/>
                </a:solidFill>
                <a:latin typeface="Helvetica" charset="0"/>
                <a:ea typeface="Helvetica" charset="0"/>
                <a:cs typeface="Helvetica" charset="0"/>
              </a:rPr>
              <a:t>If for some reason the link is broken, save this subset of events as a file called </a:t>
            </a:r>
            <a:r>
              <a:rPr lang="en-US" sz="1400" i="1" dirty="0" err="1">
                <a:solidFill>
                  <a:srgbClr val="FF0000"/>
                </a:solidFill>
                <a:latin typeface="Helvetica" charset="0"/>
                <a:ea typeface="Helvetica" charset="0"/>
                <a:cs typeface="Helvetica" charset="0"/>
              </a:rPr>
              <a:t>eqs.xy</a:t>
            </a:r>
            <a:r>
              <a:rPr lang="en-US" sz="1400" i="1" dirty="0">
                <a:solidFill>
                  <a:srgbClr val="FF0000"/>
                </a:solidFill>
                <a:latin typeface="Helvetica" charset="0"/>
                <a:ea typeface="Helvetica" charset="0"/>
                <a:cs typeface="Helvetica" charset="0"/>
              </a:rPr>
              <a:t>. </a:t>
            </a:r>
            <a:r>
              <a:rPr lang="en-US" sz="1400" i="1" dirty="0">
                <a:solidFill>
                  <a:srgbClr val="FF0000"/>
                </a:solidFill>
                <a:latin typeface="Helvetica"/>
                <a:cs typeface="Helvetica"/>
              </a:rPr>
              <a:t>The columns are:</a:t>
            </a:r>
          </a:p>
          <a:p>
            <a:endParaRPr lang="en-US" sz="1400" i="1" dirty="0">
              <a:solidFill>
                <a:srgbClr val="FF0000"/>
              </a:solidFill>
              <a:latin typeface="Helvetica"/>
              <a:cs typeface="Helvetica"/>
            </a:endParaRPr>
          </a:p>
          <a:p>
            <a:r>
              <a:rPr lang="en-US" sz="1400" i="1" dirty="0" err="1">
                <a:solidFill>
                  <a:srgbClr val="FF0000"/>
                </a:solidFill>
                <a:latin typeface="Helvetica"/>
                <a:cs typeface="Helvetica"/>
              </a:rPr>
              <a:t>lon</a:t>
            </a:r>
            <a:r>
              <a:rPr lang="en-US" sz="1400" i="1" dirty="0">
                <a:solidFill>
                  <a:srgbClr val="FF0000"/>
                </a:solidFill>
                <a:latin typeface="Helvetica"/>
                <a:cs typeface="Helvetica"/>
              </a:rPr>
              <a:t> </a:t>
            </a:r>
            <a:r>
              <a:rPr lang="en-US" sz="1400" i="1" dirty="0" err="1">
                <a:solidFill>
                  <a:srgbClr val="FF0000"/>
                </a:solidFill>
                <a:latin typeface="Helvetica"/>
                <a:cs typeface="Helvetica"/>
              </a:rPr>
              <a:t>lat</a:t>
            </a:r>
            <a:r>
              <a:rPr lang="en-US" sz="1400" i="1" dirty="0">
                <a:solidFill>
                  <a:srgbClr val="FF0000"/>
                </a:solidFill>
                <a:latin typeface="Helvetica"/>
                <a:cs typeface="Helvetica"/>
              </a:rPr>
              <a:t> depth magnitude</a:t>
            </a:r>
          </a:p>
          <a:p>
            <a:endParaRPr lang="en-US" sz="1400" i="1" dirty="0">
              <a:solidFill>
                <a:srgbClr val="FF0000"/>
              </a:solidFill>
              <a:latin typeface="Helvetica" charset="0"/>
              <a:ea typeface="Helvetica" charset="0"/>
              <a:cs typeface="Helvetica" charset="0"/>
            </a:endParaRPr>
          </a:p>
        </p:txBody>
      </p:sp>
      <p:sp>
        <p:nvSpPr>
          <p:cNvPr id="12" name="Text Placeholder 7"/>
          <p:cNvSpPr>
            <a:spLocks noGrp="1"/>
          </p:cNvSpPr>
          <p:nvPr>
            <p:ph type="body" sz="half" idx="2"/>
          </p:nvPr>
        </p:nvSpPr>
        <p:spPr>
          <a:xfrm>
            <a:off x="457200" y="1245806"/>
            <a:ext cx="8093511" cy="881772"/>
          </a:xfrm>
        </p:spPr>
        <p:txBody>
          <a:bodyPr>
            <a:normAutofit/>
          </a:bodyPr>
          <a:lstStyle/>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psxy</a:t>
            </a:r>
            <a:r>
              <a:rPr lang="en-US" sz="1600" b="1" dirty="0">
                <a:solidFill>
                  <a:srgbClr val="008000"/>
                </a:solidFill>
                <a:latin typeface="Courier"/>
                <a:cs typeface="Courier"/>
              </a:rPr>
              <a:t> </a:t>
            </a:r>
            <a:r>
              <a:rPr lang="en-US" sz="1600" b="1" dirty="0" err="1">
                <a:solidFill>
                  <a:srgbClr val="008000"/>
                </a:solidFill>
                <a:latin typeface="Courier"/>
                <a:cs typeface="Courier"/>
              </a:rPr>
              <a:t>eqs.xy</a:t>
            </a:r>
            <a:r>
              <a:rPr lang="en-US" sz="1600" b="1" dirty="0">
                <a:solidFill>
                  <a:srgbClr val="008000"/>
                </a:solidFill>
                <a:latin typeface="Courier"/>
                <a:cs typeface="Courier"/>
              </a:rPr>
              <a:t> $PROJ $LIMS -Sc0.15i -W0.5p -</a:t>
            </a:r>
            <a:r>
              <a:rPr lang="en-US" sz="1600" b="1" dirty="0" err="1">
                <a:solidFill>
                  <a:srgbClr val="008000"/>
                </a:solidFill>
                <a:latin typeface="Courier"/>
                <a:cs typeface="Courier"/>
              </a:rPr>
              <a:t>Ggreen</a:t>
            </a:r>
            <a:r>
              <a:rPr lang="en-US" sz="1600" b="1" dirty="0">
                <a:solidFill>
                  <a:srgbClr val="008000"/>
                </a:solidFill>
                <a:latin typeface="Courier"/>
                <a:cs typeface="Courier"/>
              </a:rPr>
              <a:t> \</a:t>
            </a:r>
          </a:p>
          <a:p>
            <a:pPr marL="461963" indent="-461963"/>
            <a:r>
              <a:rPr lang="en-US" sz="1600" b="1" dirty="0">
                <a:solidFill>
                  <a:srgbClr val="008000"/>
                </a:solidFill>
                <a:latin typeface="Courier"/>
                <a:cs typeface="Courier"/>
              </a:rPr>
              <a:t>    -O -K &gt;&gt; $PSFILE</a:t>
            </a:r>
          </a:p>
        </p:txBody>
      </p:sp>
    </p:spTree>
    <p:extLst>
      <p:ext uri="{BB962C8B-B14F-4D97-AF65-F5344CB8AC3E}">
        <p14:creationId xmlns:p14="http://schemas.microsoft.com/office/powerpoint/2010/main" val="3022954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265237"/>
            <a:ext cx="8058147" cy="892164"/>
          </a:xfrm>
        </p:spPr>
        <p:txBody>
          <a:bodyPr>
            <a:noAutofit/>
          </a:bodyPr>
          <a:lstStyle/>
          <a:p>
            <a:r>
              <a:rPr lang="en-US" sz="3200" b="0" dirty="0">
                <a:latin typeface="Helvetica"/>
                <a:cs typeface="Helvetica"/>
              </a:rPr>
              <a:t>Plotting earthquake data using psxy</a:t>
            </a:r>
          </a:p>
        </p:txBody>
      </p:sp>
      <p:pic>
        <p:nvPicPr>
          <p:cNvPr id="7" name="Picture 6" descr="map3b.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983" y="2127578"/>
            <a:ext cx="3863984" cy="4180582"/>
          </a:xfrm>
          <a:prstGeom prst="rect">
            <a:avLst/>
          </a:prstGeom>
        </p:spPr>
      </p:pic>
      <p:sp>
        <p:nvSpPr>
          <p:cNvPr id="8" name="Text Placeholder 7"/>
          <p:cNvSpPr txBox="1">
            <a:spLocks/>
          </p:cNvSpPr>
          <p:nvPr/>
        </p:nvSpPr>
        <p:spPr>
          <a:xfrm>
            <a:off x="457200" y="2127578"/>
            <a:ext cx="4196735" cy="409677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err="1">
                <a:solidFill>
                  <a:srgbClr val="008000"/>
                </a:solidFill>
                <a:latin typeface="Courier"/>
                <a:cs typeface="Courier"/>
              </a:rPr>
              <a:t>eqs.xy</a:t>
            </a:r>
            <a:endParaRPr lang="en-US" sz="1600" dirty="0">
              <a:latin typeface="Helvetica"/>
              <a:cs typeface="Helvetica"/>
            </a:endParaRPr>
          </a:p>
          <a:p>
            <a:r>
              <a:rPr lang="en-US" sz="1600" dirty="0">
                <a:latin typeface="Helvetica"/>
                <a:cs typeface="Helvetica"/>
              </a:rPr>
              <a:t>The input file for </a:t>
            </a:r>
            <a:r>
              <a:rPr lang="en-US" sz="1600" b="1" dirty="0" err="1">
                <a:solidFill>
                  <a:srgbClr val="008000"/>
                </a:solidFill>
                <a:latin typeface="Courier" charset="0"/>
                <a:ea typeface="Courier" charset="0"/>
                <a:cs typeface="Courier" charset="0"/>
              </a:rPr>
              <a:t>psxy</a:t>
            </a:r>
            <a:r>
              <a:rPr lang="en-US" sz="1600" dirty="0">
                <a:solidFill>
                  <a:srgbClr val="008000"/>
                </a:solidFill>
                <a:latin typeface="Helvetica"/>
                <a:cs typeface="Helvetica"/>
              </a:rPr>
              <a:t> </a:t>
            </a:r>
            <a:r>
              <a:rPr lang="en-US" sz="1600" dirty="0">
                <a:latin typeface="Helvetica"/>
                <a:cs typeface="Helvetica"/>
              </a:rPr>
              <a:t>is the earthquake file you just downloaded.</a:t>
            </a:r>
          </a:p>
          <a:p>
            <a:endParaRPr lang="en-US" sz="1600" b="1" dirty="0">
              <a:solidFill>
                <a:srgbClr val="008000"/>
              </a:solidFill>
              <a:latin typeface="Helvetica"/>
              <a:cs typeface="Helvetica"/>
            </a:endParaRPr>
          </a:p>
          <a:p>
            <a:r>
              <a:rPr lang="en-US" sz="1600" b="1" dirty="0">
                <a:solidFill>
                  <a:srgbClr val="008000"/>
                </a:solidFill>
                <a:latin typeface="Courier"/>
                <a:cs typeface="Courier"/>
              </a:rPr>
              <a:t>-Sc0.15i</a:t>
            </a:r>
            <a:endParaRPr lang="en-US" sz="1600" dirty="0">
              <a:latin typeface="Helvetica"/>
              <a:cs typeface="Helvetica"/>
            </a:endParaRPr>
          </a:p>
          <a:p>
            <a:r>
              <a:rPr lang="en-US" sz="1600" dirty="0">
                <a:latin typeface="Helvetica"/>
                <a:cs typeface="Helvetica"/>
              </a:rPr>
              <a:t>We generally plot earthquakes as circles, which are specified with </a:t>
            </a:r>
            <a:r>
              <a:rPr lang="en-US" sz="1600" b="1" dirty="0">
                <a:solidFill>
                  <a:srgbClr val="008000"/>
                </a:solidFill>
                <a:latin typeface="Courier"/>
                <a:cs typeface="Courier"/>
              </a:rPr>
              <a:t>-Sc</a:t>
            </a:r>
            <a:r>
              <a:rPr lang="en-US" sz="1600" dirty="0">
                <a:latin typeface="Helvetica"/>
                <a:cs typeface="Helvetica"/>
              </a:rPr>
              <a:t>. The diameter of the symbols is 0.15 inches.</a:t>
            </a:r>
          </a:p>
          <a:p>
            <a:endParaRPr lang="en-US" sz="1600" dirty="0">
              <a:latin typeface="Helvetica"/>
              <a:cs typeface="Helvetica"/>
            </a:endParaRPr>
          </a:p>
          <a:p>
            <a:r>
              <a:rPr lang="en-US" sz="1600" b="1" dirty="0">
                <a:solidFill>
                  <a:srgbClr val="008000"/>
                </a:solidFill>
                <a:latin typeface="Courier"/>
                <a:cs typeface="Courier"/>
              </a:rPr>
              <a:t>-W0.5p -</a:t>
            </a:r>
            <a:r>
              <a:rPr lang="en-US" sz="1600" b="1" dirty="0" err="1">
                <a:solidFill>
                  <a:srgbClr val="008000"/>
                </a:solidFill>
                <a:latin typeface="Courier"/>
                <a:cs typeface="Courier"/>
              </a:rPr>
              <a:t>Ggreen</a:t>
            </a:r>
            <a:endParaRPr lang="en-US" sz="1600" dirty="0">
              <a:latin typeface="Helvetica"/>
              <a:cs typeface="Helvetica"/>
            </a:endParaRPr>
          </a:p>
          <a:p>
            <a:r>
              <a:rPr lang="en-US" sz="1600" dirty="0">
                <a:latin typeface="Helvetica"/>
                <a:cs typeface="Helvetica"/>
              </a:rPr>
              <a:t>Symbol outline and fill are chosen the same as usual. You can set the fill to any color you choose (we are going to change it soon), but here it is set to green with </a:t>
            </a:r>
            <a:r>
              <a:rPr lang="en-US" sz="1600" b="1" dirty="0">
                <a:solidFill>
                  <a:srgbClr val="008000"/>
                </a:solidFill>
                <a:latin typeface="Courier"/>
                <a:cs typeface="Courier"/>
              </a:rPr>
              <a:t>-</a:t>
            </a:r>
            <a:r>
              <a:rPr lang="en-US" sz="1600" b="1" dirty="0" err="1">
                <a:solidFill>
                  <a:srgbClr val="008000"/>
                </a:solidFill>
                <a:latin typeface="Courier"/>
                <a:cs typeface="Courier"/>
              </a:rPr>
              <a:t>Ggreen</a:t>
            </a:r>
            <a:r>
              <a:rPr lang="en-US" sz="1600" dirty="0">
                <a:latin typeface="Helvetica"/>
                <a:cs typeface="Helvetica"/>
              </a:rPr>
              <a:t>.</a:t>
            </a:r>
          </a:p>
        </p:txBody>
      </p:sp>
      <p:sp>
        <p:nvSpPr>
          <p:cNvPr id="11" name="Text Placeholder 7"/>
          <p:cNvSpPr txBox="1">
            <a:spLocks/>
          </p:cNvSpPr>
          <p:nvPr/>
        </p:nvSpPr>
        <p:spPr>
          <a:xfrm>
            <a:off x="457200" y="1245806"/>
            <a:ext cx="8093511" cy="88177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461963" indent="-461963"/>
            <a:r>
              <a:rPr lang="en-US" sz="1600" b="1">
                <a:solidFill>
                  <a:srgbClr val="008000"/>
                </a:solidFill>
                <a:latin typeface="Courier"/>
                <a:cs typeface="Courier"/>
              </a:rPr>
              <a:t>gmt psxy eqs.xy $PROJ $LIMS -Sc0.15i -W0.5p -Ggreen \</a:t>
            </a:r>
          </a:p>
          <a:p>
            <a:pPr marL="461963" indent="-461963"/>
            <a:r>
              <a:rPr lang="en-US" sz="1600" b="1">
                <a:solidFill>
                  <a:srgbClr val="008000"/>
                </a:solidFill>
                <a:latin typeface="Courier"/>
                <a:cs typeface="Courier"/>
              </a:rPr>
              <a:t>    -O -K &gt;&gt; $PSFILE</a:t>
            </a:r>
            <a:endParaRPr lang="en-US" sz="1600" b="1" dirty="0">
              <a:solidFill>
                <a:srgbClr val="008000"/>
              </a:solidFill>
              <a:latin typeface="Courier"/>
              <a:cs typeface="Courier"/>
            </a:endParaRPr>
          </a:p>
        </p:txBody>
      </p:sp>
    </p:spTree>
    <p:extLst>
      <p:ext uri="{BB962C8B-B14F-4D97-AF65-F5344CB8AC3E}">
        <p14:creationId xmlns:p14="http://schemas.microsoft.com/office/powerpoint/2010/main" val="4213072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265237"/>
            <a:ext cx="8058147" cy="892164"/>
          </a:xfrm>
        </p:spPr>
        <p:txBody>
          <a:bodyPr>
            <a:noAutofit/>
          </a:bodyPr>
          <a:lstStyle/>
          <a:p>
            <a:r>
              <a:rPr lang="en-US" sz="3200" b="0" dirty="0">
                <a:latin typeface="Helvetica"/>
                <a:cs typeface="Helvetica"/>
              </a:rPr>
              <a:t>Plotting earthquake data using psxy</a:t>
            </a:r>
          </a:p>
        </p:txBody>
      </p:sp>
      <p:sp>
        <p:nvSpPr>
          <p:cNvPr id="21" name="TextBox 20"/>
          <p:cNvSpPr txBox="1"/>
          <p:nvPr/>
        </p:nvSpPr>
        <p:spPr>
          <a:xfrm>
            <a:off x="454628" y="2124690"/>
            <a:ext cx="4196735" cy="4647426"/>
          </a:xfrm>
          <a:prstGeom prst="rect">
            <a:avLst/>
          </a:prstGeom>
          <a:noFill/>
        </p:spPr>
        <p:txBody>
          <a:bodyPr wrap="square" rtlCol="0">
            <a:spAutoFit/>
          </a:bodyPr>
          <a:lstStyle/>
          <a:p>
            <a:r>
              <a:rPr lang="en-US" sz="1600" dirty="0">
                <a:latin typeface="Helvetica"/>
                <a:cs typeface="Helvetica"/>
              </a:rPr>
              <a:t>The data file also contains information about the event depth (3</a:t>
            </a:r>
            <a:r>
              <a:rPr lang="en-US" sz="1600" baseline="30000" dirty="0">
                <a:latin typeface="Helvetica"/>
                <a:cs typeface="Helvetica"/>
              </a:rPr>
              <a:t>rd</a:t>
            </a:r>
            <a:r>
              <a:rPr lang="en-US" sz="1600" dirty="0">
                <a:latin typeface="Helvetica"/>
                <a:cs typeface="Helvetica"/>
              </a:rPr>
              <a:t> column) and magnitude (4</a:t>
            </a:r>
            <a:r>
              <a:rPr lang="en-US" sz="1600" baseline="30000" dirty="0">
                <a:latin typeface="Helvetica"/>
                <a:cs typeface="Helvetica"/>
              </a:rPr>
              <a:t>th</a:t>
            </a:r>
            <a:r>
              <a:rPr lang="en-US" sz="1600" dirty="0">
                <a:latin typeface="Helvetica"/>
                <a:cs typeface="Helvetica"/>
              </a:rPr>
              <a:t> column). We can visualize these by adjusting the symbol color and size.</a:t>
            </a:r>
          </a:p>
          <a:p>
            <a:endParaRPr lang="en-US" sz="1600" dirty="0">
              <a:latin typeface="Helvetica"/>
              <a:cs typeface="Helvetica"/>
            </a:endParaRPr>
          </a:p>
          <a:p>
            <a:r>
              <a:rPr lang="en-US" sz="1600" b="1" dirty="0">
                <a:solidFill>
                  <a:srgbClr val="008000"/>
                </a:solidFill>
                <a:latin typeface="Courier"/>
                <a:cs typeface="Courier"/>
              </a:rPr>
              <a:t>-</a:t>
            </a:r>
            <a:r>
              <a:rPr lang="en-US" sz="1600" b="1" dirty="0" err="1">
                <a:solidFill>
                  <a:srgbClr val="008000"/>
                </a:solidFill>
                <a:latin typeface="Courier"/>
                <a:cs typeface="Courier"/>
              </a:rPr>
              <a:t>Ceq.cpt</a:t>
            </a:r>
            <a:endParaRPr lang="en-US" sz="1600" dirty="0">
              <a:latin typeface="Helvetica"/>
              <a:cs typeface="Helvetica"/>
            </a:endParaRPr>
          </a:p>
          <a:p>
            <a:r>
              <a:rPr lang="en-US" sz="1600" dirty="0">
                <a:latin typeface="Helvetica"/>
                <a:cs typeface="Helvetica"/>
              </a:rPr>
              <a:t>(Changed from </a:t>
            </a:r>
            <a:r>
              <a:rPr lang="en-US" sz="1600" b="1" dirty="0">
                <a:solidFill>
                  <a:srgbClr val="008000"/>
                </a:solidFill>
                <a:latin typeface="Courier" charset="0"/>
                <a:ea typeface="Courier" charset="0"/>
                <a:cs typeface="Courier" charset="0"/>
              </a:rPr>
              <a:t>-</a:t>
            </a:r>
            <a:r>
              <a:rPr lang="en-US" sz="1600" b="1" dirty="0" err="1">
                <a:solidFill>
                  <a:srgbClr val="008000"/>
                </a:solidFill>
                <a:latin typeface="Courier" charset="0"/>
                <a:ea typeface="Courier" charset="0"/>
                <a:cs typeface="Courier" charset="0"/>
              </a:rPr>
              <a:t>Ggreen</a:t>
            </a:r>
            <a:r>
              <a:rPr lang="en-US" sz="1600" dirty="0">
                <a:latin typeface="Helvetica"/>
                <a:cs typeface="Helvetica"/>
              </a:rPr>
              <a:t>) This option tells </a:t>
            </a:r>
            <a:r>
              <a:rPr lang="en-US" sz="1600" b="1" dirty="0" err="1">
                <a:solidFill>
                  <a:srgbClr val="008000"/>
                </a:solidFill>
                <a:latin typeface="Courier"/>
                <a:cs typeface="Courier"/>
              </a:rPr>
              <a:t>psxy</a:t>
            </a:r>
            <a:r>
              <a:rPr lang="en-US" sz="1600" dirty="0">
                <a:latin typeface="Helvetica"/>
                <a:cs typeface="Helvetica"/>
              </a:rPr>
              <a:t> you want to color the symbols based on the value of the 3</a:t>
            </a:r>
            <a:r>
              <a:rPr lang="en-US" sz="1600" baseline="30000" dirty="0">
                <a:latin typeface="Helvetica"/>
                <a:cs typeface="Helvetica"/>
              </a:rPr>
              <a:t>rd</a:t>
            </a:r>
            <a:r>
              <a:rPr lang="en-US" sz="1600" dirty="0">
                <a:latin typeface="Helvetica"/>
                <a:cs typeface="Helvetica"/>
              </a:rPr>
              <a:t> column of the input data, using the coloring scheme defined in the file </a:t>
            </a:r>
            <a:r>
              <a:rPr lang="en-US" sz="1600" b="1" dirty="0" err="1">
                <a:solidFill>
                  <a:srgbClr val="008000"/>
                </a:solidFill>
                <a:latin typeface="Courier"/>
                <a:cs typeface="Courier"/>
              </a:rPr>
              <a:t>eq.cpt</a:t>
            </a:r>
            <a:r>
              <a:rPr lang="en-US" sz="1600" dirty="0">
                <a:latin typeface="Helvetica"/>
                <a:cs typeface="Helvetica"/>
              </a:rPr>
              <a:t>. An earthquake depth color palette file might look like this (save it as </a:t>
            </a:r>
            <a:r>
              <a:rPr lang="en-US" sz="1600" b="1" dirty="0" err="1">
                <a:solidFill>
                  <a:srgbClr val="008000"/>
                </a:solidFill>
                <a:latin typeface="Courier"/>
                <a:cs typeface="Courier"/>
              </a:rPr>
              <a:t>eq.cpt</a:t>
            </a:r>
            <a:r>
              <a:rPr lang="en-US" sz="1600" dirty="0">
                <a:latin typeface="Helvetica"/>
                <a:cs typeface="Helvetica"/>
              </a:rPr>
              <a:t>):</a:t>
            </a:r>
          </a:p>
          <a:p>
            <a:endParaRPr lang="en-US" sz="1600" dirty="0">
              <a:latin typeface="Helvetica"/>
              <a:cs typeface="Helvetica"/>
            </a:endParaRPr>
          </a:p>
          <a:p>
            <a:r>
              <a:rPr lang="en-US" sz="1200" dirty="0">
                <a:latin typeface="Courier"/>
                <a:cs typeface="Courier"/>
              </a:rPr>
              <a:t>0  255/0/0   10  255/0/0</a:t>
            </a:r>
          </a:p>
          <a:p>
            <a:r>
              <a:rPr lang="en-US" sz="1200" dirty="0">
                <a:latin typeface="Courier"/>
                <a:cs typeface="Courier"/>
              </a:rPr>
              <a:t>10 255/155/0 25  255/155/0</a:t>
            </a:r>
          </a:p>
          <a:p>
            <a:r>
              <a:rPr lang="en-US" sz="1200" dirty="0">
                <a:latin typeface="Courier"/>
                <a:cs typeface="Courier"/>
              </a:rPr>
              <a:t>25 0/255/0   50  0/255/0</a:t>
            </a:r>
          </a:p>
          <a:p>
            <a:r>
              <a:rPr lang="en-US" sz="1200" dirty="0">
                <a:latin typeface="Courier"/>
                <a:cs typeface="Courier"/>
              </a:rPr>
              <a:t>50 0/0/255   100 0/0/255</a:t>
            </a:r>
          </a:p>
          <a:p>
            <a:r>
              <a:rPr lang="en-US" sz="1200" dirty="0">
                <a:latin typeface="Courier"/>
                <a:cs typeface="Courier"/>
              </a:rPr>
              <a:t>B 255/0/0</a:t>
            </a:r>
          </a:p>
          <a:p>
            <a:r>
              <a:rPr lang="en-US" sz="1200" dirty="0">
                <a:latin typeface="Courier"/>
                <a:cs typeface="Courier"/>
              </a:rPr>
              <a:t>F 0/0/255</a:t>
            </a:r>
          </a:p>
        </p:txBody>
      </p:sp>
      <p:sp>
        <p:nvSpPr>
          <p:cNvPr id="9" name="Text Placeholder 7"/>
          <p:cNvSpPr txBox="1">
            <a:spLocks/>
          </p:cNvSpPr>
          <p:nvPr/>
        </p:nvSpPr>
        <p:spPr>
          <a:xfrm>
            <a:off x="457200" y="1245806"/>
            <a:ext cx="8093511" cy="88177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psxy</a:t>
            </a:r>
            <a:r>
              <a:rPr lang="en-US" sz="1600" b="1" dirty="0">
                <a:solidFill>
                  <a:srgbClr val="008000"/>
                </a:solidFill>
                <a:latin typeface="Courier"/>
                <a:cs typeface="Courier"/>
              </a:rPr>
              <a:t> </a:t>
            </a:r>
            <a:r>
              <a:rPr lang="en-US" sz="1600" b="1" dirty="0" err="1">
                <a:solidFill>
                  <a:srgbClr val="008000"/>
                </a:solidFill>
                <a:latin typeface="Courier"/>
                <a:cs typeface="Courier"/>
              </a:rPr>
              <a:t>eqs.xy</a:t>
            </a:r>
            <a:r>
              <a:rPr lang="en-US" sz="1600" b="1" dirty="0">
                <a:solidFill>
                  <a:srgbClr val="008000"/>
                </a:solidFill>
                <a:latin typeface="Courier"/>
                <a:cs typeface="Courier"/>
              </a:rPr>
              <a:t> $PROJ $LIMS -</a:t>
            </a:r>
            <a:r>
              <a:rPr lang="en-US" sz="1600" b="1" dirty="0" err="1">
                <a:solidFill>
                  <a:srgbClr val="008000"/>
                </a:solidFill>
                <a:latin typeface="Courier"/>
                <a:cs typeface="Courier"/>
              </a:rPr>
              <a:t>Scc</a:t>
            </a:r>
            <a:r>
              <a:rPr lang="en-US" sz="1600" b="1" dirty="0">
                <a:solidFill>
                  <a:srgbClr val="008000"/>
                </a:solidFill>
                <a:latin typeface="Courier"/>
                <a:cs typeface="Courier"/>
              </a:rPr>
              <a:t> -W0.5p -</a:t>
            </a:r>
            <a:r>
              <a:rPr lang="en-US" sz="1600" b="1" dirty="0" err="1">
                <a:solidFill>
                  <a:srgbClr val="008000"/>
                </a:solidFill>
                <a:latin typeface="Courier"/>
                <a:cs typeface="Courier"/>
              </a:rPr>
              <a:t>Ceq.cpt</a:t>
            </a:r>
            <a:r>
              <a:rPr lang="en-US" sz="1600" b="1" dirty="0">
                <a:solidFill>
                  <a:srgbClr val="008000"/>
                </a:solidFill>
                <a:latin typeface="Courier"/>
                <a:cs typeface="Courier"/>
              </a:rPr>
              <a:t> \</a:t>
            </a:r>
          </a:p>
          <a:p>
            <a:pPr marL="461963" indent="-461963"/>
            <a:r>
              <a:rPr lang="en-US" sz="1600" b="1" dirty="0">
                <a:solidFill>
                  <a:srgbClr val="008000"/>
                </a:solidFill>
                <a:latin typeface="Courier"/>
                <a:cs typeface="Courier"/>
              </a:rPr>
              <a:t>    -O -K &gt;&gt; $PSFILE</a:t>
            </a:r>
          </a:p>
        </p:txBody>
      </p:sp>
      <p:pic>
        <p:nvPicPr>
          <p:cNvPr id="10" name="Picture 9" descr="map3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983" y="2127578"/>
            <a:ext cx="3863984" cy="4180582"/>
          </a:xfrm>
          <a:prstGeom prst="rect">
            <a:avLst/>
          </a:prstGeom>
        </p:spPr>
      </p:pic>
      <p:sp>
        <p:nvSpPr>
          <p:cNvPr id="11" name="TextBox 10"/>
          <p:cNvSpPr txBox="1"/>
          <p:nvPr/>
        </p:nvSpPr>
        <p:spPr>
          <a:xfrm>
            <a:off x="2984597" y="5498631"/>
            <a:ext cx="1984446" cy="1169551"/>
          </a:xfrm>
          <a:prstGeom prst="rect">
            <a:avLst/>
          </a:prstGeom>
          <a:noFill/>
        </p:spPr>
        <p:txBody>
          <a:bodyPr wrap="square" rtlCol="0">
            <a:spAutoFit/>
          </a:bodyPr>
          <a:lstStyle/>
          <a:p>
            <a:r>
              <a:rPr lang="en-US" sz="1400" i="1" dirty="0">
                <a:solidFill>
                  <a:srgbClr val="FF0000"/>
                </a:solidFill>
                <a:latin typeface="Helvetica"/>
                <a:cs typeface="Helvetica"/>
              </a:rPr>
              <a:t>Do not worry too much about the details of making color palette files. They will be in another lesson.</a:t>
            </a:r>
          </a:p>
        </p:txBody>
      </p:sp>
    </p:spTree>
    <p:extLst>
      <p:ext uri="{BB962C8B-B14F-4D97-AF65-F5344CB8AC3E}">
        <p14:creationId xmlns:p14="http://schemas.microsoft.com/office/powerpoint/2010/main" val="3621884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265237"/>
            <a:ext cx="8058147" cy="892164"/>
          </a:xfrm>
        </p:spPr>
        <p:txBody>
          <a:bodyPr>
            <a:noAutofit/>
          </a:bodyPr>
          <a:lstStyle/>
          <a:p>
            <a:r>
              <a:rPr lang="en-US" sz="3200" b="0" dirty="0">
                <a:latin typeface="Helvetica"/>
                <a:cs typeface="Helvetica"/>
              </a:rPr>
              <a:t>Plotting earthquake data using psxy</a:t>
            </a:r>
          </a:p>
        </p:txBody>
      </p:sp>
      <p:sp>
        <p:nvSpPr>
          <p:cNvPr id="21" name="TextBox 20"/>
          <p:cNvSpPr txBox="1"/>
          <p:nvPr/>
        </p:nvSpPr>
        <p:spPr>
          <a:xfrm>
            <a:off x="454628" y="2124690"/>
            <a:ext cx="4196735" cy="3293209"/>
          </a:xfrm>
          <a:prstGeom prst="rect">
            <a:avLst/>
          </a:prstGeom>
          <a:noFill/>
        </p:spPr>
        <p:txBody>
          <a:bodyPr wrap="square" rtlCol="0">
            <a:spAutoFit/>
          </a:bodyPr>
          <a:lstStyle/>
          <a:p>
            <a:r>
              <a:rPr lang="en-US" sz="1600" dirty="0">
                <a:latin typeface="Helvetica"/>
                <a:cs typeface="Helvetica"/>
              </a:rPr>
              <a:t>The data file also contains information about the event depth (3</a:t>
            </a:r>
            <a:r>
              <a:rPr lang="en-US" sz="1600" baseline="30000" dirty="0">
                <a:latin typeface="Helvetica"/>
                <a:cs typeface="Helvetica"/>
              </a:rPr>
              <a:t>rd</a:t>
            </a:r>
            <a:r>
              <a:rPr lang="en-US" sz="1600" dirty="0">
                <a:latin typeface="Helvetica"/>
                <a:cs typeface="Helvetica"/>
              </a:rPr>
              <a:t> column) and magnitude (4</a:t>
            </a:r>
            <a:r>
              <a:rPr lang="en-US" sz="1600" baseline="30000" dirty="0">
                <a:latin typeface="Helvetica"/>
                <a:cs typeface="Helvetica"/>
              </a:rPr>
              <a:t>th</a:t>
            </a:r>
            <a:r>
              <a:rPr lang="en-US" sz="1600" dirty="0">
                <a:latin typeface="Helvetica"/>
                <a:cs typeface="Helvetica"/>
              </a:rPr>
              <a:t> column). We can visualize these by adjusting the symbol color and size.</a:t>
            </a:r>
          </a:p>
          <a:p>
            <a:endParaRPr lang="en-US" sz="1600" dirty="0">
              <a:latin typeface="Helvetica"/>
              <a:cs typeface="Helvetica"/>
            </a:endParaRPr>
          </a:p>
          <a:p>
            <a:r>
              <a:rPr lang="en-US" sz="1600" b="1" dirty="0">
                <a:solidFill>
                  <a:srgbClr val="008000"/>
                </a:solidFill>
                <a:latin typeface="Courier"/>
                <a:cs typeface="Courier"/>
              </a:rPr>
              <a:t>-</a:t>
            </a:r>
            <a:r>
              <a:rPr lang="en-US" sz="1600" b="1" dirty="0" err="1">
                <a:solidFill>
                  <a:srgbClr val="008000"/>
                </a:solidFill>
                <a:latin typeface="Courier"/>
                <a:cs typeface="Courier"/>
              </a:rPr>
              <a:t>Scc</a:t>
            </a:r>
            <a:endParaRPr lang="en-US" sz="1600" dirty="0">
              <a:latin typeface="Helvetica"/>
              <a:cs typeface="Helvetica"/>
            </a:endParaRPr>
          </a:p>
          <a:p>
            <a:r>
              <a:rPr lang="en-US" sz="1600" dirty="0">
                <a:latin typeface="Helvetica"/>
                <a:cs typeface="Helvetica"/>
              </a:rPr>
              <a:t>(Changed from </a:t>
            </a:r>
            <a:r>
              <a:rPr lang="en-US" sz="1600" b="1" dirty="0">
                <a:solidFill>
                  <a:srgbClr val="008000"/>
                </a:solidFill>
                <a:latin typeface="Courier" charset="0"/>
                <a:ea typeface="Courier" charset="0"/>
                <a:cs typeface="Courier" charset="0"/>
              </a:rPr>
              <a:t>-Sc0.15i</a:t>
            </a:r>
            <a:r>
              <a:rPr lang="en-US" sz="1600" dirty="0">
                <a:latin typeface="Helvetica"/>
                <a:cs typeface="Helvetica"/>
              </a:rPr>
              <a:t>) Instead of explicitly defining the size of the symbol in the </a:t>
            </a:r>
            <a:r>
              <a:rPr lang="en-US" sz="1600" b="1" dirty="0">
                <a:solidFill>
                  <a:srgbClr val="008000"/>
                </a:solidFill>
                <a:latin typeface="Courier"/>
                <a:cs typeface="Courier"/>
              </a:rPr>
              <a:t>-S</a:t>
            </a:r>
            <a:r>
              <a:rPr lang="en-US" sz="1600" dirty="0">
                <a:latin typeface="Helvetica"/>
                <a:cs typeface="Helvetica"/>
              </a:rPr>
              <a:t> option, we do not specify a value here, only a unit (</a:t>
            </a:r>
            <a:r>
              <a:rPr lang="en-US" sz="1600" b="1" dirty="0">
                <a:solidFill>
                  <a:srgbClr val="008000"/>
                </a:solidFill>
                <a:latin typeface="Courier"/>
                <a:cs typeface="Courier"/>
              </a:rPr>
              <a:t>c</a:t>
            </a:r>
            <a:r>
              <a:rPr lang="en-US" sz="1600" dirty="0">
                <a:latin typeface="Helvetica"/>
                <a:cs typeface="Helvetica"/>
              </a:rPr>
              <a:t> for cm). Doing this tells </a:t>
            </a:r>
            <a:r>
              <a:rPr lang="en-US" sz="1600" b="1" dirty="0" err="1">
                <a:solidFill>
                  <a:srgbClr val="008000"/>
                </a:solidFill>
                <a:latin typeface="Courier" charset="0"/>
                <a:ea typeface="Courier" charset="0"/>
                <a:cs typeface="Courier" charset="0"/>
              </a:rPr>
              <a:t>psxy</a:t>
            </a:r>
            <a:r>
              <a:rPr lang="en-US" sz="1600" dirty="0">
                <a:solidFill>
                  <a:srgbClr val="008000"/>
                </a:solidFill>
                <a:latin typeface="Helvetica"/>
                <a:cs typeface="Helvetica"/>
              </a:rPr>
              <a:t> </a:t>
            </a:r>
            <a:r>
              <a:rPr lang="en-US" sz="1600" dirty="0">
                <a:latin typeface="Helvetica"/>
                <a:cs typeface="Helvetica"/>
              </a:rPr>
              <a:t>to scale the the symbol dimension to be the value of the size column in cm.</a:t>
            </a:r>
          </a:p>
          <a:p>
            <a:endParaRPr lang="en-US" sz="1600" dirty="0">
              <a:latin typeface="Helvetica"/>
              <a:cs typeface="Helvetica"/>
            </a:endParaRPr>
          </a:p>
        </p:txBody>
      </p:sp>
      <p:sp>
        <p:nvSpPr>
          <p:cNvPr id="9" name="Text Placeholder 7"/>
          <p:cNvSpPr txBox="1">
            <a:spLocks/>
          </p:cNvSpPr>
          <p:nvPr/>
        </p:nvSpPr>
        <p:spPr>
          <a:xfrm>
            <a:off x="457200" y="1245806"/>
            <a:ext cx="8093511" cy="88177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psxy</a:t>
            </a:r>
            <a:r>
              <a:rPr lang="en-US" sz="1600" b="1" dirty="0">
                <a:solidFill>
                  <a:srgbClr val="008000"/>
                </a:solidFill>
                <a:latin typeface="Courier"/>
                <a:cs typeface="Courier"/>
              </a:rPr>
              <a:t> </a:t>
            </a:r>
            <a:r>
              <a:rPr lang="en-US" sz="1600" b="1" dirty="0" err="1">
                <a:solidFill>
                  <a:srgbClr val="008000"/>
                </a:solidFill>
                <a:latin typeface="Courier"/>
                <a:cs typeface="Courier"/>
              </a:rPr>
              <a:t>eqs.xy</a:t>
            </a:r>
            <a:r>
              <a:rPr lang="en-US" sz="1600" b="1" dirty="0">
                <a:solidFill>
                  <a:srgbClr val="008000"/>
                </a:solidFill>
                <a:latin typeface="Courier"/>
                <a:cs typeface="Courier"/>
              </a:rPr>
              <a:t> $PROJ $LIMS -</a:t>
            </a:r>
            <a:r>
              <a:rPr lang="en-US" sz="1600" b="1" dirty="0" err="1">
                <a:solidFill>
                  <a:srgbClr val="008000"/>
                </a:solidFill>
                <a:latin typeface="Courier"/>
                <a:cs typeface="Courier"/>
              </a:rPr>
              <a:t>Scc</a:t>
            </a:r>
            <a:r>
              <a:rPr lang="en-US" sz="1600" b="1" dirty="0">
                <a:solidFill>
                  <a:srgbClr val="008000"/>
                </a:solidFill>
                <a:latin typeface="Courier"/>
                <a:cs typeface="Courier"/>
              </a:rPr>
              <a:t> -W0.5p -</a:t>
            </a:r>
            <a:r>
              <a:rPr lang="en-US" sz="1600" b="1" dirty="0" err="1">
                <a:solidFill>
                  <a:srgbClr val="008000"/>
                </a:solidFill>
                <a:latin typeface="Courier"/>
                <a:cs typeface="Courier"/>
              </a:rPr>
              <a:t>Ceq.cpt</a:t>
            </a:r>
            <a:r>
              <a:rPr lang="en-US" sz="1600" b="1" dirty="0">
                <a:solidFill>
                  <a:srgbClr val="008000"/>
                </a:solidFill>
                <a:latin typeface="Courier"/>
                <a:cs typeface="Courier"/>
              </a:rPr>
              <a:t> \</a:t>
            </a:r>
          </a:p>
          <a:p>
            <a:pPr marL="461963" indent="-461963"/>
            <a:r>
              <a:rPr lang="en-US" sz="1600" b="1" dirty="0">
                <a:solidFill>
                  <a:srgbClr val="008000"/>
                </a:solidFill>
                <a:latin typeface="Courier"/>
                <a:cs typeface="Courier"/>
              </a:rPr>
              <a:t>    -O -K &gt;&gt; $PSFILE</a:t>
            </a:r>
          </a:p>
        </p:txBody>
      </p:sp>
      <p:pic>
        <p:nvPicPr>
          <p:cNvPr id="10" name="Picture 9" descr="map3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983" y="2127578"/>
            <a:ext cx="3863984" cy="4180582"/>
          </a:xfrm>
          <a:prstGeom prst="rect">
            <a:avLst/>
          </a:prstGeom>
        </p:spPr>
      </p:pic>
    </p:spTree>
    <p:extLst>
      <p:ext uri="{BB962C8B-B14F-4D97-AF65-F5344CB8AC3E}">
        <p14:creationId xmlns:p14="http://schemas.microsoft.com/office/powerpoint/2010/main" val="1730491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265237"/>
            <a:ext cx="8058147" cy="892164"/>
          </a:xfrm>
        </p:spPr>
        <p:txBody>
          <a:bodyPr>
            <a:noAutofit/>
          </a:bodyPr>
          <a:lstStyle/>
          <a:p>
            <a:r>
              <a:rPr lang="en-US" sz="3200" b="0" dirty="0">
                <a:latin typeface="Helvetica"/>
                <a:cs typeface="Helvetica"/>
              </a:rPr>
              <a:t>Plotting earthquake data using psxy</a:t>
            </a:r>
          </a:p>
        </p:txBody>
      </p:sp>
      <p:sp>
        <p:nvSpPr>
          <p:cNvPr id="8" name="Text Placeholder 7"/>
          <p:cNvSpPr>
            <a:spLocks noGrp="1"/>
          </p:cNvSpPr>
          <p:nvPr>
            <p:ph type="body" sz="half" idx="2"/>
          </p:nvPr>
        </p:nvSpPr>
        <p:spPr>
          <a:xfrm>
            <a:off x="457200" y="1245806"/>
            <a:ext cx="8093511" cy="881772"/>
          </a:xfrm>
        </p:spPr>
        <p:txBody>
          <a:bodyPr>
            <a:normAutofit/>
          </a:bodyPr>
          <a:lstStyle/>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psxy</a:t>
            </a:r>
            <a:r>
              <a:rPr lang="en-US" sz="1600" b="1" dirty="0">
                <a:solidFill>
                  <a:srgbClr val="008000"/>
                </a:solidFill>
                <a:latin typeface="Courier"/>
                <a:cs typeface="Courier"/>
              </a:rPr>
              <a:t> </a:t>
            </a:r>
            <a:r>
              <a:rPr lang="en-US" sz="1600" b="1" dirty="0" err="1">
                <a:solidFill>
                  <a:srgbClr val="008000"/>
                </a:solidFill>
                <a:latin typeface="Courier"/>
                <a:cs typeface="Courier"/>
              </a:rPr>
              <a:t>eqs.xy</a:t>
            </a:r>
            <a:r>
              <a:rPr lang="en-US" sz="1600" b="1" dirty="0">
                <a:solidFill>
                  <a:srgbClr val="008000"/>
                </a:solidFill>
                <a:latin typeface="Courier"/>
                <a:cs typeface="Courier"/>
              </a:rPr>
              <a:t> $PROJ $LIMS -</a:t>
            </a:r>
            <a:r>
              <a:rPr lang="en-US" sz="1600" b="1" dirty="0" err="1">
                <a:solidFill>
                  <a:srgbClr val="008000"/>
                </a:solidFill>
                <a:latin typeface="Courier"/>
                <a:cs typeface="Courier"/>
              </a:rPr>
              <a:t>Scc</a:t>
            </a:r>
            <a:r>
              <a:rPr lang="en-US" sz="1600" b="1" dirty="0">
                <a:solidFill>
                  <a:srgbClr val="008000"/>
                </a:solidFill>
                <a:latin typeface="Courier"/>
                <a:cs typeface="Courier"/>
              </a:rPr>
              <a:t> -W0.5p -</a:t>
            </a:r>
            <a:r>
              <a:rPr lang="en-US" sz="1600" b="1" dirty="0" err="1">
                <a:solidFill>
                  <a:srgbClr val="008000"/>
                </a:solidFill>
                <a:latin typeface="Courier"/>
                <a:cs typeface="Courier"/>
              </a:rPr>
              <a:t>Ceq.cpt</a:t>
            </a:r>
            <a:r>
              <a:rPr lang="en-US" sz="1600" b="1" dirty="0">
                <a:solidFill>
                  <a:srgbClr val="008000"/>
                </a:solidFill>
                <a:latin typeface="Courier"/>
                <a:cs typeface="Courier"/>
              </a:rPr>
              <a:t> \</a:t>
            </a:r>
          </a:p>
          <a:p>
            <a:pPr marL="461963" indent="-461963"/>
            <a:r>
              <a:rPr lang="en-US" sz="1600" b="1" dirty="0">
                <a:solidFill>
                  <a:srgbClr val="008000"/>
                </a:solidFill>
                <a:latin typeface="Courier"/>
                <a:cs typeface="Courier"/>
              </a:rPr>
              <a:t>    -O -K &gt;&gt; $PSFILE</a:t>
            </a:r>
          </a:p>
        </p:txBody>
      </p:sp>
      <p:pic>
        <p:nvPicPr>
          <p:cNvPr id="9" name="Picture 8" descr="map3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983" y="2127578"/>
            <a:ext cx="3863984" cy="4180582"/>
          </a:xfrm>
          <a:prstGeom prst="rect">
            <a:avLst/>
          </a:prstGeom>
        </p:spPr>
      </p:pic>
      <p:sp>
        <p:nvSpPr>
          <p:cNvPr id="13" name="TextBox 12"/>
          <p:cNvSpPr txBox="1"/>
          <p:nvPr/>
        </p:nvSpPr>
        <p:spPr>
          <a:xfrm>
            <a:off x="454628" y="2124690"/>
            <a:ext cx="4196735" cy="4524315"/>
          </a:xfrm>
          <a:prstGeom prst="rect">
            <a:avLst/>
          </a:prstGeom>
          <a:noFill/>
        </p:spPr>
        <p:txBody>
          <a:bodyPr wrap="square" rtlCol="0">
            <a:spAutoFit/>
          </a:bodyPr>
          <a:lstStyle/>
          <a:p>
            <a:r>
              <a:rPr lang="en-US" sz="1600" dirty="0">
                <a:latin typeface="Helvetica"/>
                <a:cs typeface="Helvetica"/>
              </a:rPr>
              <a:t>The data file also contains information about the event depth (3</a:t>
            </a:r>
            <a:r>
              <a:rPr lang="en-US" sz="1600" baseline="30000" dirty="0">
                <a:latin typeface="Helvetica"/>
                <a:cs typeface="Helvetica"/>
              </a:rPr>
              <a:t>rd</a:t>
            </a:r>
            <a:r>
              <a:rPr lang="en-US" sz="1600" dirty="0">
                <a:latin typeface="Helvetica"/>
                <a:cs typeface="Helvetica"/>
              </a:rPr>
              <a:t> column) and magnitude (4</a:t>
            </a:r>
            <a:r>
              <a:rPr lang="en-US" sz="1600" baseline="30000" dirty="0">
                <a:latin typeface="Helvetica"/>
                <a:cs typeface="Helvetica"/>
              </a:rPr>
              <a:t>th</a:t>
            </a:r>
            <a:r>
              <a:rPr lang="en-US" sz="1600" dirty="0">
                <a:latin typeface="Helvetica"/>
                <a:cs typeface="Helvetica"/>
              </a:rPr>
              <a:t> column). We can visualize these by adjusting the symbol color and size.</a:t>
            </a:r>
          </a:p>
          <a:p>
            <a:endParaRPr lang="en-US" sz="1600" dirty="0">
              <a:latin typeface="Helvetica"/>
              <a:cs typeface="Helvetica"/>
            </a:endParaRPr>
          </a:p>
          <a:p>
            <a:r>
              <a:rPr lang="en-US" sz="1600" dirty="0">
                <a:latin typeface="Helvetica"/>
                <a:cs typeface="Helvetica"/>
              </a:rPr>
              <a:t>If a color palette is defined (as it is here with </a:t>
            </a:r>
            <a:r>
              <a:rPr lang="en-US" sz="1600" b="1" dirty="0">
                <a:solidFill>
                  <a:srgbClr val="008000"/>
                </a:solidFill>
                <a:latin typeface="Courier"/>
                <a:cs typeface="Courier"/>
              </a:rPr>
              <a:t>-</a:t>
            </a:r>
            <a:r>
              <a:rPr lang="en-US" sz="1600" b="1" dirty="0" err="1">
                <a:solidFill>
                  <a:srgbClr val="008000"/>
                </a:solidFill>
                <a:latin typeface="Courier"/>
                <a:cs typeface="Courier"/>
              </a:rPr>
              <a:t>Ceq.cpt</a:t>
            </a:r>
            <a:r>
              <a:rPr lang="en-US" sz="1600" dirty="0">
                <a:latin typeface="Helvetica"/>
                <a:cs typeface="Helvetica"/>
              </a:rPr>
              <a:t>), then the color value </a:t>
            </a:r>
            <a:r>
              <a:rPr lang="en-US" sz="1600" i="1" dirty="0">
                <a:latin typeface="Helvetica"/>
                <a:cs typeface="Helvetica"/>
              </a:rPr>
              <a:t>must </a:t>
            </a:r>
            <a:r>
              <a:rPr lang="en-US" sz="1600" dirty="0">
                <a:latin typeface="Helvetica"/>
                <a:cs typeface="Helvetica"/>
              </a:rPr>
              <a:t>be in the 3</a:t>
            </a:r>
            <a:r>
              <a:rPr lang="en-US" sz="1600" baseline="30000" dirty="0">
                <a:latin typeface="Helvetica"/>
                <a:cs typeface="Helvetica"/>
              </a:rPr>
              <a:t>rd</a:t>
            </a:r>
            <a:r>
              <a:rPr lang="en-US" sz="1600" dirty="0">
                <a:latin typeface="Helvetica"/>
                <a:cs typeface="Helvetica"/>
              </a:rPr>
              <a:t> column of the input, immediately after the x and y values. Then the symbol size is in the 4</a:t>
            </a:r>
            <a:r>
              <a:rPr lang="en-US" sz="1600" baseline="30000" dirty="0">
                <a:latin typeface="Helvetica"/>
                <a:cs typeface="Helvetica"/>
              </a:rPr>
              <a:t>th</a:t>
            </a:r>
            <a:r>
              <a:rPr lang="en-US" sz="1600" dirty="0">
                <a:latin typeface="Helvetica"/>
                <a:cs typeface="Helvetica"/>
              </a:rPr>
              <a:t> column.</a:t>
            </a:r>
          </a:p>
          <a:p>
            <a:endParaRPr lang="en-US" sz="1600" dirty="0">
              <a:latin typeface="Helvetica"/>
              <a:cs typeface="Helvetica"/>
            </a:endParaRPr>
          </a:p>
          <a:p>
            <a:r>
              <a:rPr lang="en-US" sz="1600" dirty="0">
                <a:latin typeface="Helvetica"/>
                <a:cs typeface="Helvetica"/>
              </a:rPr>
              <a:t>If you do not define a color palette, then the value in the 3</a:t>
            </a:r>
            <a:r>
              <a:rPr lang="en-US" sz="1600" baseline="30000" dirty="0">
                <a:latin typeface="Helvetica"/>
                <a:cs typeface="Helvetica"/>
              </a:rPr>
              <a:t>rd</a:t>
            </a:r>
            <a:r>
              <a:rPr lang="en-US" sz="1600" dirty="0">
                <a:latin typeface="Helvetica"/>
                <a:cs typeface="Helvetica"/>
              </a:rPr>
              <a:t> column of the input is taken as the size and the color can be specified with </a:t>
            </a:r>
            <a:r>
              <a:rPr lang="en-US" sz="1600" b="1" dirty="0">
                <a:solidFill>
                  <a:srgbClr val="008000"/>
                </a:solidFill>
                <a:latin typeface="Courier" charset="0"/>
                <a:ea typeface="Courier" charset="0"/>
                <a:cs typeface="Courier" charset="0"/>
              </a:rPr>
              <a:t>-G</a:t>
            </a:r>
            <a:r>
              <a:rPr lang="en-US" sz="1600" dirty="0">
                <a:latin typeface="Helvetica"/>
                <a:cs typeface="Helvetica"/>
              </a:rPr>
              <a:t>.</a:t>
            </a:r>
          </a:p>
          <a:p>
            <a:endParaRPr lang="en-US" sz="1600" dirty="0">
              <a:latin typeface="Helvetica"/>
              <a:cs typeface="Helvetica"/>
            </a:endParaRPr>
          </a:p>
          <a:p>
            <a:r>
              <a:rPr lang="en-US" sz="1600" dirty="0">
                <a:latin typeface="Helvetica"/>
                <a:cs typeface="Helvetica"/>
              </a:rPr>
              <a:t>To manipulate columns in files, use </a:t>
            </a:r>
            <a:r>
              <a:rPr lang="en-US" sz="1600" dirty="0" err="1">
                <a:latin typeface="Helvetica"/>
                <a:cs typeface="Helvetica"/>
              </a:rPr>
              <a:t>awk</a:t>
            </a:r>
            <a:r>
              <a:rPr lang="en-US" sz="1600" dirty="0">
                <a:latin typeface="Helvetica"/>
                <a:cs typeface="Helvetica"/>
              </a:rPr>
              <a:t> (see our Beginner’s Guide to </a:t>
            </a:r>
            <a:r>
              <a:rPr lang="en-US" sz="1600" dirty="0" err="1">
                <a:latin typeface="Helvetica"/>
                <a:cs typeface="Helvetica"/>
              </a:rPr>
              <a:t>Awk</a:t>
            </a:r>
            <a:r>
              <a:rPr lang="en-US" sz="1600" dirty="0">
                <a:latin typeface="Helvetica"/>
                <a:cs typeface="Helvetica"/>
              </a:rPr>
              <a:t> online!).</a:t>
            </a:r>
            <a:endParaRPr lang="en-US" sz="1600" dirty="0">
              <a:latin typeface="Courier"/>
              <a:cs typeface="Courier"/>
            </a:endParaRPr>
          </a:p>
        </p:txBody>
      </p:sp>
    </p:spTree>
    <p:extLst>
      <p:ext uri="{BB962C8B-B14F-4D97-AF65-F5344CB8AC3E}">
        <p14:creationId xmlns:p14="http://schemas.microsoft.com/office/powerpoint/2010/main" val="109928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3208" y="4815540"/>
            <a:ext cx="1067794" cy="369332"/>
          </a:xfrm>
          <a:prstGeom prst="rect">
            <a:avLst/>
          </a:prstGeom>
          <a:noFill/>
        </p:spPr>
        <p:txBody>
          <a:bodyPr wrap="square" rtlCol="0">
            <a:spAutoFit/>
          </a:bodyPr>
          <a:lstStyle/>
          <a:p>
            <a:pPr algn="ctr"/>
            <a:r>
              <a:rPr lang="en-US" dirty="0" err="1">
                <a:latin typeface="Helvetica"/>
                <a:cs typeface="Helvetica"/>
              </a:rPr>
              <a:t>Winkel</a:t>
            </a:r>
            <a:endParaRPr lang="en-US" dirty="0">
              <a:latin typeface="Helvetica"/>
              <a:cs typeface="Helvetica"/>
            </a:endParaRPr>
          </a:p>
        </p:txBody>
      </p:sp>
      <p:sp>
        <p:nvSpPr>
          <p:cNvPr id="6" name="TextBox 5"/>
          <p:cNvSpPr txBox="1"/>
          <p:nvPr/>
        </p:nvSpPr>
        <p:spPr>
          <a:xfrm>
            <a:off x="5645107" y="4558778"/>
            <a:ext cx="2220873" cy="369332"/>
          </a:xfrm>
          <a:prstGeom prst="rect">
            <a:avLst/>
          </a:prstGeom>
          <a:noFill/>
        </p:spPr>
        <p:txBody>
          <a:bodyPr wrap="square" rtlCol="0">
            <a:spAutoFit/>
          </a:bodyPr>
          <a:lstStyle/>
          <a:p>
            <a:pPr algn="ctr"/>
            <a:r>
              <a:rPr lang="en-US" dirty="0">
                <a:latin typeface="Helvetica"/>
                <a:cs typeface="Helvetica"/>
              </a:rPr>
              <a:t>Robinson</a:t>
            </a:r>
          </a:p>
        </p:txBody>
      </p:sp>
      <p:sp>
        <p:nvSpPr>
          <p:cNvPr id="9" name="TextBox 8"/>
          <p:cNvSpPr txBox="1"/>
          <p:nvPr/>
        </p:nvSpPr>
        <p:spPr>
          <a:xfrm>
            <a:off x="6136125" y="6264817"/>
            <a:ext cx="1238833" cy="369332"/>
          </a:xfrm>
          <a:prstGeom prst="rect">
            <a:avLst/>
          </a:prstGeom>
          <a:noFill/>
        </p:spPr>
        <p:txBody>
          <a:bodyPr wrap="square" rtlCol="0">
            <a:spAutoFit/>
          </a:bodyPr>
          <a:lstStyle/>
          <a:p>
            <a:r>
              <a:rPr lang="en-US" dirty="0" err="1">
                <a:latin typeface="Helvetica"/>
                <a:cs typeface="Helvetica"/>
              </a:rPr>
              <a:t>Mollweide</a:t>
            </a:r>
            <a:endParaRPr lang="en-US" dirty="0">
              <a:latin typeface="Helvetica"/>
              <a:cs typeface="Helvetica"/>
            </a:endParaRPr>
          </a:p>
        </p:txBody>
      </p:sp>
      <p:pic>
        <p:nvPicPr>
          <p:cNvPr id="3" name="Picture 2" descr="map7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762" y="2859365"/>
            <a:ext cx="3308686" cy="2005200"/>
          </a:xfrm>
          <a:prstGeom prst="rect">
            <a:avLst/>
          </a:prstGeom>
        </p:spPr>
      </p:pic>
      <p:pic>
        <p:nvPicPr>
          <p:cNvPr id="10" name="Picture 9" descr="map7b.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506" y="2543084"/>
            <a:ext cx="3904073" cy="2007024"/>
          </a:xfrm>
          <a:prstGeom prst="rect">
            <a:avLst/>
          </a:prstGeom>
        </p:spPr>
      </p:pic>
      <p:pic>
        <p:nvPicPr>
          <p:cNvPr id="11" name="Picture 10" descr="map7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5499" y="4864565"/>
            <a:ext cx="3645557" cy="1616603"/>
          </a:xfrm>
          <a:prstGeom prst="rect">
            <a:avLst/>
          </a:prstGeom>
        </p:spPr>
      </p:pic>
      <p:sp>
        <p:nvSpPr>
          <p:cNvPr id="14" name="Title 1"/>
          <p:cNvSpPr>
            <a:spLocks noGrp="1"/>
          </p:cNvSpPr>
          <p:nvPr>
            <p:ph type="title"/>
          </p:nvPr>
        </p:nvSpPr>
        <p:spPr>
          <a:xfrm>
            <a:off x="0" y="-17015"/>
            <a:ext cx="9144000" cy="1143000"/>
          </a:xfrm>
        </p:spPr>
        <p:txBody>
          <a:bodyPr/>
          <a:lstStyle/>
          <a:p>
            <a:r>
              <a:rPr lang="en-US" dirty="0">
                <a:latin typeface="Helvetica"/>
                <a:cs typeface="Helvetica"/>
              </a:rPr>
              <a:t>Map Projections</a:t>
            </a:r>
          </a:p>
        </p:txBody>
      </p:sp>
      <p:sp>
        <p:nvSpPr>
          <p:cNvPr id="15" name="TextBox 14"/>
          <p:cNvSpPr txBox="1"/>
          <p:nvPr/>
        </p:nvSpPr>
        <p:spPr>
          <a:xfrm>
            <a:off x="-9092" y="6550223"/>
            <a:ext cx="4354077" cy="307777"/>
          </a:xfrm>
          <a:prstGeom prst="rect">
            <a:avLst/>
          </a:prstGeom>
          <a:noFill/>
        </p:spPr>
        <p:txBody>
          <a:bodyPr wrap="none" rtlCol="0">
            <a:spAutoFit/>
          </a:bodyPr>
          <a:lstStyle/>
          <a:p>
            <a:r>
              <a:rPr lang="en-US" sz="1400" i="1" dirty="0">
                <a:latin typeface="Helvetica"/>
                <a:cs typeface="Helvetica"/>
              </a:rPr>
              <a:t>https://</a:t>
            </a:r>
            <a:r>
              <a:rPr lang="en-US" sz="1400" i="1" dirty="0" err="1">
                <a:latin typeface="Helvetica"/>
                <a:cs typeface="Helvetica"/>
              </a:rPr>
              <a:t>en.wikipedia.org</a:t>
            </a:r>
            <a:r>
              <a:rPr lang="en-US" sz="1400" i="1" dirty="0">
                <a:latin typeface="Helvetica"/>
                <a:cs typeface="Helvetica"/>
              </a:rPr>
              <a:t>/wiki/</a:t>
            </a:r>
            <a:r>
              <a:rPr lang="en-US" sz="1400" i="1" dirty="0" err="1">
                <a:latin typeface="Helvetica"/>
                <a:cs typeface="Helvetica"/>
              </a:rPr>
              <a:t>List_of_map_projections</a:t>
            </a:r>
            <a:endParaRPr lang="en-US" sz="1400" i="1" dirty="0">
              <a:latin typeface="Helvetica"/>
              <a:cs typeface="Helvetica"/>
            </a:endParaRPr>
          </a:p>
        </p:txBody>
      </p:sp>
      <p:sp>
        <p:nvSpPr>
          <p:cNvPr id="16" name="TextBox 15"/>
          <p:cNvSpPr txBox="1"/>
          <p:nvPr/>
        </p:nvSpPr>
        <p:spPr>
          <a:xfrm>
            <a:off x="457198" y="1021226"/>
            <a:ext cx="8229600" cy="1569660"/>
          </a:xfrm>
          <a:prstGeom prst="rect">
            <a:avLst/>
          </a:prstGeom>
          <a:noFill/>
        </p:spPr>
        <p:txBody>
          <a:bodyPr wrap="square" rtlCol="0">
            <a:spAutoFit/>
          </a:bodyPr>
          <a:lstStyle/>
          <a:p>
            <a:r>
              <a:rPr lang="en-US" sz="2400" dirty="0">
                <a:latin typeface="Helvetica"/>
                <a:cs typeface="Helvetica"/>
              </a:rPr>
              <a:t>GMT plots the features of a </a:t>
            </a:r>
            <a:r>
              <a:rPr lang="en-US" sz="2400" i="1" dirty="0">
                <a:latin typeface="Helvetica"/>
                <a:cs typeface="Helvetica"/>
              </a:rPr>
              <a:t>spherical</a:t>
            </a:r>
            <a:r>
              <a:rPr lang="en-US" sz="2400" dirty="0">
                <a:latin typeface="Helvetica"/>
                <a:cs typeface="Helvetica"/>
              </a:rPr>
              <a:t> Earth on a </a:t>
            </a:r>
            <a:r>
              <a:rPr lang="en-US" sz="2400" i="1" dirty="0">
                <a:latin typeface="Helvetica"/>
                <a:cs typeface="Helvetica"/>
              </a:rPr>
              <a:t>flat</a:t>
            </a:r>
            <a:r>
              <a:rPr lang="en-US" sz="2400" dirty="0">
                <a:latin typeface="Helvetica"/>
                <a:cs typeface="Helvetica"/>
              </a:rPr>
              <a:t> surface. Note: It is impossible to unfold a sphere onto a flat surface perfectly. Therefore, any map projection distorts areas, angles, or both!</a:t>
            </a:r>
          </a:p>
        </p:txBody>
      </p:sp>
    </p:spTree>
    <p:extLst>
      <p:ext uri="{BB962C8B-B14F-4D97-AF65-F5344CB8AC3E}">
        <p14:creationId xmlns:p14="http://schemas.microsoft.com/office/powerpoint/2010/main" val="237961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p:cNvSpPr txBox="1">
            <a:spLocks/>
          </p:cNvSpPr>
          <p:nvPr/>
        </p:nvSpPr>
        <p:spPr>
          <a:xfrm>
            <a:off x="457200" y="1964204"/>
            <a:ext cx="8093511" cy="346509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461963" indent="-461963"/>
            <a:r>
              <a:rPr lang="en-US" sz="1600" b="1" dirty="0">
                <a:solidFill>
                  <a:srgbClr val="008000"/>
                </a:solidFill>
                <a:latin typeface="Courier"/>
                <a:cs typeface="Courier"/>
              </a:rPr>
              <a:t>#!/bin/</a:t>
            </a:r>
            <a:r>
              <a:rPr lang="en-US" sz="1600" b="1" dirty="0" err="1">
                <a:solidFill>
                  <a:srgbClr val="008000"/>
                </a:solidFill>
                <a:latin typeface="Courier"/>
                <a:cs typeface="Courier"/>
              </a:rPr>
              <a:t>sh</a:t>
            </a:r>
            <a:endParaRPr lang="en-US" sz="1600" b="1" dirty="0">
              <a:solidFill>
                <a:srgbClr val="008000"/>
              </a:solidFill>
              <a:latin typeface="Courier"/>
              <a:cs typeface="Courier"/>
            </a:endParaRPr>
          </a:p>
          <a:p>
            <a:pPr marL="461963" indent="-461963"/>
            <a:r>
              <a:rPr lang="de-DE" sz="1600" b="1" dirty="0">
                <a:solidFill>
                  <a:srgbClr val="008000"/>
                </a:solidFill>
                <a:latin typeface="Courier"/>
                <a:cs typeface="Courier"/>
              </a:rPr>
              <a:t>PROJ="-JM15c"</a:t>
            </a:r>
          </a:p>
          <a:p>
            <a:pPr marL="461963" indent="-461963"/>
            <a:r>
              <a:rPr lang="de-DE" sz="1600" b="1" dirty="0">
                <a:solidFill>
                  <a:srgbClr val="008000"/>
                </a:solidFill>
                <a:latin typeface="Courier"/>
                <a:cs typeface="Courier"/>
              </a:rPr>
              <a:t>LIMS="-R80/110/0/35“</a:t>
            </a:r>
          </a:p>
          <a:p>
            <a:pPr marL="461963" indent="-461963"/>
            <a:r>
              <a:rPr lang="de-DE" sz="1600" b="1" dirty="0">
                <a:solidFill>
                  <a:srgbClr val="008000"/>
                </a:solidFill>
                <a:latin typeface="Courier"/>
                <a:cs typeface="Courier"/>
              </a:rPr>
              <a:t>PSFILE=“</a:t>
            </a:r>
            <a:r>
              <a:rPr lang="de-DE" sz="1600" b="1" dirty="0" err="1">
                <a:solidFill>
                  <a:srgbClr val="008000"/>
                </a:solidFill>
                <a:latin typeface="Courier"/>
                <a:cs typeface="Courier"/>
              </a:rPr>
              <a:t>earthquakes.ps</a:t>
            </a:r>
            <a:r>
              <a:rPr lang="de-DE" sz="1600" b="1" dirty="0">
                <a:solidFill>
                  <a:srgbClr val="008000"/>
                </a:solidFill>
                <a:latin typeface="Courier"/>
                <a:cs typeface="Courier"/>
              </a:rPr>
              <a:t>“</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pscoast</a:t>
            </a:r>
            <a:r>
              <a:rPr lang="en-US" sz="1600" b="1" dirty="0">
                <a:solidFill>
                  <a:srgbClr val="008000"/>
                </a:solidFill>
                <a:latin typeface="Courier"/>
                <a:cs typeface="Courier"/>
              </a:rPr>
              <a:t> $PROJ $LIMS -W1p -Dc -N1/0.5p -K &gt; $PSFILE</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r>
              <a:rPr lang="en-US" sz="1600" b="1" dirty="0">
                <a:solidFill>
                  <a:srgbClr val="008000"/>
                </a:solidFill>
                <a:latin typeface="Courier"/>
                <a:cs typeface="Courier"/>
              </a:rPr>
              <a:t> $PROJ $LIMS -Bxa10g10 -Bya5g5 -</a:t>
            </a:r>
            <a:r>
              <a:rPr lang="en-US" sz="1600" b="1" dirty="0" err="1">
                <a:solidFill>
                  <a:srgbClr val="008000"/>
                </a:solidFill>
                <a:latin typeface="Courier"/>
                <a:cs typeface="Courier"/>
              </a:rPr>
              <a:t>BWeSn</a:t>
            </a:r>
            <a:r>
              <a:rPr lang="en-US" sz="1600" b="1" dirty="0">
                <a:solidFill>
                  <a:srgbClr val="008000"/>
                </a:solidFill>
                <a:latin typeface="Courier"/>
                <a:cs typeface="Courier"/>
              </a:rPr>
              <a:t> \</a:t>
            </a:r>
          </a:p>
          <a:p>
            <a:pPr marL="461963" indent="-461963"/>
            <a:r>
              <a:rPr lang="en-US" sz="1600" b="1" dirty="0">
                <a:solidFill>
                  <a:srgbClr val="008000"/>
                </a:solidFill>
                <a:latin typeface="Courier"/>
                <a:cs typeface="Courier"/>
              </a:rPr>
              <a:t>    -K -O &gt;&gt; $PSFILE</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psxy</a:t>
            </a:r>
            <a:r>
              <a:rPr lang="en-US" sz="1600" b="1" dirty="0">
                <a:solidFill>
                  <a:srgbClr val="008000"/>
                </a:solidFill>
                <a:latin typeface="Courier"/>
                <a:cs typeface="Courier"/>
              </a:rPr>
              <a:t> </a:t>
            </a:r>
            <a:r>
              <a:rPr lang="en-US" sz="1600" b="1" dirty="0" err="1">
                <a:solidFill>
                  <a:srgbClr val="008000"/>
                </a:solidFill>
                <a:latin typeface="Courier"/>
                <a:cs typeface="Courier"/>
              </a:rPr>
              <a:t>stars.xy</a:t>
            </a:r>
            <a:r>
              <a:rPr lang="en-US" sz="1600" b="1" dirty="0">
                <a:solidFill>
                  <a:srgbClr val="008000"/>
                </a:solidFill>
                <a:latin typeface="Courier"/>
                <a:cs typeface="Courier"/>
              </a:rPr>
              <a:t> $PROJ $LIMS -Sa0.3i -W0.25p -</a:t>
            </a:r>
            <a:r>
              <a:rPr lang="en-US" sz="1600" b="1" dirty="0" err="1">
                <a:solidFill>
                  <a:srgbClr val="008000"/>
                </a:solidFill>
                <a:latin typeface="Courier"/>
                <a:cs typeface="Courier"/>
              </a:rPr>
              <a:t>Gred</a:t>
            </a:r>
            <a:r>
              <a:rPr lang="en-US" sz="1600" b="1" dirty="0">
                <a:solidFill>
                  <a:srgbClr val="008000"/>
                </a:solidFill>
                <a:latin typeface="Courier"/>
                <a:cs typeface="Courier"/>
              </a:rPr>
              <a:t> \</a:t>
            </a:r>
          </a:p>
          <a:p>
            <a:pPr marL="461963" indent="-461963"/>
            <a:r>
              <a:rPr lang="en-US" sz="1600" b="1" dirty="0">
                <a:solidFill>
                  <a:srgbClr val="008000"/>
                </a:solidFill>
                <a:latin typeface="Courier"/>
                <a:cs typeface="Courier"/>
              </a:rPr>
              <a:t>    -O -K &gt;&gt; $PSFILE</a:t>
            </a:r>
          </a:p>
          <a:p>
            <a:pPr marL="461963" indent="-461963"/>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psxy</a:t>
            </a:r>
            <a:r>
              <a:rPr lang="en-US" sz="1600" b="1" dirty="0">
                <a:solidFill>
                  <a:srgbClr val="008000"/>
                </a:solidFill>
                <a:latin typeface="Courier"/>
                <a:cs typeface="Courier"/>
              </a:rPr>
              <a:t> </a:t>
            </a:r>
            <a:r>
              <a:rPr lang="en-US" sz="1600" b="1" dirty="0" err="1">
                <a:solidFill>
                  <a:srgbClr val="008000"/>
                </a:solidFill>
                <a:latin typeface="Courier"/>
                <a:cs typeface="Courier"/>
              </a:rPr>
              <a:t>eqs.xy</a:t>
            </a:r>
            <a:r>
              <a:rPr lang="en-US" sz="1600" b="1" dirty="0">
                <a:solidFill>
                  <a:srgbClr val="008000"/>
                </a:solidFill>
                <a:latin typeface="Courier"/>
                <a:cs typeface="Courier"/>
              </a:rPr>
              <a:t> $PROJ $LIMS -</a:t>
            </a:r>
            <a:r>
              <a:rPr lang="en-US" sz="1600" b="1" dirty="0" err="1">
                <a:solidFill>
                  <a:srgbClr val="008000"/>
                </a:solidFill>
                <a:latin typeface="Courier"/>
                <a:cs typeface="Courier"/>
              </a:rPr>
              <a:t>Scc</a:t>
            </a:r>
            <a:r>
              <a:rPr lang="en-US" sz="1600" b="1" dirty="0">
                <a:solidFill>
                  <a:srgbClr val="008000"/>
                </a:solidFill>
                <a:latin typeface="Courier"/>
                <a:cs typeface="Courier"/>
              </a:rPr>
              <a:t> -W0.5p -</a:t>
            </a:r>
            <a:r>
              <a:rPr lang="en-US" sz="1600" b="1" dirty="0" err="1">
                <a:solidFill>
                  <a:srgbClr val="008000"/>
                </a:solidFill>
                <a:latin typeface="Courier"/>
                <a:cs typeface="Courier"/>
              </a:rPr>
              <a:t>Ceq.cpt</a:t>
            </a:r>
            <a:r>
              <a:rPr lang="en-US" sz="1600" b="1" dirty="0">
                <a:solidFill>
                  <a:srgbClr val="008000"/>
                </a:solidFill>
                <a:latin typeface="Courier"/>
                <a:cs typeface="Courier"/>
              </a:rPr>
              <a:t> \</a:t>
            </a:r>
          </a:p>
          <a:p>
            <a:pPr marL="461963" indent="-461963"/>
            <a:r>
              <a:rPr lang="en-US" sz="1600" b="1" dirty="0">
                <a:solidFill>
                  <a:srgbClr val="008000"/>
                </a:solidFill>
                <a:latin typeface="Courier"/>
                <a:cs typeface="Courier"/>
              </a:rPr>
              <a:t>    -O -K &gt;&gt; $PSFILE</a:t>
            </a:r>
          </a:p>
          <a:p>
            <a:pPr marL="461963" indent="-461963"/>
            <a:endParaRPr lang="en-US" sz="1600" b="1" dirty="0">
              <a:solidFill>
                <a:srgbClr val="008000"/>
              </a:solidFill>
              <a:latin typeface="Courier"/>
              <a:cs typeface="Courier"/>
            </a:endParaRPr>
          </a:p>
        </p:txBody>
      </p:sp>
      <p:sp>
        <p:nvSpPr>
          <p:cNvPr id="6" name="TextBox 5"/>
          <p:cNvSpPr txBox="1"/>
          <p:nvPr/>
        </p:nvSpPr>
        <p:spPr>
          <a:xfrm>
            <a:off x="457199" y="1157401"/>
            <a:ext cx="8093512" cy="461665"/>
          </a:xfrm>
          <a:prstGeom prst="rect">
            <a:avLst/>
          </a:prstGeom>
          <a:noFill/>
        </p:spPr>
        <p:txBody>
          <a:bodyPr wrap="square" rtlCol="0">
            <a:spAutoFit/>
          </a:bodyPr>
          <a:lstStyle/>
          <a:p>
            <a:r>
              <a:rPr lang="en-US" sz="2400">
                <a:latin typeface="Helvetica"/>
                <a:cs typeface="Helvetica"/>
              </a:rPr>
              <a:t>At this point, your script should look something like this:</a:t>
            </a:r>
            <a:endParaRPr lang="en-US" sz="2400" dirty="0">
              <a:latin typeface="Helvetica"/>
              <a:cs typeface="Helvetica"/>
            </a:endParaRPr>
          </a:p>
        </p:txBody>
      </p:sp>
    </p:spTree>
    <p:extLst>
      <p:ext uri="{BB962C8B-B14F-4D97-AF65-F5344CB8AC3E}">
        <p14:creationId xmlns:p14="http://schemas.microsoft.com/office/powerpoint/2010/main" val="39800958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charset="0"/>
                <a:ea typeface="Helvetica" charset="0"/>
                <a:cs typeface="Helvetica" charset="0"/>
              </a:rPr>
              <a:t>Recap of PSXY</a:t>
            </a:r>
          </a:p>
        </p:txBody>
      </p:sp>
      <p:sp>
        <p:nvSpPr>
          <p:cNvPr id="3" name="Content Placeholder 2"/>
          <p:cNvSpPr>
            <a:spLocks noGrp="1"/>
          </p:cNvSpPr>
          <p:nvPr>
            <p:ph idx="1"/>
          </p:nvPr>
        </p:nvSpPr>
        <p:spPr/>
        <p:txBody>
          <a:bodyPr>
            <a:normAutofit/>
          </a:bodyPr>
          <a:lstStyle/>
          <a:p>
            <a:r>
              <a:rPr lang="en-US" b="1" dirty="0">
                <a:solidFill>
                  <a:srgbClr val="008000"/>
                </a:solidFill>
                <a:latin typeface="Courier" charset="0"/>
                <a:ea typeface="Courier" charset="0"/>
                <a:cs typeface="Courier" charset="0"/>
              </a:rPr>
              <a:t>-S</a:t>
            </a:r>
            <a:r>
              <a:rPr lang="en-US" dirty="0">
                <a:latin typeface="Helvetica" charset="0"/>
                <a:ea typeface="Helvetica" charset="0"/>
                <a:cs typeface="Helvetica" charset="0"/>
              </a:rPr>
              <a:t> indicates symbol plotting</a:t>
            </a:r>
          </a:p>
          <a:p>
            <a:r>
              <a:rPr lang="en-US" b="1" dirty="0">
                <a:solidFill>
                  <a:srgbClr val="008000"/>
                </a:solidFill>
                <a:latin typeface="Courier" charset="0"/>
                <a:ea typeface="Courier" charset="0"/>
                <a:cs typeface="Courier" charset="0"/>
              </a:rPr>
              <a:t>-W</a:t>
            </a:r>
            <a:r>
              <a:rPr lang="en-US" dirty="0">
                <a:latin typeface="Helvetica" charset="0"/>
                <a:ea typeface="Helvetica" charset="0"/>
                <a:cs typeface="Helvetica" charset="0"/>
              </a:rPr>
              <a:t> and </a:t>
            </a:r>
            <a:r>
              <a:rPr lang="en-US" b="1" dirty="0">
                <a:solidFill>
                  <a:srgbClr val="008000"/>
                </a:solidFill>
                <a:latin typeface="Courier" charset="0"/>
                <a:ea typeface="Courier" charset="0"/>
                <a:cs typeface="Courier" charset="0"/>
              </a:rPr>
              <a:t>-G</a:t>
            </a:r>
            <a:r>
              <a:rPr lang="en-US" dirty="0">
                <a:latin typeface="Helvetica" charset="0"/>
                <a:ea typeface="Helvetica" charset="0"/>
                <a:cs typeface="Helvetica" charset="0"/>
              </a:rPr>
              <a:t> specify pen and color of symbols</a:t>
            </a:r>
          </a:p>
          <a:p>
            <a:r>
              <a:rPr lang="en-US" dirty="0">
                <a:latin typeface="Helvetica" charset="0"/>
                <a:ea typeface="Helvetica" charset="0"/>
                <a:cs typeface="Helvetica" charset="0"/>
              </a:rPr>
              <a:t>The size of the symbol can be specified with </a:t>
            </a:r>
            <a:r>
              <a:rPr lang="en-US" b="1" dirty="0">
                <a:solidFill>
                  <a:srgbClr val="008000"/>
                </a:solidFill>
                <a:latin typeface="Courier" charset="0"/>
                <a:ea typeface="Courier" charset="0"/>
                <a:cs typeface="Courier" charset="0"/>
              </a:rPr>
              <a:t>-S</a:t>
            </a:r>
            <a:r>
              <a:rPr lang="en-US" dirty="0">
                <a:latin typeface="Helvetica" charset="0"/>
                <a:ea typeface="Helvetica" charset="0"/>
                <a:cs typeface="Helvetica" charset="0"/>
              </a:rPr>
              <a:t> or with the input file</a:t>
            </a:r>
          </a:p>
          <a:p>
            <a:r>
              <a:rPr lang="en-US" dirty="0">
                <a:latin typeface="Helvetica" charset="0"/>
                <a:ea typeface="Helvetica" charset="0"/>
                <a:cs typeface="Helvetica" charset="0"/>
              </a:rPr>
              <a:t>The color of the symbol can depend on the file if you make a color palette file and use the </a:t>
            </a:r>
            <a:r>
              <a:rPr lang="en-US" b="1" dirty="0">
                <a:solidFill>
                  <a:srgbClr val="008000"/>
                </a:solidFill>
                <a:latin typeface="Courier" charset="0"/>
                <a:ea typeface="Courier" charset="0"/>
                <a:cs typeface="Courier" charset="0"/>
              </a:rPr>
              <a:t>-C</a:t>
            </a:r>
            <a:r>
              <a:rPr lang="en-US" dirty="0">
                <a:latin typeface="Helvetica" charset="0"/>
                <a:ea typeface="Helvetica" charset="0"/>
                <a:cs typeface="Helvetica" charset="0"/>
              </a:rPr>
              <a:t> option</a:t>
            </a:r>
          </a:p>
        </p:txBody>
      </p:sp>
    </p:spTree>
    <p:extLst>
      <p:ext uri="{BB962C8B-B14F-4D97-AF65-F5344CB8AC3E}">
        <p14:creationId xmlns:p14="http://schemas.microsoft.com/office/powerpoint/2010/main" val="1140851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Helvetica" charset="0"/>
                <a:ea typeface="Helvetica" charset="0"/>
                <a:cs typeface="Helvetica" charset="0"/>
              </a:rPr>
              <a:t>Introduction to GMT (Part 1)</a:t>
            </a:r>
          </a:p>
        </p:txBody>
      </p:sp>
      <p:sp>
        <p:nvSpPr>
          <p:cNvPr id="3" name="Content Placeholder 2"/>
          <p:cNvSpPr>
            <a:spLocks noGrp="1"/>
          </p:cNvSpPr>
          <p:nvPr>
            <p:ph idx="1"/>
          </p:nvPr>
        </p:nvSpPr>
        <p:spPr/>
        <p:txBody>
          <a:bodyPr>
            <a:normAutofit/>
          </a:bodyPr>
          <a:lstStyle/>
          <a:p>
            <a:r>
              <a:rPr lang="en-US" dirty="0">
                <a:latin typeface="Helvetica" charset="0"/>
                <a:ea typeface="Helvetica" charset="0"/>
                <a:cs typeface="Helvetica" charset="0"/>
              </a:rPr>
              <a:t>Complete!</a:t>
            </a:r>
          </a:p>
          <a:p>
            <a:r>
              <a:rPr lang="en-US" dirty="0">
                <a:latin typeface="Helvetica" charset="0"/>
                <a:ea typeface="Helvetica" charset="0"/>
                <a:cs typeface="Helvetica" charset="0"/>
              </a:rPr>
              <a:t>Next up:</a:t>
            </a:r>
          </a:p>
          <a:p>
            <a:pPr lvl="1">
              <a:buFont typeface="Arial" charset="0"/>
              <a:buChar char="•"/>
            </a:pPr>
            <a:r>
              <a:rPr lang="en-US" dirty="0">
                <a:latin typeface="Helvetica" charset="0"/>
                <a:ea typeface="Helvetica" charset="0"/>
                <a:cs typeface="Helvetica" charset="0"/>
              </a:rPr>
              <a:t>Plotting raster images (</a:t>
            </a:r>
            <a:r>
              <a:rPr lang="en-US" b="1" dirty="0">
                <a:solidFill>
                  <a:srgbClr val="008000"/>
                </a:solidFill>
                <a:latin typeface="Courier" pitchFamily="2" charset="0"/>
              </a:rPr>
              <a:t>xyz2grd</a:t>
            </a:r>
            <a:r>
              <a:rPr lang="en-US" dirty="0">
                <a:latin typeface="Helvetica" charset="0"/>
                <a:ea typeface="Helvetica" charset="0"/>
                <a:cs typeface="Helvetica" charset="0"/>
              </a:rPr>
              <a:t>, </a:t>
            </a:r>
            <a:r>
              <a:rPr lang="en-US" b="1" dirty="0">
                <a:solidFill>
                  <a:srgbClr val="008000"/>
                </a:solidFill>
                <a:latin typeface="Courier" pitchFamily="2" charset="0"/>
              </a:rPr>
              <a:t>surface</a:t>
            </a:r>
            <a:r>
              <a:rPr lang="en-US" dirty="0">
                <a:latin typeface="Helvetica" charset="0"/>
                <a:ea typeface="Helvetica" charset="0"/>
                <a:cs typeface="Helvetica" charset="0"/>
              </a:rPr>
              <a:t>, </a:t>
            </a:r>
            <a:r>
              <a:rPr lang="en-US" b="1" dirty="0" err="1">
                <a:solidFill>
                  <a:srgbClr val="008000"/>
                </a:solidFill>
                <a:latin typeface="Courier" pitchFamily="2" charset="0"/>
              </a:rPr>
              <a:t>grdcontour</a:t>
            </a:r>
            <a:r>
              <a:rPr lang="en-US" dirty="0">
                <a:latin typeface="Helvetica" charset="0"/>
                <a:ea typeface="Helvetica" charset="0"/>
                <a:cs typeface="Helvetica" charset="0"/>
              </a:rPr>
              <a:t>, and </a:t>
            </a:r>
            <a:r>
              <a:rPr lang="en-US" b="1" dirty="0" err="1">
                <a:solidFill>
                  <a:srgbClr val="008000"/>
                </a:solidFill>
                <a:latin typeface="Courier" pitchFamily="2" charset="0"/>
              </a:rPr>
              <a:t>grdimage</a:t>
            </a:r>
            <a:r>
              <a:rPr lang="en-US" dirty="0">
                <a:latin typeface="Helvetica" charset="0"/>
                <a:ea typeface="Helvetica" charset="0"/>
                <a:cs typeface="Helvetica" charset="0"/>
              </a:rPr>
              <a:t>)</a:t>
            </a:r>
          </a:p>
          <a:p>
            <a:pPr lvl="1">
              <a:buFont typeface="Arial" charset="0"/>
              <a:buChar char="•"/>
            </a:pPr>
            <a:r>
              <a:rPr lang="en-US" dirty="0">
                <a:latin typeface="Helvetica" charset="0"/>
                <a:ea typeface="Helvetica" charset="0"/>
                <a:cs typeface="Helvetica" charset="0"/>
              </a:rPr>
              <a:t>Creating/drawing color scales (</a:t>
            </a:r>
            <a:r>
              <a:rPr lang="en-US" b="1" dirty="0" err="1">
                <a:solidFill>
                  <a:srgbClr val="008000"/>
                </a:solidFill>
                <a:latin typeface="Courier" pitchFamily="2" charset="0"/>
                <a:ea typeface="Helvetica" charset="0"/>
                <a:cs typeface="Helvetica" charset="0"/>
              </a:rPr>
              <a:t>makecpt</a:t>
            </a:r>
            <a:r>
              <a:rPr lang="en-US" dirty="0">
                <a:latin typeface="Helvetica" charset="0"/>
                <a:ea typeface="Helvetica" charset="0"/>
                <a:cs typeface="Helvetica" charset="0"/>
              </a:rPr>
              <a:t> and </a:t>
            </a:r>
            <a:r>
              <a:rPr lang="en-US" b="1" dirty="0" err="1">
                <a:solidFill>
                  <a:srgbClr val="008000"/>
                </a:solidFill>
                <a:latin typeface="Courier" pitchFamily="2" charset="0"/>
                <a:ea typeface="Helvetica" charset="0"/>
                <a:cs typeface="Helvetica" charset="0"/>
              </a:rPr>
              <a:t>psscale</a:t>
            </a:r>
            <a:r>
              <a:rPr lang="en-US" dirty="0">
                <a:latin typeface="Helvetica" charset="0"/>
                <a:ea typeface="Helvetica" charset="0"/>
                <a:cs typeface="Helvetica" charset="0"/>
              </a:rPr>
              <a:t>)</a:t>
            </a:r>
          </a:p>
          <a:p>
            <a:pPr lvl="1">
              <a:buFont typeface="Arial" charset="0"/>
              <a:buChar char="•"/>
            </a:pPr>
            <a:r>
              <a:rPr lang="en-US" dirty="0">
                <a:latin typeface="Helvetica" charset="0"/>
                <a:ea typeface="Helvetica" charset="0"/>
                <a:cs typeface="Helvetica" charset="0"/>
              </a:rPr>
              <a:t>Writing text (</a:t>
            </a:r>
            <a:r>
              <a:rPr lang="en-US" b="1" dirty="0" err="1">
                <a:solidFill>
                  <a:srgbClr val="008000"/>
                </a:solidFill>
                <a:latin typeface="Courier" pitchFamily="2" charset="0"/>
                <a:ea typeface="Helvetica" charset="0"/>
                <a:cs typeface="Helvetica" charset="0"/>
              </a:rPr>
              <a:t>pstext</a:t>
            </a:r>
            <a:r>
              <a:rPr lang="en-US" dirty="0">
                <a:latin typeface="Helvetica" charset="0"/>
                <a:ea typeface="Helvetica" charset="0"/>
                <a:cs typeface="Helvetica" charset="0"/>
              </a:rPr>
              <a:t>)</a:t>
            </a:r>
          </a:p>
        </p:txBody>
      </p:sp>
    </p:spTree>
    <p:extLst>
      <p:ext uri="{BB962C8B-B14F-4D97-AF65-F5344CB8AC3E}">
        <p14:creationId xmlns:p14="http://schemas.microsoft.com/office/powerpoint/2010/main" val="210926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7490542" cy="892164"/>
          </a:xfrm>
        </p:spPr>
        <p:txBody>
          <a:bodyPr>
            <a:noAutofit/>
          </a:bodyPr>
          <a:lstStyle/>
          <a:p>
            <a:r>
              <a:rPr lang="en-US" sz="3200" b="0" dirty="0">
                <a:latin typeface="Helvetica"/>
                <a:cs typeface="Helvetica"/>
              </a:rPr>
              <a:t>Review of Unix Conventions and Terms</a:t>
            </a:r>
          </a:p>
        </p:txBody>
      </p:sp>
      <p:sp>
        <p:nvSpPr>
          <p:cNvPr id="10" name="Text Placeholder 7"/>
          <p:cNvSpPr>
            <a:spLocks noGrp="1"/>
          </p:cNvSpPr>
          <p:nvPr/>
        </p:nvSpPr>
        <p:spPr>
          <a:xfrm>
            <a:off x="457199" y="1415689"/>
            <a:ext cx="8279300" cy="481334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b="1" dirty="0">
                <a:latin typeface="Helvetica"/>
                <a:cs typeface="Helvetica"/>
              </a:rPr>
              <a:t>Naming files: </a:t>
            </a:r>
            <a:r>
              <a:rPr lang="en-US" dirty="0">
                <a:latin typeface="Helvetica"/>
                <a:cs typeface="Helvetica"/>
              </a:rPr>
              <a:t>Use only alphanumeric characters, “-”, and “_”. Don’t use spaces or any other characters (*&amp;%$|^/\~) when naming a file since they have a special meaning in Unix. Unix is case sensitive so UPPER CASE filenames are different from lower case ones. Also, try to keep filenames short so there is less to type.</a:t>
            </a:r>
            <a:endParaRPr lang="en-US" b="1" dirty="0">
              <a:latin typeface="Helvetica"/>
              <a:cs typeface="Helvetica"/>
            </a:endParaRPr>
          </a:p>
          <a:p>
            <a:endParaRPr lang="en-US" b="1" dirty="0">
              <a:latin typeface="Helvetica"/>
              <a:cs typeface="Helvetica"/>
            </a:endParaRPr>
          </a:p>
          <a:p>
            <a:r>
              <a:rPr lang="en-US" b="1" dirty="0">
                <a:latin typeface="Helvetica"/>
                <a:cs typeface="Helvetica"/>
              </a:rPr>
              <a:t>Command:</a:t>
            </a:r>
            <a:r>
              <a:rPr lang="en-US" dirty="0">
                <a:latin typeface="Helvetica"/>
                <a:cs typeface="Helvetica"/>
              </a:rPr>
              <a:t> The name of a program. When you press enter, the computer performs an action.</a:t>
            </a:r>
            <a:endParaRPr lang="en-US" b="1" dirty="0">
              <a:latin typeface="Helvetica"/>
              <a:cs typeface="Helvetica"/>
            </a:endParaRPr>
          </a:p>
          <a:p>
            <a:endParaRPr lang="en-US" b="1" dirty="0">
              <a:latin typeface="Helvetica"/>
              <a:cs typeface="Helvetica"/>
            </a:endParaRPr>
          </a:p>
          <a:p>
            <a:r>
              <a:rPr lang="en-US" b="1" dirty="0">
                <a:latin typeface="Helvetica"/>
                <a:cs typeface="Helvetica"/>
              </a:rPr>
              <a:t>Options:</a:t>
            </a:r>
            <a:r>
              <a:rPr lang="en-US" dirty="0">
                <a:latin typeface="Helvetica"/>
                <a:cs typeface="Helvetica"/>
              </a:rPr>
              <a:t> These are specified after the command, and are usually indicated by a dash.</a:t>
            </a:r>
            <a:r>
              <a:rPr lang="en-US" b="1" dirty="0">
                <a:latin typeface="Helvetica"/>
                <a:cs typeface="Helvetica"/>
              </a:rPr>
              <a:t> </a:t>
            </a:r>
            <a:r>
              <a:rPr lang="en-US" dirty="0">
                <a:latin typeface="Helvetica"/>
                <a:cs typeface="Helvetica"/>
              </a:rPr>
              <a:t>They modify the behavior of the command to make it do what you want. See the command “man” page (manual pages)</a:t>
            </a:r>
            <a:r>
              <a:rPr lang="en-US" b="1" dirty="0">
                <a:latin typeface="Helvetica"/>
                <a:cs typeface="Helvetica"/>
              </a:rPr>
              <a:t> </a:t>
            </a:r>
            <a:r>
              <a:rPr lang="en-US" dirty="0">
                <a:latin typeface="Helvetica"/>
                <a:cs typeface="Helvetica"/>
              </a:rPr>
              <a:t>to learn more about the capabilities of each command.</a:t>
            </a:r>
            <a:endParaRPr lang="en-US" b="1" dirty="0">
              <a:latin typeface="Helvetica"/>
              <a:cs typeface="Helvetica"/>
            </a:endParaRPr>
          </a:p>
          <a:p>
            <a:endParaRPr lang="en-US" b="1" dirty="0">
              <a:latin typeface="Helvetica"/>
              <a:cs typeface="Helvetica"/>
            </a:endParaRPr>
          </a:p>
          <a:p>
            <a:r>
              <a:rPr lang="en-US" b="1" dirty="0">
                <a:latin typeface="Helvetica"/>
                <a:cs typeface="Helvetica"/>
              </a:rPr>
              <a:t>Command line: </a:t>
            </a:r>
            <a:r>
              <a:rPr lang="en-US" dirty="0">
                <a:latin typeface="Helvetica"/>
                <a:cs typeface="Helvetica"/>
              </a:rPr>
              <a:t>The prompt on an active terminal where you can write a line of code. When you want to execute multiple commands, put them into a </a:t>
            </a:r>
            <a:r>
              <a:rPr lang="en-US" b="1" dirty="0">
                <a:latin typeface="Helvetica"/>
                <a:cs typeface="Helvetica"/>
              </a:rPr>
              <a:t>script</a:t>
            </a:r>
            <a:r>
              <a:rPr lang="en-US" dirty="0">
                <a:latin typeface="Helvetica"/>
                <a:cs typeface="Helvetica"/>
              </a:rPr>
              <a:t> (text file) to save yourself time typing. </a:t>
            </a:r>
          </a:p>
          <a:p>
            <a:endParaRPr lang="en-US" b="1" dirty="0">
              <a:latin typeface="Helvetica"/>
              <a:cs typeface="Helvetica"/>
            </a:endParaRPr>
          </a:p>
          <a:p>
            <a:r>
              <a:rPr lang="en-US" b="1" dirty="0">
                <a:latin typeface="Helvetica"/>
                <a:cs typeface="Helvetica"/>
              </a:rPr>
              <a:t>Path: </a:t>
            </a:r>
            <a:r>
              <a:rPr lang="en-US" dirty="0">
                <a:latin typeface="Helvetica"/>
                <a:cs typeface="Helvetica"/>
              </a:rPr>
              <a:t>List of directories that your </a:t>
            </a:r>
            <a:r>
              <a:rPr lang="en-US" b="1" dirty="0">
                <a:latin typeface="Helvetica"/>
                <a:cs typeface="Helvetica"/>
              </a:rPr>
              <a:t>shell</a:t>
            </a:r>
            <a:r>
              <a:rPr lang="en-US" dirty="0">
                <a:latin typeface="Helvetica"/>
                <a:cs typeface="Helvetica"/>
              </a:rPr>
              <a:t> (the program that interprets the commands) searches when you enter a command.</a:t>
            </a:r>
          </a:p>
          <a:p>
            <a:endParaRPr lang="en-US" b="1" dirty="0">
              <a:latin typeface="Helvetica"/>
              <a:cs typeface="Helvetica"/>
            </a:endParaRPr>
          </a:p>
          <a:p>
            <a:r>
              <a:rPr lang="en-US" b="1" dirty="0">
                <a:latin typeface="Helvetica"/>
                <a:cs typeface="Helvetica"/>
              </a:rPr>
              <a:t>Directory: </a:t>
            </a:r>
            <a:r>
              <a:rPr lang="en-US" dirty="0">
                <a:latin typeface="Helvetica"/>
                <a:cs typeface="Helvetica"/>
              </a:rPr>
              <a:t>Same as folders. Everything you use in one script must be in the same directory, or in your path.</a:t>
            </a:r>
          </a:p>
        </p:txBody>
      </p:sp>
      <p:sp>
        <p:nvSpPr>
          <p:cNvPr id="2" name="TextBox 1">
            <a:extLst>
              <a:ext uri="{FF2B5EF4-FFF2-40B4-BE49-F238E27FC236}">
                <a16:creationId xmlns:a16="http://schemas.microsoft.com/office/drawing/2014/main" id="{D9C53A21-A506-4F44-BFEC-646EFFF8B9C6}"/>
              </a:ext>
            </a:extLst>
          </p:cNvPr>
          <p:cNvSpPr txBox="1"/>
          <p:nvPr/>
        </p:nvSpPr>
        <p:spPr>
          <a:xfrm>
            <a:off x="5625088" y="6164151"/>
            <a:ext cx="3518912" cy="646331"/>
          </a:xfrm>
          <a:prstGeom prst="rect">
            <a:avLst/>
          </a:prstGeom>
          <a:noFill/>
        </p:spPr>
        <p:txBody>
          <a:bodyPr wrap="none" rtlCol="0">
            <a:spAutoFit/>
          </a:bodyPr>
          <a:lstStyle/>
          <a:p>
            <a:r>
              <a:rPr lang="en-US" i="1" dirty="0">
                <a:solidFill>
                  <a:srgbClr val="FF0000"/>
                </a:solidFill>
                <a:latin typeface="Helvetica" pitchFamily="2" charset="0"/>
              </a:rPr>
              <a:t>Check out the Unix tutorial if you</a:t>
            </a:r>
          </a:p>
          <a:p>
            <a:r>
              <a:rPr lang="en-US" i="1" dirty="0">
                <a:solidFill>
                  <a:srgbClr val="FF0000"/>
                </a:solidFill>
                <a:latin typeface="Helvetica" pitchFamily="2" charset="0"/>
              </a:rPr>
              <a:t>are not familiar with these terms!</a:t>
            </a:r>
          </a:p>
        </p:txBody>
      </p:sp>
    </p:spTree>
    <p:extLst>
      <p:ext uri="{BB962C8B-B14F-4D97-AF65-F5344CB8AC3E}">
        <p14:creationId xmlns:p14="http://schemas.microsoft.com/office/powerpoint/2010/main" val="3094742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7490542" cy="892164"/>
          </a:xfrm>
        </p:spPr>
        <p:txBody>
          <a:bodyPr>
            <a:noAutofit/>
          </a:bodyPr>
          <a:lstStyle/>
          <a:p>
            <a:r>
              <a:rPr lang="en-US" sz="3200" b="0" dirty="0">
                <a:latin typeface="Helvetica"/>
                <a:cs typeface="Helvetica"/>
              </a:rPr>
              <a:t>Unix Special Characters</a:t>
            </a:r>
          </a:p>
        </p:txBody>
      </p:sp>
      <p:sp>
        <p:nvSpPr>
          <p:cNvPr id="10" name="Text Placeholder 7"/>
          <p:cNvSpPr>
            <a:spLocks noGrp="1"/>
          </p:cNvSpPr>
          <p:nvPr/>
        </p:nvSpPr>
        <p:spPr>
          <a:xfrm>
            <a:off x="457200" y="1446543"/>
            <a:ext cx="8141780" cy="489574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latin typeface="Helvetica"/>
                <a:cs typeface="Helvetica"/>
              </a:rPr>
              <a:t>Redirection of program outputs: </a:t>
            </a:r>
          </a:p>
          <a:p>
            <a:r>
              <a:rPr lang="en-US" sz="1600" dirty="0">
                <a:latin typeface="Helvetica"/>
                <a:cs typeface="Helvetica"/>
              </a:rPr>
              <a:t>&gt;		command &gt; file1			output of command overwrites file1</a:t>
            </a:r>
          </a:p>
          <a:p>
            <a:r>
              <a:rPr lang="en-US" sz="1600" dirty="0">
                <a:latin typeface="Helvetica"/>
                <a:cs typeface="Helvetica"/>
              </a:rPr>
              <a:t>&gt;&gt;		command &gt;&gt; file1			output of command appends to file1</a:t>
            </a:r>
          </a:p>
          <a:p>
            <a:r>
              <a:rPr lang="en-US" sz="1600" dirty="0">
                <a:latin typeface="Helvetica"/>
                <a:cs typeface="Helvetica"/>
              </a:rPr>
              <a:t>|		command1 | command2		output of command1 is input for command2</a:t>
            </a:r>
          </a:p>
          <a:p>
            <a:endParaRPr lang="en-US" sz="1600" b="1" dirty="0">
              <a:latin typeface="Helvetica"/>
              <a:cs typeface="Helvetica"/>
            </a:endParaRPr>
          </a:p>
          <a:p>
            <a:r>
              <a:rPr lang="en-US" sz="1600" b="1" dirty="0">
                <a:latin typeface="Helvetica"/>
                <a:cs typeface="Helvetica"/>
              </a:rPr>
              <a:t>Directory specifications:</a:t>
            </a:r>
          </a:p>
          <a:p>
            <a:r>
              <a:rPr lang="en-US" sz="1600" dirty="0">
                <a:latin typeface="Helvetica"/>
                <a:cs typeface="Helvetica"/>
              </a:rPr>
              <a:t>.	current directory</a:t>
            </a:r>
          </a:p>
          <a:p>
            <a:r>
              <a:rPr lang="en-US" sz="1600" dirty="0">
                <a:latin typeface="Helvetica"/>
                <a:cs typeface="Helvetica"/>
              </a:rPr>
              <a:t>..	directory above current directory</a:t>
            </a:r>
          </a:p>
          <a:p>
            <a:r>
              <a:rPr lang="en-US" sz="1600" dirty="0">
                <a:latin typeface="Helvetica"/>
                <a:cs typeface="Helvetica"/>
              </a:rPr>
              <a:t>~	shorthand for the path to the home directory</a:t>
            </a:r>
          </a:p>
          <a:p>
            <a:endParaRPr lang="en-US" sz="1600" b="1" dirty="0">
              <a:latin typeface="Helvetica"/>
              <a:cs typeface="Helvetica"/>
            </a:endParaRPr>
          </a:p>
          <a:p>
            <a:r>
              <a:rPr lang="en-US" sz="1600" b="1" dirty="0">
                <a:latin typeface="Helvetica"/>
                <a:cs typeface="Helvetica"/>
              </a:rPr>
              <a:t>Other scripting symbols:</a:t>
            </a:r>
          </a:p>
          <a:p>
            <a:r>
              <a:rPr lang="en-US" sz="1600" dirty="0">
                <a:latin typeface="Helvetica"/>
                <a:cs typeface="Helvetica"/>
              </a:rPr>
              <a:t>#	comment indicator; any characters following “#” will be ignored by script</a:t>
            </a:r>
          </a:p>
          <a:p>
            <a:r>
              <a:rPr lang="en-US" sz="1600" dirty="0">
                <a:latin typeface="Helvetica"/>
                <a:cs typeface="Helvetica"/>
              </a:rPr>
              <a:t>\	escape character; treats the character immediately following as its literal value instead of substituting a behavior; useful for multi-line commands</a:t>
            </a:r>
          </a:p>
          <a:p>
            <a:endParaRPr lang="en-US" sz="1600" b="1" dirty="0">
              <a:latin typeface="Helvetica"/>
              <a:cs typeface="Helvetica"/>
            </a:endParaRPr>
          </a:p>
        </p:txBody>
      </p:sp>
    </p:spTree>
    <p:extLst>
      <p:ext uri="{BB962C8B-B14F-4D97-AF65-F5344CB8AC3E}">
        <p14:creationId xmlns:p14="http://schemas.microsoft.com/office/powerpoint/2010/main" val="377900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Helvetica" charset="0"/>
                <a:ea typeface="Helvetica" charset="0"/>
                <a:cs typeface="Helvetica" charset="0"/>
              </a:rPr>
              <a:t>Begin by opening the terminal application</a:t>
            </a:r>
          </a:p>
          <a:p>
            <a:r>
              <a:rPr lang="en-US" dirty="0">
                <a:latin typeface="Helvetica" charset="0"/>
                <a:ea typeface="Helvetica" charset="0"/>
                <a:cs typeface="Helvetica" charset="0"/>
              </a:rPr>
              <a:t>You may want to make a new directory for the exercises in this tutorial</a:t>
            </a:r>
          </a:p>
          <a:p>
            <a:r>
              <a:rPr lang="en-US" dirty="0">
                <a:latin typeface="Helvetica" charset="0"/>
                <a:ea typeface="Helvetica" charset="0"/>
                <a:cs typeface="Helvetica" charset="0"/>
              </a:rPr>
              <a:t>We start with </a:t>
            </a:r>
            <a:r>
              <a:rPr lang="en-US" dirty="0" err="1">
                <a:latin typeface="Helvetica" charset="0"/>
                <a:ea typeface="Helvetica" charset="0"/>
                <a:cs typeface="Helvetica" charset="0"/>
              </a:rPr>
              <a:t>psbasemap</a:t>
            </a:r>
            <a:r>
              <a:rPr lang="en-US" dirty="0">
                <a:latin typeface="Helvetica" charset="0"/>
                <a:ea typeface="Helvetica" charset="0"/>
                <a:cs typeface="Helvetica" charset="0"/>
              </a:rPr>
              <a:t>...</a:t>
            </a:r>
          </a:p>
          <a:p>
            <a:endParaRPr lang="en-US" dirty="0">
              <a:latin typeface="Helvetica" charset="0"/>
              <a:ea typeface="Helvetica" charset="0"/>
              <a:cs typeface="Helvetica" charset="0"/>
            </a:endParaRPr>
          </a:p>
        </p:txBody>
      </p:sp>
    </p:spTree>
    <p:extLst>
      <p:ext uri="{BB962C8B-B14F-4D97-AF65-F5344CB8AC3E}">
        <p14:creationId xmlns:p14="http://schemas.microsoft.com/office/powerpoint/2010/main" val="47741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709" y="2078100"/>
            <a:ext cx="3873001" cy="4231340"/>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psbasemap</a:t>
            </a:r>
          </a:p>
        </p:txBody>
      </p:sp>
      <p:sp>
        <p:nvSpPr>
          <p:cNvPr id="8" name="Text Placeholder 7"/>
          <p:cNvSpPr>
            <a:spLocks noGrp="1"/>
          </p:cNvSpPr>
          <p:nvPr>
            <p:ph type="body" sz="half" idx="2"/>
          </p:nvPr>
        </p:nvSpPr>
        <p:spPr>
          <a:xfrm>
            <a:off x="457199" y="1435101"/>
            <a:ext cx="6825046" cy="643000"/>
          </a:xfrm>
        </p:spPr>
        <p:txBody>
          <a:bodyPr/>
          <a:lstStyle/>
          <a:p>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psbasemap</a:t>
            </a:r>
            <a:r>
              <a:rPr lang="fi-FI" sz="1600" b="1" dirty="0">
                <a:solidFill>
                  <a:srgbClr val="008000"/>
                </a:solidFill>
                <a:latin typeface="Courier"/>
                <a:cs typeface="Courier"/>
              </a:rPr>
              <a:t> -JM10c -R80/110/0/35 -Ba10 &gt; map1a.ps</a:t>
            </a:r>
          </a:p>
          <a:p>
            <a:endParaRPr lang="en-US" dirty="0">
              <a:latin typeface="Courier"/>
              <a:cs typeface="Courier"/>
            </a:endParaRPr>
          </a:p>
        </p:txBody>
      </p:sp>
      <p:sp>
        <p:nvSpPr>
          <p:cNvPr id="10" name="Text Placeholder 7"/>
          <p:cNvSpPr>
            <a:spLocks noGrp="1"/>
          </p:cNvSpPr>
          <p:nvPr/>
        </p:nvSpPr>
        <p:spPr>
          <a:xfrm>
            <a:off x="457199" y="2078100"/>
            <a:ext cx="4293139" cy="474561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psbasemap</a:t>
            </a:r>
            <a:endParaRPr lang="en-US" sz="1600" dirty="0">
              <a:latin typeface="Helvetica"/>
              <a:cs typeface="Helvetica"/>
            </a:endParaRPr>
          </a:p>
          <a:p>
            <a:r>
              <a:rPr lang="en-US" sz="1600" dirty="0">
                <a:latin typeface="Helvetica"/>
                <a:cs typeface="Helvetica"/>
              </a:rPr>
              <a:t>All GMT5 commands begin with the main program named </a:t>
            </a:r>
            <a:r>
              <a:rPr lang="en-US" sz="1600" b="1" dirty="0" err="1">
                <a:solidFill>
                  <a:srgbClr val="008000"/>
                </a:solidFill>
                <a:latin typeface="Courier"/>
                <a:cs typeface="Courier"/>
              </a:rPr>
              <a:t>gmt</a:t>
            </a:r>
            <a:r>
              <a:rPr lang="en-US" sz="1600" dirty="0">
                <a:latin typeface="Helvetica"/>
                <a:cs typeface="Helvetica"/>
              </a:rPr>
              <a:t>. The tool </a:t>
            </a:r>
            <a:r>
              <a:rPr lang="en-US" sz="1600" b="1" dirty="0" err="1">
                <a:solidFill>
                  <a:srgbClr val="008000"/>
                </a:solidFill>
                <a:latin typeface="Courier"/>
                <a:cs typeface="Courier"/>
              </a:rPr>
              <a:t>psbasemap</a:t>
            </a:r>
            <a:r>
              <a:rPr lang="en-US" sz="1600" b="1" dirty="0">
                <a:latin typeface="Helvetica"/>
                <a:cs typeface="Helvetica"/>
              </a:rPr>
              <a:t> </a:t>
            </a:r>
            <a:r>
              <a:rPr lang="en-US" sz="1600" dirty="0">
                <a:latin typeface="Helvetica"/>
                <a:cs typeface="Helvetica"/>
              </a:rPr>
              <a:t>produces a base map, as the name suggests.</a:t>
            </a:r>
          </a:p>
          <a:p>
            <a:endParaRPr lang="en-US" sz="1600" dirty="0">
              <a:latin typeface="Helvetica"/>
              <a:cs typeface="Helvetica"/>
            </a:endParaRPr>
          </a:p>
          <a:p>
            <a:r>
              <a:rPr lang="en-US" sz="1600" b="1" dirty="0">
                <a:solidFill>
                  <a:srgbClr val="008000"/>
                </a:solidFill>
                <a:latin typeface="Courier"/>
                <a:cs typeface="Courier"/>
              </a:rPr>
              <a:t>-J -R -B</a:t>
            </a:r>
            <a:r>
              <a:rPr lang="en-US" sz="1600" b="1" dirty="0">
                <a:latin typeface="Helvetica"/>
                <a:cs typeface="Helvetica"/>
              </a:rPr>
              <a:t> </a:t>
            </a:r>
          </a:p>
          <a:p>
            <a:r>
              <a:rPr lang="en-US" sz="1600" dirty="0">
                <a:latin typeface="Helvetica"/>
                <a:cs typeface="Helvetica"/>
              </a:rPr>
              <a:t>A single dash with a letter indicates an </a:t>
            </a:r>
            <a:r>
              <a:rPr lang="en-US" sz="1600" i="1" dirty="0">
                <a:solidFill>
                  <a:srgbClr val="0070C0"/>
                </a:solidFill>
                <a:latin typeface="Helvetica"/>
                <a:cs typeface="Helvetica"/>
              </a:rPr>
              <a:t>option</a:t>
            </a:r>
            <a:r>
              <a:rPr lang="en-US" sz="1600" dirty="0">
                <a:latin typeface="Helvetica"/>
                <a:cs typeface="Helvetica"/>
              </a:rPr>
              <a:t> (sometimes called a </a:t>
            </a:r>
            <a:r>
              <a:rPr lang="en-US" sz="1600" i="1" dirty="0">
                <a:solidFill>
                  <a:srgbClr val="0070C0"/>
                </a:solidFill>
                <a:latin typeface="Helvetica"/>
                <a:cs typeface="Helvetica"/>
              </a:rPr>
              <a:t>flag</a:t>
            </a:r>
            <a:r>
              <a:rPr lang="en-US" sz="1600" dirty="0">
                <a:latin typeface="Helvetica"/>
                <a:cs typeface="Helvetica"/>
              </a:rPr>
              <a:t>). Some options are required, others are added for controlling the output. Options must be separated by spaces. Some options have further specifications, e.g., </a:t>
            </a:r>
            <a:r>
              <a:rPr lang="fi-FI" sz="1600" b="1" dirty="0">
                <a:solidFill>
                  <a:srgbClr val="008000"/>
                </a:solidFill>
                <a:latin typeface="Courier"/>
                <a:cs typeface="Courier"/>
              </a:rPr>
              <a:t>-JM10c</a:t>
            </a:r>
            <a:endParaRPr lang="en-US" sz="1600" dirty="0">
              <a:solidFill>
                <a:srgbClr val="008000"/>
              </a:solidFill>
              <a:latin typeface="Courier"/>
              <a:cs typeface="Courier"/>
            </a:endParaRPr>
          </a:p>
        </p:txBody>
      </p:sp>
      <p:sp>
        <p:nvSpPr>
          <p:cNvPr id="2" name="TextBox 1"/>
          <p:cNvSpPr txBox="1"/>
          <p:nvPr/>
        </p:nvSpPr>
        <p:spPr>
          <a:xfrm>
            <a:off x="6525471" y="265237"/>
            <a:ext cx="1980029" cy="646331"/>
          </a:xfrm>
          <a:prstGeom prst="rect">
            <a:avLst/>
          </a:prstGeom>
          <a:noFill/>
        </p:spPr>
        <p:txBody>
          <a:bodyPr wrap="none" rtlCol="0">
            <a:spAutoFit/>
          </a:bodyPr>
          <a:lstStyle/>
          <a:p>
            <a:r>
              <a:rPr lang="en-US" i="1" dirty="0">
                <a:solidFill>
                  <a:srgbClr val="FF0000"/>
                </a:solidFill>
                <a:latin typeface="Helvetica"/>
                <a:cs typeface="Helvetica"/>
              </a:rPr>
              <a:t>Type this into the</a:t>
            </a:r>
          </a:p>
          <a:p>
            <a:r>
              <a:rPr lang="en-US" i="1" dirty="0">
                <a:solidFill>
                  <a:srgbClr val="FF0000"/>
                </a:solidFill>
                <a:latin typeface="Helvetica"/>
                <a:cs typeface="Helvetica"/>
              </a:rPr>
              <a:t>command prompt</a:t>
            </a:r>
          </a:p>
        </p:txBody>
      </p:sp>
      <p:cxnSp>
        <p:nvCxnSpPr>
          <p:cNvPr id="4" name="Straight Arrow Connector 3"/>
          <p:cNvCxnSpPr>
            <a:stCxn id="2" idx="1"/>
          </p:cNvCxnSpPr>
          <p:nvPr/>
        </p:nvCxnSpPr>
        <p:spPr>
          <a:xfrm flipH="1">
            <a:off x="5301085" y="588403"/>
            <a:ext cx="1224386" cy="84669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8395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32283</TotalTime>
  <Words>4935</Words>
  <Application>Microsoft Macintosh PowerPoint</Application>
  <PresentationFormat>On-screen Show (4:3)</PresentationFormat>
  <Paragraphs>454</Paragraphs>
  <Slides>52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Courier</vt:lpstr>
      <vt:lpstr>Helvetica</vt:lpstr>
      <vt:lpstr>Menlo Regular</vt:lpstr>
      <vt:lpstr>Office Theme</vt:lpstr>
      <vt:lpstr>Introduction to GMT (Part 1)</vt:lpstr>
      <vt:lpstr>Objectives</vt:lpstr>
      <vt:lpstr>PowerPoint Presentation</vt:lpstr>
      <vt:lpstr>Map Projections</vt:lpstr>
      <vt:lpstr>Map Projections</vt:lpstr>
      <vt:lpstr>Review of Unix Conventions and Terms</vt:lpstr>
      <vt:lpstr>Unix Special Characters</vt:lpstr>
      <vt:lpstr>PowerPoint Presentation</vt:lpstr>
      <vt:lpstr>Introduction to psbasemap</vt:lpstr>
      <vt:lpstr>Introduction to psbasemap</vt:lpstr>
      <vt:lpstr>Introduction to psbasemap</vt:lpstr>
      <vt:lpstr>Introduction to psbasemap</vt:lpstr>
      <vt:lpstr>Introduction to psbasemap</vt:lpstr>
      <vt:lpstr>Introduction to psbasemap</vt:lpstr>
      <vt:lpstr>Introduction to psbasemap</vt:lpstr>
      <vt:lpstr>Introduction to psbasemap</vt:lpstr>
      <vt:lpstr>Recap of PSBASEMAP</vt:lpstr>
      <vt:lpstr>Introduction to pscoast</vt:lpstr>
      <vt:lpstr>Introduction to pscoast</vt:lpstr>
      <vt:lpstr>Introduction to pscoast</vt:lpstr>
      <vt:lpstr>Introduction to pscoast</vt:lpstr>
      <vt:lpstr>Introduction to pscoast</vt:lpstr>
      <vt:lpstr>Introduction to pscoast</vt:lpstr>
      <vt:lpstr>Introduction to pscoast</vt:lpstr>
      <vt:lpstr>Introduction to pscoast</vt:lpstr>
      <vt:lpstr>Recap of PSCOAST</vt:lpstr>
      <vt:lpstr>Map of Asia</vt:lpstr>
      <vt:lpstr>Map of Asia</vt:lpstr>
      <vt:lpstr>Map of Asia</vt:lpstr>
      <vt:lpstr>Map of Asia</vt:lpstr>
      <vt:lpstr>Map of Asia</vt:lpstr>
      <vt:lpstr>Map of Asia</vt:lpstr>
      <vt:lpstr>Map of Asia</vt:lpstr>
      <vt:lpstr>Map of Asia</vt:lpstr>
      <vt:lpstr>Map of Asia</vt:lpstr>
      <vt:lpstr>Map of Asia</vt:lpstr>
      <vt:lpstr>Map of Asia</vt:lpstr>
      <vt:lpstr>Map of Asia</vt:lpstr>
      <vt:lpstr>Recap of GMT Scripts</vt:lpstr>
      <vt:lpstr>Earthquakes in Southeast Asia</vt:lpstr>
      <vt:lpstr>Earthquakes in Southeast Asia</vt:lpstr>
      <vt:lpstr>Introduction to psxy</vt:lpstr>
      <vt:lpstr>Introduction to psxy</vt:lpstr>
      <vt:lpstr>Introduction to psxy</vt:lpstr>
      <vt:lpstr>Plotting earthquake data using psxy</vt:lpstr>
      <vt:lpstr>Plotting earthquake data using psxy</vt:lpstr>
      <vt:lpstr>Plotting earthquake data using psxy</vt:lpstr>
      <vt:lpstr>Plotting earthquake data using psxy</vt:lpstr>
      <vt:lpstr>Plotting earthquake data using psxy</vt:lpstr>
      <vt:lpstr>PowerPoint Presentation</vt:lpstr>
      <vt:lpstr>Recap of PSXY</vt:lpstr>
      <vt:lpstr>Introduction to GMT (Part 1)</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Meyers</dc:creator>
  <cp:lastModifiedBy>Matthew Herman</cp:lastModifiedBy>
  <cp:revision>745</cp:revision>
  <cp:lastPrinted>2018-01-31T15:03:24Z</cp:lastPrinted>
  <dcterms:created xsi:type="dcterms:W3CDTF">2013-05-10T14:50:28Z</dcterms:created>
  <dcterms:modified xsi:type="dcterms:W3CDTF">2018-01-31T15:04:25Z</dcterms:modified>
</cp:coreProperties>
</file>