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p:nvPr>
            <p:ph type="sldImg"/>
          </p:nvPr>
        </p:nvSpPr>
        <p:spPr>
          <a:xfrm>
            <a:off x="1143000" y="685800"/>
            <a:ext cx="4572000" cy="3429000"/>
          </a:xfrm>
          <a:prstGeom prst="rect">
            <a:avLst/>
          </a:prstGeom>
        </p:spPr>
        <p:txBody>
          <a:bodyPr/>
          <a:lstStyle/>
          <a:p>
            <a:pPr/>
          </a:p>
        </p:txBody>
      </p:sp>
      <p:sp>
        <p:nvSpPr>
          <p:cNvPr id="39" name="Shape 3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sldImg"/>
          </p:nvPr>
        </p:nvSpPr>
        <p:spPr>
          <a:prstGeom prst="rect">
            <a:avLst/>
          </a:prstGeom>
        </p:spPr>
        <p:txBody>
          <a:bodyPr/>
          <a:lstStyle/>
          <a:p>
            <a:pPr/>
          </a:p>
        </p:txBody>
      </p:sp>
      <p:sp>
        <p:nvSpPr>
          <p:cNvPr id="48" name="Shape 48"/>
          <p:cNvSpPr/>
          <p:nvPr>
            <p:ph type="body" sz="quarter" idx="1"/>
          </p:nvPr>
        </p:nvSpPr>
        <p:spPr>
          <a:prstGeom prst="rect">
            <a:avLst/>
          </a:prstGeom>
        </p:spPr>
        <p:txBody>
          <a:bodyPr/>
          <a:lstStyle/>
          <a:p>
            <a:pPr/>
            <a:r>
              <a:t>Hello everyone. Thanks for sticking it out to Friday afternoon. Today I'd like to talk to you about our work combining several geophysical datasets into an integrated understanding of the Illapel earthquake sequence. Although I'm up here talking, this work has been a collaborative effort between people from Penn State, the USGS National Earthquake Information Center, and the University of Iowa.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sldImg"/>
          </p:nvPr>
        </p:nvSpPr>
        <p:spPr>
          <a:prstGeom prst="rect">
            <a:avLst/>
          </a:prstGeom>
        </p:spPr>
        <p:txBody>
          <a:bodyPr/>
          <a:lstStyle/>
          <a:p>
            <a:pPr/>
          </a:p>
        </p:txBody>
      </p:sp>
      <p:sp>
        <p:nvSpPr>
          <p:cNvPr id="117" name="Shape 117"/>
          <p:cNvSpPr/>
          <p:nvPr>
            <p:ph type="body" sz="quarter" idx="1"/>
          </p:nvPr>
        </p:nvSpPr>
        <p:spPr>
          <a:prstGeom prst="rect">
            <a:avLst/>
          </a:prstGeom>
        </p:spPr>
        <p:txBody>
          <a:bodyPr/>
          <a:lstStyle/>
          <a:p>
            <a:pPr/>
            <a:r>
              <a:t>To determine the evolution of the rupture in space and time, the subduction fault is divided into many smaller subfaults, each of which acts as an individual earthquake. By fitting teleseismic velocity and displacement waveforms, the timing and slip of each of these subfaults can be constrained. Both velocity and displacement are used to provide multiple period bands in the inversion and resolve some of the higher frequency features. On the left, you can see that some representative waveform fits are quite good for the finite fault solution on the right. The top figure shows slip on the fault, with the shallow portion shown at the top, and the bottom figure shows the timing of slip.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r>
              <a:t>Let's look a little more closely at these fault models. The earthquake started at a depth of 28 km here at the star, and you can see in the timing that it ruptured to the north and up-dip simultaneously. There is patch of significant slip of up to 10 meters at the same depth as the hypocenter, and even larger slip up to about 15 meters near the trench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Plotting this on the regional map, you can see the model in its context off the coast. This has rotated it about 90 degrees counter clockwise, and the fault lies on the dipping plate boundary.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a:p>
        </p:txBody>
      </p:sp>
      <p:sp>
        <p:nvSpPr>
          <p:cNvPr id="138" name="Shape 138"/>
          <p:cNvSpPr/>
          <p:nvPr>
            <p:ph type="body" sz="quarter" idx="1"/>
          </p:nvPr>
        </p:nvSpPr>
        <p:spPr>
          <a:prstGeom prst="rect">
            <a:avLst/>
          </a:prstGeom>
        </p:spPr>
        <p:txBody>
          <a:bodyPr/>
          <a:lstStyle/>
          <a:p>
            <a:pPr/>
            <a:r>
              <a:t>I also want to point out that, as you might have expected, the significant shallow slip is consistent with generating a tsunami. And here you can see that the tsunami run up along the coast was up to 5-10 meters in some places. Thank you to Sebastian for sharing this data.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r>
              <a:t>Okay, let's move on. The earthquake had a large aftershock sequence, and all these events have been relocated.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We have used a Bayesian multiple event relocation technique, following Myers et al. (2007, 2009). Using several different phase observations, this technique yields absolute location and uncertainty estimates for the earthquake hypocenters. On the right are the probability distributions for the main shock latitude, longitude, depth, and origin time. The grey are the probability distributions before the relocation, and the red are the probability distributions after the relocation.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In this case, you can see that the main shock hypocenter moves slightly south, west, and down.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On the left are the relocation vectors for each event. In this sequence, most of the events moved slightly eastward, but the relocation vectors are fairly small. What I really want you to focus on is the figure on the right, which shows our preferred relocated hypocenters.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Large cluster of aftershocks right off the coast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Gap in aftershocks in shallow part of subduction zone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sldImg"/>
          </p:nvPr>
        </p:nvSpPr>
        <p:spPr>
          <a:prstGeom prst="rect">
            <a:avLst/>
          </a:prstGeom>
        </p:spPr>
        <p:txBody>
          <a:bodyPr/>
          <a:lstStyle/>
          <a:p>
            <a:pPr/>
          </a:p>
        </p:txBody>
      </p:sp>
      <p:sp>
        <p:nvSpPr>
          <p:cNvPr id="53" name="Shape 53"/>
          <p:cNvSpPr/>
          <p:nvPr>
            <p:ph type="body" sz="quarter" idx="1"/>
          </p:nvPr>
        </p:nvSpPr>
        <p:spPr>
          <a:prstGeom prst="rect">
            <a:avLst/>
          </a:prstGeom>
        </p:spPr>
        <p:txBody>
          <a:bodyPr/>
          <a:lstStyle/>
          <a:p>
            <a:pPr/>
            <a:r>
              <a:t>Before getting into a detailed analysis of the earthquake, I'd like to point out that we produced a preliminary version of this presentation a week after the main shock. Following this rapid educational response, we refined our analyses significantly, and I will show you the improved results in this talk.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r>
              <a:t>Clusters of shallower aftershocks to north and south.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Earthquakes in subducting plate outboard of trench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Finally, here we have added the relocated seismicity to our comprehensive picture.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In addition to relocating the aftershock sequence, we can determine source parameters for the larger aftershocks.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Predicted and observed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Put FFM behind InSAR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spcBef>
                <a:spcPts val="0"/>
              </a:spcBef>
            </a:pPr>
            <a:r>
              <a:t>The finite fault slip distribution inverted jointly from InSAR and GPS static displacements. One image is shown in map view, the other in plan-view (depth is showing in kilometers). The star shows the NEIC epicenter. The slip distribution clearly resolves a northward propagating rupture, with the majority of of moment released ~90 km north of the epicenter, and almost entirely offshore. Some slip is imaged down-dip of the coastline. We are conducting a suite of tests to determine if this deeper slip is robust, and so far it appears to be robustly constrained. The slip distribution entails a constant slip direction (83 degrees from strike) and we impose a spatial smoothing constraint.</a:t>
            </a:r>
          </a:p>
          <a:p>
            <a:pPr>
              <a:spcBef>
                <a:spcPts val="0"/>
              </a:spcBef>
            </a:pPr>
          </a:p>
          <a:p>
            <a:pPr>
              <a:spcBef>
                <a:spcPts val="0"/>
              </a:spcBef>
            </a:pPr>
            <a:r>
              <a:t>We have tested a range of fault geometries and regularization constraints to derive a suite of slip distributions in addition to those shown. In all cases, we are unable to recover the full earthquake magnitude (typically about M8.15). This strongly implies that, while we image some slip out to the trench, we are largely insensitive to near-trench slip that is imaged seismologically and evidenced by the tsunami. It should also be pointed out that the magnitude and extent  of near-trench slip we do recover is highly  dependent on the degree of regularization we impose.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spcBef>
                <a:spcPts val="0"/>
              </a:spcBef>
            </a:pPr>
            <a:r>
              <a:t>The finite fault slip distribution inverted jointly from InSAR and GPS static displacements. One image is shown in map view, the other in plan-view (depth is showing in kilometers). The star shows the NEIC epicenter. The slip distribution clearly resolves a northward propagating rupture, with the majority of of moment released ~90 km north of the epicenter, and almost entirely offshore. Some slip is imaged down-dip of the coastline. We are conducting a suite of tests to determine if this deeper slip is robust, and so far it appears to be robustly constrained. The slip distribution entails a constant slip direction (83 degrees from strike) and we impose a spatial smoothing constraint.</a:t>
            </a:r>
          </a:p>
          <a:p>
            <a:pPr>
              <a:spcBef>
                <a:spcPts val="0"/>
              </a:spcBef>
            </a:pPr>
          </a:p>
          <a:p>
            <a:pPr>
              <a:spcBef>
                <a:spcPts val="0"/>
              </a:spcBef>
            </a:pPr>
            <a:r>
              <a:t>We have tested a range of fault geometries and regularization constraints to derive a suite of slip distributions in addition to those shown. In all cases, we are unable to recover the full earthquake magnitude (typically about M8.15). This strongly implies that, while we image some slip out to the trench, we are largely insensitive to near-trench slip that is imaged seismologically and evidenced by the tsunami. It should also be pointed out that the magnitude and extent  of near-trench slip we do recover is highly  dependent on the degree of regularization we impose.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lvl1pPr>
              <a:spcBef>
                <a:spcPts val="0"/>
              </a:spcBef>
            </a:lvl1pPr>
          </a:lstStyle>
          <a:p>
            <a:pPr/>
            <a:r>
              <a:t>The basic idea of triggering is that an event can make an future earthquake more likely to occur. During this talk, when I say the word “trigger” I don’t necessarily imply a direct link to an earthquake in any predictive sense, but rather that an event enhances the possibility of a subsequent earthquake. We use the concept of Coulomb stress change as the physical mechanism linking these earthquakes. The idea here is simple: slip on a fault changes the stress field in the surrounding medium. If a nearby fault has an increase in shear stress or decrease in frictional resistance, it is brought closer to failure. Coulomb stress combines these into a single quantity. So if it is positive, the target structure is more likely to fail in an earthquake and if it is negative, the structure is less likely to fail.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ph type="sldImg"/>
          </p:nvPr>
        </p:nvSpPr>
        <p:spPr>
          <a:prstGeom prst="rect">
            <a:avLst/>
          </a:prstGeom>
        </p:spPr>
        <p:txBody>
          <a:bodyPr/>
          <a:lstStyle/>
          <a:p>
            <a:pPr/>
          </a:p>
        </p:txBody>
      </p:sp>
      <p:sp>
        <p:nvSpPr>
          <p:cNvPr id="59" name="Shape 59"/>
          <p:cNvSpPr/>
          <p:nvPr>
            <p:ph type="body" sz="quarter" idx="1"/>
          </p:nvPr>
        </p:nvSpPr>
        <p:spPr>
          <a:prstGeom prst="rect">
            <a:avLst/>
          </a:prstGeom>
        </p:spPr>
        <p:txBody>
          <a:bodyPr/>
          <a:lstStyle/>
          <a:p>
            <a:pPr/>
            <a:r>
              <a:t>In a large collaborative effort like this, we have the benefit of having people with many different areas of scientific expertise. In this study, we apply all of these tools. We compute moment tensors for the main shock and aftershocks, we compute seismic and geodetic finite fault models, we precisely locate seismicity, we observe the upper plate deformation during the earthquake, and model the stresses in the subduciton zone. As I go through each of these analyses, I will combine them into a comprehensive picture of the earthquake and its aftershock sequence.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sldImg"/>
          </p:nvPr>
        </p:nvSpPr>
        <p:spPr>
          <a:prstGeom prst="rect">
            <a:avLst/>
          </a:prstGeom>
        </p:spPr>
        <p:txBody>
          <a:bodyPr/>
          <a:lstStyle/>
          <a:p>
            <a:pPr/>
          </a:p>
        </p:txBody>
      </p:sp>
      <p:sp>
        <p:nvSpPr>
          <p:cNvPr id="63" name="Shape 63"/>
          <p:cNvSpPr/>
          <p:nvPr>
            <p:ph type="body" sz="quarter" idx="1"/>
          </p:nvPr>
        </p:nvSpPr>
        <p:spPr>
          <a:prstGeom prst="rect">
            <a:avLst/>
          </a:prstGeom>
        </p:spPr>
        <p:txBody>
          <a:bodyPr/>
          <a:lstStyle/>
          <a:p>
            <a:pPr/>
            <a:r>
              <a:t>Let's start with the main shock moment tensor.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sldImg"/>
          </p:nvPr>
        </p:nvSpPr>
        <p:spPr>
          <a:prstGeom prst="rect">
            <a:avLst/>
          </a:prstGeom>
        </p:spPr>
        <p:txBody>
          <a:bodyPr/>
          <a:lstStyle/>
          <a:p>
            <a:pPr/>
          </a:p>
        </p:txBody>
      </p:sp>
      <p:sp>
        <p:nvSpPr>
          <p:cNvPr id="69" name="Shape 69"/>
          <p:cNvSpPr/>
          <p:nvPr>
            <p:ph type="body" sz="quarter" idx="1"/>
          </p:nvPr>
        </p:nvSpPr>
        <p:spPr>
          <a:prstGeom prst="rect">
            <a:avLst/>
          </a:prstGeom>
        </p:spPr>
        <p:txBody>
          <a:bodyPr/>
          <a:lstStyle/>
          <a:p>
            <a:pPr/>
            <a:r>
              <a:t>In a moment tensor inversion, the event is treated as a single point source, and to do this for such a large event, the teleseismic waveforms must be filtered in a long period band, in this case 200-1000 seconds. In this analysis, the W-phase component of the waveforms is used for the inversion, and this results in a magnitude 8.3 thrust faulting earthquake with the mechanism show here. The  size, location, and mechanism are all consistent with its location on the subduction plate boundary.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ph type="sldImg"/>
          </p:nvPr>
        </p:nvSpPr>
        <p:spPr>
          <a:prstGeom prst="rect">
            <a:avLst/>
          </a:prstGeom>
        </p:spPr>
        <p:txBody>
          <a:bodyPr/>
          <a:lstStyle/>
          <a:p>
            <a:pPr/>
          </a:p>
        </p:txBody>
      </p:sp>
      <p:sp>
        <p:nvSpPr>
          <p:cNvPr id="78" name="Shape 78"/>
          <p:cNvSpPr/>
          <p:nvPr>
            <p:ph type="body" sz="quarter" idx="1"/>
          </p:nvPr>
        </p:nvSpPr>
        <p:spPr>
          <a:prstGeom prst="rect">
            <a:avLst/>
          </a:prstGeom>
        </p:spPr>
        <p:txBody>
          <a:bodyPr/>
          <a:lstStyle/>
          <a:p>
            <a:pPr/>
            <a:r>
              <a:t>Here I've added the moment-rate function for the event, and essentially the single moment tensor includes all of the moment released over the 2 minutes that the earthquake took to rupture.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sldImg"/>
          </p:nvPr>
        </p:nvSpPr>
        <p:spPr>
          <a:prstGeom prst="rect">
            <a:avLst/>
          </a:prstGeom>
        </p:spPr>
        <p:txBody>
          <a:bodyPr/>
          <a:lstStyle/>
          <a:p>
            <a:pPr/>
          </a:p>
        </p:txBody>
      </p:sp>
      <p:sp>
        <p:nvSpPr>
          <p:cNvPr id="89" name="Shape 89"/>
          <p:cNvSpPr/>
          <p:nvPr>
            <p:ph type="body" sz="quarter" idx="1"/>
          </p:nvPr>
        </p:nvSpPr>
        <p:spPr>
          <a:prstGeom prst="rect">
            <a:avLst/>
          </a:prstGeom>
        </p:spPr>
        <p:txBody>
          <a:bodyPr/>
          <a:lstStyle/>
          <a:p>
            <a:pPr/>
            <a:r>
              <a:t>However, you can see that there are two peaks in the moment rate function, suggesting a more complicated earthquake source.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sldImg"/>
          </p:nvPr>
        </p:nvSpPr>
        <p:spPr>
          <a:prstGeom prst="rect">
            <a:avLst/>
          </a:prstGeom>
        </p:spPr>
        <p:txBody>
          <a:bodyPr/>
          <a:lstStyle/>
          <a:p>
            <a:pPr/>
          </a:p>
        </p:txBody>
      </p:sp>
      <p:sp>
        <p:nvSpPr>
          <p:cNvPr id="102" name="Shape 102"/>
          <p:cNvSpPr/>
          <p:nvPr>
            <p:ph type="body" sz="quarter" idx="1"/>
          </p:nvPr>
        </p:nvSpPr>
        <p:spPr>
          <a:prstGeom prst="rect">
            <a:avLst/>
          </a:prstGeom>
        </p:spPr>
        <p:txBody>
          <a:bodyPr/>
          <a:lstStyle/>
          <a:p>
            <a:pPr/>
            <a:r>
              <a:t>So a double source Wphase moment tensor inversion was performed, using the technique developed by Nealy and Hayes. This analysis yields two subevents: an initial magnitude 7.3 at 20 seconds, followed by the main moment release in a magnitude 8.2 at 50 seconds.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sldImg"/>
          </p:nvPr>
        </p:nvSpPr>
        <p:spPr>
          <a:prstGeom prst="rect">
            <a:avLst/>
          </a:prstGeom>
        </p:spPr>
        <p:txBody>
          <a:bodyPr/>
          <a:lstStyle/>
          <a:p>
            <a:pPr/>
          </a:p>
        </p:txBody>
      </p:sp>
      <p:sp>
        <p:nvSpPr>
          <p:cNvPr id="110" name="Shape 110"/>
          <p:cNvSpPr/>
          <p:nvPr>
            <p:ph type="body" sz="quarter" idx="1"/>
          </p:nvPr>
        </p:nvSpPr>
        <p:spPr>
          <a:prstGeom prst="rect">
            <a:avLst/>
          </a:prstGeom>
        </p:spPr>
        <p:txBody>
          <a:bodyPr/>
          <a:lstStyle/>
          <a:p>
            <a:pPr/>
            <a:r>
              <a:t>Let's move on to the finite fault modeling.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8" name="Shape 18"/>
          <p:cNvSpPr/>
          <p:nvPr/>
        </p:nvSpPr>
        <p:spPr>
          <a:xfrm flipV="1">
            <a:off x="357187" y="6500810"/>
            <a:ext cx="8429626" cy="4"/>
          </a:xfrm>
          <a:prstGeom prst="line">
            <a:avLst/>
          </a:prstGeom>
          <a:ln w="50800">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p>
        </p:txBody>
      </p:sp>
      <p:sp>
        <p:nvSpPr>
          <p:cNvPr id="19" name="Shape 19"/>
          <p:cNvSpPr/>
          <p:nvPr/>
        </p:nvSpPr>
        <p:spPr>
          <a:xfrm flipV="1">
            <a:off x="357187" y="357187"/>
            <a:ext cx="8429626" cy="1"/>
          </a:xfrm>
          <a:prstGeom prst="line">
            <a:avLst/>
          </a:prstGeom>
          <a:ln w="3175">
            <a:solidFill>
              <a:srgbClr val="444444">
                <a:alpha val="30000"/>
              </a:srgbClr>
            </a:solidFill>
            <a:miter lim="400000"/>
          </a:ln>
        </p:spPr>
        <p:txBody>
          <a:bodyPr lIns="35718" tIns="35718" rIns="35718" bIns="35718" anchor="ctr"/>
          <a:lstStyle/>
          <a:p>
            <a:pPr defTabSz="321468">
              <a:defRPr sz="800">
                <a:latin typeface="+mn-lt"/>
                <a:ea typeface="+mn-ea"/>
                <a:cs typeface="+mn-cs"/>
                <a:sym typeface="Helvetica"/>
              </a:defRPr>
            </a:pPr>
          </a:p>
        </p:txBody>
      </p:sp>
      <p:sp>
        <p:nvSpPr>
          <p:cNvPr id="20" name="Shape 20"/>
          <p:cNvSpPr/>
          <p:nvPr>
            <p:ph type="pic" sz="half" idx="13"/>
          </p:nvPr>
        </p:nvSpPr>
        <p:spPr>
          <a:xfrm>
            <a:off x="436373" y="2105718"/>
            <a:ext cx="3884415" cy="3884415"/>
          </a:xfrm>
          <a:prstGeom prst="rect">
            <a:avLst/>
          </a:prstGeom>
          <a:ln w="9525">
            <a:round/>
          </a:ln>
        </p:spPr>
        <p:txBody>
          <a:bodyPr lIns="91439" rIns="91439"/>
          <a:lstStyle/>
          <a:p>
            <a:pPr/>
          </a:p>
        </p:txBody>
      </p:sp>
      <p:sp>
        <p:nvSpPr>
          <p:cNvPr id="21" name="Shape 21"/>
          <p:cNvSpPr/>
          <p:nvPr>
            <p:ph type="title"/>
          </p:nvPr>
        </p:nvSpPr>
        <p:spPr>
          <a:xfrm>
            <a:off x="357187" y="419695"/>
            <a:ext cx="8429626" cy="1339454"/>
          </a:xfrm>
          <a:prstGeom prst="rect">
            <a:avLst/>
          </a:prstGeom>
        </p:spPr>
        <p:txBody>
          <a:bodyPr lIns="35718" tIns="35718" rIns="35718" bIns="35718">
            <a:normAutofit fontScale="100000" lnSpcReduction="0"/>
          </a:bodyPr>
          <a:lstStyle>
            <a:lvl1pPr algn="l" defTabSz="410765">
              <a:lnSpc>
                <a:spcPct val="90000"/>
              </a:lnSpc>
              <a:defRPr cap="all">
                <a:solidFill>
                  <a:srgbClr val="606060"/>
                </a:solidFill>
                <a:latin typeface="Gill Sans"/>
                <a:ea typeface="Gill Sans"/>
                <a:cs typeface="Gill Sans"/>
                <a:sym typeface="Gill Sans"/>
              </a:defRPr>
            </a:lvl1pPr>
          </a:lstStyle>
          <a:p>
            <a:pPr/>
            <a:r>
              <a:t>Title Text</a:t>
            </a:r>
          </a:p>
        </p:txBody>
      </p:sp>
      <p:sp>
        <p:nvSpPr>
          <p:cNvPr id="22" name="Shape 22"/>
          <p:cNvSpPr/>
          <p:nvPr>
            <p:ph type="body" sz="half" idx="1"/>
          </p:nvPr>
        </p:nvSpPr>
        <p:spPr>
          <a:xfrm>
            <a:off x="4768453" y="2089546"/>
            <a:ext cx="4027290" cy="3884415"/>
          </a:xfrm>
          <a:prstGeom prst="rect">
            <a:avLst/>
          </a:prstGeom>
        </p:spPr>
        <p:txBody>
          <a:bodyPr lIns="35718" tIns="35718" rIns="35718" bIns="35718" anchor="ctr">
            <a:normAutofit fontScale="100000" lnSpcReduction="0"/>
          </a:bodyPr>
          <a:lstStyle>
            <a:lvl1pPr marL="245533" indent="-245533" defTabSz="410765">
              <a:spcBef>
                <a:spcPts val="2200"/>
              </a:spcBef>
              <a:buSzPct val="30000"/>
              <a:buFontTx/>
              <a:buBlip>
                <a:blip r:embed="rId3"/>
              </a:buBlip>
              <a:defRPr sz="2000">
                <a:solidFill>
                  <a:srgbClr val="606060"/>
                </a:solidFill>
                <a:latin typeface="Gill Sans"/>
                <a:ea typeface="Gill Sans"/>
                <a:cs typeface="Gill Sans"/>
                <a:sym typeface="Gill Sans"/>
              </a:defRPr>
            </a:lvl1pPr>
            <a:lvl2pPr marL="613833" indent="-245533" defTabSz="410765">
              <a:spcBef>
                <a:spcPts val="2200"/>
              </a:spcBef>
              <a:buSzPct val="30000"/>
              <a:buFontTx/>
              <a:buBlip>
                <a:blip r:embed="rId3"/>
              </a:buBlip>
              <a:defRPr sz="2000">
                <a:solidFill>
                  <a:srgbClr val="606060"/>
                </a:solidFill>
                <a:latin typeface="Gill Sans"/>
                <a:ea typeface="Gill Sans"/>
                <a:cs typeface="Gill Sans"/>
                <a:sym typeface="Gill Sans"/>
              </a:defRPr>
            </a:lvl2pPr>
            <a:lvl3pPr marL="982133" indent="-245533" defTabSz="410765">
              <a:spcBef>
                <a:spcPts val="2200"/>
              </a:spcBef>
              <a:buSzPct val="30000"/>
              <a:buFontTx/>
              <a:buBlip>
                <a:blip r:embed="rId3"/>
              </a:buBlip>
              <a:defRPr sz="2000">
                <a:solidFill>
                  <a:srgbClr val="606060"/>
                </a:solidFill>
                <a:latin typeface="Gill Sans"/>
                <a:ea typeface="Gill Sans"/>
                <a:cs typeface="Gill Sans"/>
                <a:sym typeface="Gill Sans"/>
              </a:defRPr>
            </a:lvl3pPr>
            <a:lvl4pPr marL="1350433" indent="-245533" defTabSz="410765">
              <a:spcBef>
                <a:spcPts val="2200"/>
              </a:spcBef>
              <a:buSzPct val="30000"/>
              <a:buFontTx/>
              <a:buBlip>
                <a:blip r:embed="rId3"/>
              </a:buBlip>
              <a:defRPr sz="2000">
                <a:solidFill>
                  <a:srgbClr val="606060"/>
                </a:solidFill>
                <a:latin typeface="Gill Sans"/>
                <a:ea typeface="Gill Sans"/>
                <a:cs typeface="Gill Sans"/>
                <a:sym typeface="Gill Sans"/>
              </a:defRPr>
            </a:lvl4pPr>
            <a:lvl5pPr marL="1718733" indent="-245533" defTabSz="410765">
              <a:spcBef>
                <a:spcPts val="2200"/>
              </a:spcBef>
              <a:buSzPct val="30000"/>
              <a:buFontTx/>
              <a:buBlip>
                <a:blip r:embed="rId3"/>
              </a:buBlip>
              <a:defRPr sz="2000">
                <a:solidFill>
                  <a:srgbClr val="606060"/>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8556993" y="6161484"/>
            <a:ext cx="236539" cy="249238"/>
          </a:xfrm>
          <a:prstGeom prst="rect">
            <a:avLst/>
          </a:prstGeom>
        </p:spPr>
        <p:txBody>
          <a:bodyPr lIns="35718" tIns="35718" rIns="35718" bIns="35718" anchor="t"/>
          <a:lstStyle>
            <a:lvl1pPr algn="ctr" defTabSz="410765">
              <a:defRPr>
                <a:solidFill>
                  <a:srgbClr val="60606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30" name="Shape 30"/>
          <p:cNvSpPr/>
          <p:nvPr>
            <p:ph type="title"/>
          </p:nvPr>
        </p:nvSpPr>
        <p:spPr>
          <a:xfrm>
            <a:off x="457200" y="274638"/>
            <a:ext cx="8229600" cy="1143001"/>
          </a:xfrm>
          <a:prstGeom prst="rect">
            <a:avLst/>
          </a:prstGeom>
        </p:spPr>
        <p:txBody>
          <a:bodyPr>
            <a:normAutofit fontScale="100000" lnSpcReduction="0"/>
          </a:bodyPr>
          <a:lstStyle/>
          <a:p>
            <a:pPr/>
            <a:r>
              <a:t>Title Text</a:t>
            </a:r>
          </a:p>
        </p:txBody>
      </p:sp>
      <p:sp>
        <p:nvSpPr>
          <p:cNvPr id="31" name="Shape 31"/>
          <p:cNvSpPr/>
          <p:nvPr>
            <p:ph type="body" idx="1"/>
          </p:nvPr>
        </p:nvSpPr>
        <p:spPr>
          <a:xfrm>
            <a:off x="457200" y="1600200"/>
            <a:ext cx="8229600" cy="4525963"/>
          </a:xfrm>
          <a:prstGeom prst="rect">
            <a:avLst/>
          </a:prstGeom>
        </p:spPr>
        <p:txBody>
          <a:bodyPr>
            <a:normAutofit fontScale="100000" lnSpcReduction="0"/>
          </a:bodyPr>
          <a:lstStyle>
            <a:lvl1pPr>
              <a:buChar char="•"/>
            </a:lvl1pPr>
            <a:lvl5pPr marL="2194560" indent="-365760"/>
          </a:lstStyle>
          <a:p>
            <a:pPr/>
            <a:r>
              <a:t>Body Level One</a:t>
            </a:r>
          </a:p>
          <a:p>
            <a:pPr lvl="1"/>
            <a:r>
              <a:t>Body Level Two</a:t>
            </a:r>
          </a:p>
          <a:p>
            <a:pPr lvl="2"/>
            <a:r>
              <a:t>Body Level Three</a:t>
            </a:r>
          </a:p>
          <a:p>
            <a:pPr lvl="3"/>
            <a:r>
              <a:t>Body Level Four</a:t>
            </a:r>
          </a:p>
          <a:p>
            <a:pPr lvl="4"/>
            <a:r>
              <a:t>Body Level Five</a:t>
            </a:r>
          </a:p>
        </p:txBody>
      </p:sp>
      <p:sp>
        <p:nvSpPr>
          <p:cNvPr id="32" name="Shape 32"/>
          <p:cNvSpPr/>
          <p:nvPr>
            <p:ph type="sldNum" sz="quarter" idx="2"/>
          </p:nvPr>
        </p:nvSpPr>
        <p:spPr>
          <a:prstGeom prst="rect">
            <a:avLst/>
          </a:prstGeom>
        </p:spPr>
        <p:txBody>
          <a:bodyPr/>
          <a:lstStyle>
            <a:lvl1pPr>
              <a:defRPr>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Shape 3"/>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4572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9144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13716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gif"/><Relationship Id="rId4" Type="http://schemas.openxmlformats.org/officeDocument/2006/relationships/image" Target="../media/image7.g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gif"/></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gif"/><Relationship Id="rId4" Type="http://schemas.openxmlformats.org/officeDocument/2006/relationships/image" Target="../media/image1.g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g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gif"/><Relationship Id="rId4" Type="http://schemas.openxmlformats.org/officeDocument/2006/relationships/image" Target="../media/image1.g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g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gif"/><Relationship Id="rId3" Type="http://schemas.openxmlformats.org/officeDocument/2006/relationships/image" Target="../media/image1.g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gif"/><Relationship Id="rId4" Type="http://schemas.openxmlformats.org/officeDocument/2006/relationships/image" Target="../media/image14.gif"/><Relationship Id="rId5" Type="http://schemas.openxmlformats.org/officeDocument/2006/relationships/image" Target="../media/image15.g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g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g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1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18.g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g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gif"/><Relationship Id="rId4" Type="http://schemas.openxmlformats.org/officeDocument/2006/relationships/image" Target="../media/image1.g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gif"/><Relationship Id="rId4" Type="http://schemas.openxmlformats.org/officeDocument/2006/relationships/image" Target="../media/image1.g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gif"/><Relationship Id="rId4" Type="http://schemas.openxmlformats.org/officeDocument/2006/relationships/image" Target="../media/image3.gif"/><Relationship Id="rId5" Type="http://schemas.openxmlformats.org/officeDocument/2006/relationships/image" Target="../media/image4.g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 name="Illapel_boat.jpg"/>
          <p:cNvPicPr>
            <a:picLocks noChangeAspect="1"/>
          </p:cNvPicPr>
          <p:nvPr/>
        </p:nvPicPr>
        <p:blipFill>
          <a:blip r:embed="rId3">
            <a:extLst/>
          </a:blip>
          <a:srcRect l="0" t="17547" r="0" b="17547"/>
          <a:stretch>
            <a:fillRect/>
          </a:stretch>
        </p:blipFill>
        <p:spPr>
          <a:xfrm>
            <a:off x="707294" y="189343"/>
            <a:ext cx="7729412" cy="3731154"/>
          </a:xfrm>
          <a:prstGeom prst="rect">
            <a:avLst/>
          </a:prstGeom>
          <a:ln w="12700">
            <a:miter lim="400000"/>
          </a:ln>
        </p:spPr>
      </p:pic>
      <p:sp>
        <p:nvSpPr>
          <p:cNvPr id="42" name="Shape 42"/>
          <p:cNvSpPr/>
          <p:nvPr>
            <p:ph type="title" idx="4294967295"/>
          </p:nvPr>
        </p:nvSpPr>
        <p:spPr>
          <a:xfrm>
            <a:off x="223149" y="4089580"/>
            <a:ext cx="6077286" cy="1872023"/>
          </a:xfrm>
          <a:prstGeom prst="rect">
            <a:avLst/>
          </a:prstGeom>
        </p:spPr>
        <p:txBody>
          <a:bodyPr lIns="0" tIns="0" rIns="0" bIns="0">
            <a:normAutofit fontScale="100000" lnSpcReduction="0"/>
          </a:bodyPr>
          <a:lstStyle>
            <a:lvl1pPr algn="l" defTabSz="12700">
              <a:defRPr sz="3800">
                <a:latin typeface="+mn-lt"/>
                <a:ea typeface="+mn-ea"/>
                <a:cs typeface="+mn-cs"/>
                <a:sym typeface="Helvetica"/>
              </a:defRPr>
            </a:lvl1pPr>
          </a:lstStyle>
          <a:p>
            <a:pPr/>
            <a:r>
              <a:t>Integrated Geophysical Characteristics of the 2015 Illapel, Chile, Earthquake</a:t>
            </a:r>
          </a:p>
        </p:txBody>
      </p:sp>
      <p:sp>
        <p:nvSpPr>
          <p:cNvPr id="43" name="Shape 43"/>
          <p:cNvSpPr/>
          <p:nvPr/>
        </p:nvSpPr>
        <p:spPr>
          <a:xfrm>
            <a:off x="159649" y="5963642"/>
            <a:ext cx="6607444"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2000">
                <a:latin typeface="+mn-lt"/>
                <a:ea typeface="+mn-ea"/>
                <a:cs typeface="+mn-cs"/>
                <a:sym typeface="Helvetica"/>
              </a:defRPr>
            </a:lvl1pPr>
          </a:lstStyle>
          <a:p>
            <a:pPr/>
            <a:r>
              <a:t>Matthew Herman, William Yeck, Jennifer Nealy, Gavin Hayes, William Barnhart, Harley Benz, Kevin Furlong</a:t>
            </a:r>
          </a:p>
        </p:txBody>
      </p:sp>
      <p:pic>
        <p:nvPicPr>
          <p:cNvPr id="44" name="PSUGeodynamicsLogo.png" descr="PSUGeodynamicsLogo.gif"/>
          <p:cNvPicPr>
            <a:picLocks noChangeAspect="1"/>
          </p:cNvPicPr>
          <p:nvPr/>
        </p:nvPicPr>
        <p:blipFill>
          <a:blip r:embed="rId4">
            <a:extLst/>
          </a:blip>
          <a:stretch>
            <a:fillRect/>
          </a:stretch>
        </p:blipFill>
        <p:spPr>
          <a:xfrm>
            <a:off x="6856083" y="4228531"/>
            <a:ext cx="1881188" cy="800101"/>
          </a:xfrm>
          <a:prstGeom prst="rect">
            <a:avLst/>
          </a:prstGeom>
          <a:ln w="12700">
            <a:miter lim="400000"/>
          </a:ln>
        </p:spPr>
      </p:pic>
      <p:pic>
        <p:nvPicPr>
          <p:cNvPr id="45" name="USGS_Logo.png" descr="USGS_Logo.gif"/>
          <p:cNvPicPr>
            <a:picLocks noChangeAspect="1"/>
          </p:cNvPicPr>
          <p:nvPr/>
        </p:nvPicPr>
        <p:blipFill>
          <a:blip r:embed="rId5">
            <a:extLst/>
          </a:blip>
          <a:stretch>
            <a:fillRect/>
          </a:stretch>
        </p:blipFill>
        <p:spPr>
          <a:xfrm>
            <a:off x="6856083" y="5126219"/>
            <a:ext cx="1881188" cy="701676"/>
          </a:xfrm>
          <a:prstGeom prst="rect">
            <a:avLst/>
          </a:prstGeom>
          <a:ln w="12700">
            <a:miter lim="400000"/>
          </a:ln>
        </p:spPr>
      </p:pic>
      <p:pic>
        <p:nvPicPr>
          <p:cNvPr id="46" name="DomeWordLeft.png" descr="DomeWordLeft.gif"/>
          <p:cNvPicPr>
            <a:picLocks noChangeAspect="1"/>
          </p:cNvPicPr>
          <p:nvPr/>
        </p:nvPicPr>
        <p:blipFill>
          <a:blip r:embed="rId6">
            <a:extLst/>
          </a:blip>
          <a:stretch>
            <a:fillRect/>
          </a:stretch>
        </p:blipFill>
        <p:spPr>
          <a:xfrm>
            <a:off x="6856083" y="6045081"/>
            <a:ext cx="1881188" cy="48736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idx="4294967295"/>
          </p:nvPr>
        </p:nvSpPr>
        <p:spPr>
          <a:xfrm>
            <a:off x="457200" y="2825750"/>
            <a:ext cx="8229600" cy="1143001"/>
          </a:xfrm>
          <a:prstGeom prst="rect">
            <a:avLst/>
          </a:prstGeom>
        </p:spPr>
        <p:txBody>
          <a:bodyPr>
            <a:normAutofit fontScale="100000" lnSpcReduction="0"/>
          </a:bodyPr>
          <a:lstStyle/>
          <a:p>
            <a:pPr defTabSz="356615">
              <a:defRPr sz="3432">
                <a:latin typeface="+mn-lt"/>
                <a:ea typeface="+mn-ea"/>
                <a:cs typeface="+mn-cs"/>
                <a:sym typeface="Helvetica"/>
              </a:defRPr>
            </a:pPr>
            <a:r>
              <a:t>Seismological</a:t>
            </a:r>
            <a:br/>
            <a:r>
              <a:t>Finite Fault Modeling</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nvSpPr>
        <p:spPr>
          <a:xfrm>
            <a:off x="3811252" y="179647"/>
            <a:ext cx="5262946" cy="95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latin typeface="+mn-lt"/>
                <a:ea typeface="+mn-ea"/>
                <a:cs typeface="+mn-cs"/>
                <a:sym typeface="Helvetica"/>
              </a:defRPr>
            </a:pPr>
            <a:r>
              <a:t>Invert velocity and displacement</a:t>
            </a:r>
          </a:p>
          <a:p>
            <a:pPr>
              <a:defRPr sz="2800">
                <a:latin typeface="+mn-lt"/>
                <a:ea typeface="+mn-ea"/>
                <a:cs typeface="+mn-cs"/>
                <a:sym typeface="Helvetica"/>
              </a:defRPr>
            </a:pPr>
            <a:r>
              <a:t>Multiple period bands</a:t>
            </a:r>
          </a:p>
        </p:txBody>
      </p:sp>
      <p:pic>
        <p:nvPicPr>
          <p:cNvPr id="113" name="ffm_data_fits.gif"/>
          <p:cNvPicPr>
            <a:picLocks noChangeAspect="1"/>
          </p:cNvPicPr>
          <p:nvPr/>
        </p:nvPicPr>
        <p:blipFill>
          <a:blip r:embed="rId3">
            <a:extLst/>
          </a:blip>
          <a:stretch>
            <a:fillRect/>
          </a:stretch>
        </p:blipFill>
        <p:spPr>
          <a:xfrm>
            <a:off x="-45365" y="0"/>
            <a:ext cx="4067461" cy="6858001"/>
          </a:xfrm>
          <a:prstGeom prst="rect">
            <a:avLst/>
          </a:prstGeom>
          <a:ln w="12700">
            <a:miter lim="400000"/>
          </a:ln>
        </p:spPr>
      </p:pic>
      <p:pic>
        <p:nvPicPr>
          <p:cNvPr id="114" name="ffm_slip_time.gif"/>
          <p:cNvPicPr>
            <a:picLocks noChangeAspect="1"/>
          </p:cNvPicPr>
          <p:nvPr/>
        </p:nvPicPr>
        <p:blipFill>
          <a:blip r:embed="rId4">
            <a:extLst/>
          </a:blip>
          <a:stretch>
            <a:fillRect/>
          </a:stretch>
        </p:blipFill>
        <p:spPr>
          <a:xfrm>
            <a:off x="3850559" y="1322726"/>
            <a:ext cx="5114487" cy="4271661"/>
          </a:xfrm>
          <a:prstGeom prst="rect">
            <a:avLst/>
          </a:prstGeom>
          <a:ln w="12700">
            <a:miter lim="400000"/>
          </a:ln>
        </p:spPr>
      </p:pic>
      <p:sp>
        <p:nvSpPr>
          <p:cNvPr id="115" name="Shape 115"/>
          <p:cNvSpPr/>
          <p:nvPr/>
        </p:nvSpPr>
        <p:spPr>
          <a:xfrm>
            <a:off x="3882134" y="5782425"/>
            <a:ext cx="5051337"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a:latin typeface="+mn-lt"/>
                <a:ea typeface="+mn-ea"/>
                <a:cs typeface="+mn-cs"/>
                <a:sym typeface="Helvetica"/>
              </a:defRPr>
            </a:pPr>
            <a:r>
              <a:t>Slip distribution and amplitude (top),</a:t>
            </a:r>
          </a:p>
          <a:p>
            <a:pPr algn="ctr">
              <a:defRPr>
                <a:latin typeface="+mn-lt"/>
                <a:ea typeface="+mn-ea"/>
                <a:cs typeface="+mn-cs"/>
                <a:sym typeface="Helvetica"/>
              </a:defRPr>
            </a:pPr>
            <a:r>
              <a:t>and timing (bottom)</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ffm_slip_time.gif"/>
          <p:cNvPicPr>
            <a:picLocks noChangeAspect="1"/>
          </p:cNvPicPr>
          <p:nvPr/>
        </p:nvPicPr>
        <p:blipFill>
          <a:blip r:embed="rId3">
            <a:extLst/>
          </a:blip>
          <a:stretch>
            <a:fillRect/>
          </a:stretch>
        </p:blipFill>
        <p:spPr>
          <a:xfrm>
            <a:off x="466436" y="-1"/>
            <a:ext cx="8211128" cy="6858001"/>
          </a:xfrm>
          <a:prstGeom prst="rect">
            <a:avLst/>
          </a:prstGeom>
          <a:ln w="12700">
            <a:miter lim="400000"/>
          </a:ln>
        </p:spPr>
      </p:pic>
      <p:sp>
        <p:nvSpPr>
          <p:cNvPr id="120" name="Shape 120"/>
          <p:cNvSpPr/>
          <p:nvPr/>
        </p:nvSpPr>
        <p:spPr>
          <a:xfrm>
            <a:off x="1155783" y="2451330"/>
            <a:ext cx="1763079" cy="7010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2000">
                <a:latin typeface="+mn-lt"/>
                <a:ea typeface="+mn-ea"/>
                <a:cs typeface="+mn-cs"/>
                <a:sym typeface="Helvetica"/>
              </a:defRPr>
            </a:pPr>
            <a:r>
              <a:t>Hypocenter</a:t>
            </a:r>
          </a:p>
          <a:p>
            <a:pPr algn="ctr">
              <a:defRPr sz="2000">
                <a:latin typeface="+mn-lt"/>
                <a:ea typeface="+mn-ea"/>
                <a:cs typeface="+mn-cs"/>
                <a:sym typeface="Helvetica"/>
              </a:defRPr>
            </a:pPr>
            <a:r>
              <a:t>Depth = 28 km</a:t>
            </a:r>
          </a:p>
        </p:txBody>
      </p:sp>
      <p:sp>
        <p:nvSpPr>
          <p:cNvPr id="121" name="Shape 121"/>
          <p:cNvSpPr/>
          <p:nvPr/>
        </p:nvSpPr>
        <p:spPr>
          <a:xfrm>
            <a:off x="6901228" y="3382356"/>
            <a:ext cx="849472"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pPr/>
            <a:r>
              <a:t>North</a:t>
            </a:r>
          </a:p>
        </p:txBody>
      </p:sp>
      <p:sp>
        <p:nvSpPr>
          <p:cNvPr id="122" name="Shape 122"/>
          <p:cNvSpPr/>
          <p:nvPr/>
        </p:nvSpPr>
        <p:spPr>
          <a:xfrm>
            <a:off x="6009178" y="3612226"/>
            <a:ext cx="849472" cy="1"/>
          </a:xfrm>
          <a:prstGeom prst="line">
            <a:avLst/>
          </a:prstGeom>
          <a:ln w="25400">
            <a:solidFill>
              <a:srgbClr val="000000"/>
            </a:solidFill>
            <a:tailEnd type="triangle"/>
          </a:ln>
        </p:spPr>
        <p:txBody>
          <a:bodyPr lIns="45719" rIns="45719"/>
          <a:lstStyle/>
          <a:p>
            <a:pP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6" name="multi_topo_ffm.gif"/>
          <p:cNvPicPr>
            <a:picLocks noChangeAspect="1"/>
          </p:cNvPicPr>
          <p:nvPr/>
        </p:nvPicPr>
        <p:blipFill>
          <a:blip r:embed="rId3">
            <a:extLst/>
          </a:blip>
          <a:stretch>
            <a:fillRect/>
          </a:stretch>
        </p:blipFill>
        <p:spPr>
          <a:xfrm>
            <a:off x="2866009" y="-1"/>
            <a:ext cx="6486969" cy="6858001"/>
          </a:xfrm>
          <a:prstGeom prst="rect">
            <a:avLst/>
          </a:prstGeom>
          <a:ln w="12700">
            <a:miter lim="400000"/>
          </a:ln>
        </p:spPr>
      </p:pic>
      <p:sp>
        <p:nvSpPr>
          <p:cNvPr id="127" name="Shape 127"/>
          <p:cNvSpPr/>
          <p:nvPr/>
        </p:nvSpPr>
        <p:spPr>
          <a:xfrm>
            <a:off x="209550" y="1700212"/>
            <a:ext cx="2655888" cy="484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Rupture began at ~28 km depth</a:t>
            </a:r>
          </a:p>
          <a:p>
            <a:pPr marL="225425" indent="-225425">
              <a:buSzPct val="100000"/>
              <a:buFont typeface="Arial"/>
              <a:buChar char="•"/>
              <a:defRPr sz="2800">
                <a:latin typeface="+mn-lt"/>
                <a:ea typeface="+mn-ea"/>
                <a:cs typeface="+mn-cs"/>
                <a:sym typeface="Helvetica"/>
              </a:defRPr>
            </a:pPr>
            <a:r>
              <a:t>15+ meters of shallow fault slip</a:t>
            </a:r>
          </a:p>
          <a:p>
            <a:pPr marL="225425" indent="-225425">
              <a:buSzPct val="100000"/>
              <a:buFont typeface="Arial"/>
              <a:buChar char="•"/>
              <a:defRPr sz="2800">
                <a:latin typeface="+mn-lt"/>
                <a:ea typeface="+mn-ea"/>
                <a:cs typeface="+mn-cs"/>
                <a:sym typeface="Helvetica"/>
              </a:defRPr>
            </a:pPr>
            <a:r>
              <a:t>10 meters of fault slip near coast</a:t>
            </a:r>
          </a:p>
          <a:p>
            <a:pPr marL="225425" indent="-225425">
              <a:buSzPct val="100000"/>
              <a:buFont typeface="Arial"/>
              <a:buChar char="•"/>
              <a:defRPr sz="2800">
                <a:latin typeface="+mn-lt"/>
                <a:ea typeface="+mn-ea"/>
                <a:cs typeface="+mn-cs"/>
                <a:sym typeface="Helvetica"/>
              </a:defRPr>
            </a:pPr>
            <a:r>
              <a:t>Duration of ~2 minutes</a:t>
            </a:r>
          </a:p>
        </p:txBody>
      </p:sp>
      <p:sp>
        <p:nvSpPr>
          <p:cNvPr id="128" name="Shape 128"/>
          <p:cNvSpPr/>
          <p:nvPr>
            <p:ph type="title" idx="4294967295"/>
          </p:nvPr>
        </p:nvSpPr>
        <p:spPr>
          <a:xfrm>
            <a:off x="0" y="365124"/>
            <a:ext cx="3479800" cy="1143002"/>
          </a:xfrm>
          <a:prstGeom prst="rect">
            <a:avLst/>
          </a:prstGeom>
        </p:spPr>
        <p:txBody>
          <a:bodyPr>
            <a:normAutofit fontScale="100000" lnSpcReduction="0"/>
          </a:bodyPr>
          <a:lstStyle/>
          <a:p>
            <a:pPr defTabSz="434340">
              <a:defRPr sz="3420">
                <a:latin typeface="+mn-lt"/>
                <a:ea typeface="+mn-ea"/>
                <a:cs typeface="+mn-cs"/>
                <a:sym typeface="Helvetica"/>
              </a:defRPr>
            </a:pPr>
            <a:r>
              <a:t>Seismological</a:t>
            </a:r>
          </a:p>
          <a:p>
            <a:pPr defTabSz="434340">
              <a:defRPr sz="3420">
                <a:latin typeface="+mn-lt"/>
                <a:ea typeface="+mn-ea"/>
                <a:cs typeface="+mn-cs"/>
                <a:sym typeface="Helvetica"/>
              </a:defRPr>
            </a:pPr>
            <a:r>
              <a:t>Finite Fault</a:t>
            </a:r>
          </a:p>
        </p:txBody>
      </p:sp>
      <p:pic>
        <p:nvPicPr>
          <p:cNvPr id="129" name="Wphase_single.gif"/>
          <p:cNvPicPr>
            <a:picLocks noChangeAspect="1"/>
          </p:cNvPicPr>
          <p:nvPr/>
        </p:nvPicPr>
        <p:blipFill>
          <a:blip r:embed="rId4">
            <a:extLst/>
          </a:blip>
          <a:stretch>
            <a:fillRect/>
          </a:stretch>
        </p:blipFill>
        <p:spPr>
          <a:xfrm>
            <a:off x="3923498" y="925850"/>
            <a:ext cx="944557" cy="945482"/>
          </a:xfrm>
          <a:prstGeom prst="rect">
            <a:avLst/>
          </a:prstGeom>
          <a:ln w="12700">
            <a:miter lim="400000"/>
          </a:ln>
        </p:spPr>
      </p:pic>
      <p:sp>
        <p:nvSpPr>
          <p:cNvPr id="130" name="Shape 130"/>
          <p:cNvSpPr/>
          <p:nvPr/>
        </p:nvSpPr>
        <p:spPr>
          <a:xfrm>
            <a:off x="3540949" y="229523"/>
            <a:ext cx="1762843"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900">
                <a:latin typeface="+mn-lt"/>
                <a:ea typeface="+mn-ea"/>
                <a:cs typeface="+mn-cs"/>
                <a:sym typeface="Helvetica"/>
              </a:defRPr>
            </a:pPr>
            <a:r>
              <a:t>Main Shock</a:t>
            </a:r>
          </a:p>
          <a:p>
            <a:pPr algn="ctr">
              <a:defRPr sz="1900">
                <a:latin typeface="+mn-lt"/>
                <a:ea typeface="+mn-ea"/>
                <a:cs typeface="+mn-cs"/>
                <a:sym typeface="Helvetica"/>
              </a:defRPr>
            </a:pPr>
            <a:r>
              <a:t>Moment Tensor</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4" name="Hayes_tsunami.gif"/>
          <p:cNvPicPr>
            <a:picLocks noChangeAspect="1"/>
          </p:cNvPicPr>
          <p:nvPr/>
        </p:nvPicPr>
        <p:blipFill>
          <a:blip r:embed="rId3">
            <a:extLst/>
          </a:blip>
          <a:stretch>
            <a:fillRect/>
          </a:stretch>
        </p:blipFill>
        <p:spPr>
          <a:xfrm>
            <a:off x="585738" y="0"/>
            <a:ext cx="7972523" cy="6858001"/>
          </a:xfrm>
          <a:prstGeom prst="rect">
            <a:avLst/>
          </a:prstGeom>
          <a:ln w="12700">
            <a:miter lim="400000"/>
          </a:ln>
        </p:spPr>
      </p:pic>
      <p:sp>
        <p:nvSpPr>
          <p:cNvPr id="135" name="Shape 135"/>
          <p:cNvSpPr/>
          <p:nvPr/>
        </p:nvSpPr>
        <p:spPr>
          <a:xfrm rot="222493">
            <a:off x="3047697" y="2198108"/>
            <a:ext cx="609234" cy="1478684"/>
          </a:xfrm>
          <a:prstGeom prst="rect">
            <a:avLst/>
          </a:prstGeom>
          <a:ln w="25400">
            <a:solidFill>
              <a:srgbClr val="000000">
                <a:alpha val="50000"/>
              </a:srgbClr>
            </a:solidFill>
            <a:miter lim="400000"/>
          </a:ln>
        </p:spPr>
        <p:txBody>
          <a:bodyPr lIns="45719" rIns="45719"/>
          <a:lstStyle/>
          <a:p>
            <a:pPr/>
          </a:p>
        </p:txBody>
      </p:sp>
      <p:sp>
        <p:nvSpPr>
          <p:cNvPr id="136" name="Shape 136"/>
          <p:cNvSpPr/>
          <p:nvPr/>
        </p:nvSpPr>
        <p:spPr>
          <a:xfrm>
            <a:off x="18290" y="24014"/>
            <a:ext cx="5788321" cy="4216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2200">
                <a:latin typeface="+mn-lt"/>
                <a:ea typeface="+mn-ea"/>
                <a:cs typeface="+mn-cs"/>
                <a:sym typeface="Helvetica"/>
              </a:defRPr>
            </a:lvl1pPr>
          </a:lstStyle>
          <a:p>
            <a:pPr/>
            <a:r>
              <a:t>Tsunami data courtesy of Sebastian Riquelme</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idx="4294967295"/>
          </p:nvPr>
        </p:nvSpPr>
        <p:spPr>
          <a:xfrm>
            <a:off x="457200" y="2825750"/>
            <a:ext cx="8229600" cy="1143001"/>
          </a:xfrm>
          <a:prstGeom prst="rect">
            <a:avLst/>
          </a:prstGeom>
        </p:spPr>
        <p:txBody>
          <a:bodyPr>
            <a:normAutofit fontScale="100000" lnSpcReduction="0"/>
          </a:bodyPr>
          <a:lstStyle>
            <a:lvl1pPr>
              <a:defRPr>
                <a:latin typeface="+mn-lt"/>
                <a:ea typeface="+mn-ea"/>
                <a:cs typeface="+mn-cs"/>
                <a:sym typeface="Helvetica"/>
              </a:defRPr>
            </a:lvl1pPr>
          </a:lstStyle>
          <a:p>
            <a:pPr/>
            <a:r>
              <a:t>Hypocentral Relocation</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nvSpPr>
        <p:spPr>
          <a:xfrm>
            <a:off x="126124" y="669636"/>
            <a:ext cx="4554300" cy="1056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200">
                <a:latin typeface="+mn-lt"/>
                <a:ea typeface="+mn-ea"/>
                <a:cs typeface="+mn-cs"/>
                <a:sym typeface="Helvetica"/>
              </a:defRPr>
            </a:pPr>
            <a:r>
              <a:t>Bayesian Multiple Event</a:t>
            </a:r>
          </a:p>
          <a:p>
            <a:pPr algn="ctr">
              <a:defRPr sz="3200">
                <a:latin typeface="+mn-lt"/>
                <a:ea typeface="+mn-ea"/>
                <a:cs typeface="+mn-cs"/>
                <a:sym typeface="Helvetica"/>
              </a:defRPr>
            </a:pPr>
            <a:r>
              <a:t>Relocation</a:t>
            </a:r>
          </a:p>
        </p:txBody>
      </p:sp>
      <p:sp>
        <p:nvSpPr>
          <p:cNvPr id="145" name="Shape 145"/>
          <p:cNvSpPr/>
          <p:nvPr/>
        </p:nvSpPr>
        <p:spPr>
          <a:xfrm>
            <a:off x="340177" y="2077871"/>
            <a:ext cx="4554300" cy="22812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240631" indent="-240631" defTabSz="203200">
              <a:buSzPct val="100000"/>
              <a:buChar char="•"/>
              <a:defRPr>
                <a:latin typeface="+mn-lt"/>
                <a:ea typeface="+mn-ea"/>
                <a:cs typeface="+mn-cs"/>
                <a:sym typeface="Helvetica"/>
              </a:defRPr>
            </a:pPr>
            <a:r>
              <a:t>Following Myers et al. (2007, 2009)</a:t>
            </a:r>
          </a:p>
          <a:p>
            <a:pPr marL="240631" indent="-240631" defTabSz="203200">
              <a:buSzPct val="100000"/>
              <a:buChar char="•"/>
              <a:defRPr>
                <a:latin typeface="+mn-lt"/>
                <a:ea typeface="+mn-ea"/>
                <a:cs typeface="+mn-cs"/>
                <a:sym typeface="Helvetica"/>
              </a:defRPr>
            </a:pPr>
            <a:r>
              <a:t>Absolute location and uncertainty estimates</a:t>
            </a:r>
          </a:p>
          <a:p>
            <a:pPr marL="240631" indent="-240631" defTabSz="203200">
              <a:buSzPct val="100000"/>
              <a:buChar char="•"/>
              <a:defRPr>
                <a:latin typeface="+mn-lt"/>
                <a:ea typeface="+mn-ea"/>
                <a:cs typeface="+mn-cs"/>
                <a:sym typeface="Helvetica"/>
              </a:defRPr>
            </a:pPr>
            <a:r>
              <a:t>Relies on Pg, Pn, P, Sn, Sg phase observations</a:t>
            </a:r>
          </a:p>
        </p:txBody>
      </p:sp>
      <p:pic>
        <p:nvPicPr>
          <p:cNvPr id="146" name="Distributions.png"/>
          <p:cNvPicPr>
            <a:picLocks noChangeAspect="1"/>
          </p:cNvPicPr>
          <p:nvPr/>
        </p:nvPicPr>
        <p:blipFill>
          <a:blip r:embed="rId3">
            <a:extLst/>
          </a:blip>
          <a:stretch>
            <a:fillRect/>
          </a:stretch>
        </p:blipFill>
        <p:spPr>
          <a:xfrm>
            <a:off x="4724536" y="795342"/>
            <a:ext cx="4329005" cy="6121403"/>
          </a:xfrm>
          <a:prstGeom prst="rect">
            <a:avLst/>
          </a:prstGeom>
          <a:ln w="12700">
            <a:miter lim="400000"/>
          </a:ln>
        </p:spPr>
      </p:pic>
      <p:sp>
        <p:nvSpPr>
          <p:cNvPr id="147" name="Shape 147"/>
          <p:cNvSpPr/>
          <p:nvPr/>
        </p:nvSpPr>
        <p:spPr>
          <a:xfrm>
            <a:off x="2695214" y="5724698"/>
            <a:ext cx="2306351"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a:defRPr i="1">
                <a:latin typeface="+mn-lt"/>
                <a:ea typeface="+mn-ea"/>
                <a:cs typeface="+mn-cs"/>
                <a:sym typeface="Helvetica"/>
              </a:defRPr>
            </a:lvl1pPr>
          </a:lstStyle>
          <a:p>
            <a:pPr/>
            <a:r>
              <a:t>Prior distribution</a:t>
            </a:r>
          </a:p>
        </p:txBody>
      </p:sp>
      <p:sp>
        <p:nvSpPr>
          <p:cNvPr id="148" name="Shape 148"/>
          <p:cNvSpPr/>
          <p:nvPr/>
        </p:nvSpPr>
        <p:spPr>
          <a:xfrm>
            <a:off x="2119101" y="6057366"/>
            <a:ext cx="288246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a:defRPr i="1">
                <a:solidFill>
                  <a:srgbClr val="FF2600"/>
                </a:solidFill>
                <a:latin typeface="+mn-lt"/>
                <a:ea typeface="+mn-ea"/>
                <a:cs typeface="+mn-cs"/>
                <a:sym typeface="Helvetica"/>
              </a:defRPr>
            </a:lvl1pPr>
          </a:lstStyle>
          <a:p>
            <a:pPr/>
            <a:r>
              <a:t>Posterior distribution</a:t>
            </a:r>
          </a:p>
        </p:txBody>
      </p:sp>
      <p:sp>
        <p:nvSpPr>
          <p:cNvPr id="149" name="Shape 149"/>
          <p:cNvSpPr/>
          <p:nvPr/>
        </p:nvSpPr>
        <p:spPr>
          <a:xfrm>
            <a:off x="5244581" y="96519"/>
            <a:ext cx="3288914"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a:latin typeface="+mn-lt"/>
                <a:ea typeface="+mn-ea"/>
                <a:cs typeface="+mn-cs"/>
                <a:sym typeface="Helvetica"/>
              </a:defRPr>
            </a:pPr>
            <a:r>
              <a:t>Main Shock</a:t>
            </a:r>
          </a:p>
          <a:p>
            <a:pPr algn="ctr">
              <a:defRPr>
                <a:latin typeface="+mn-lt"/>
                <a:ea typeface="+mn-ea"/>
                <a:cs typeface="+mn-cs"/>
                <a:sym typeface="Helvetica"/>
              </a:defRPr>
            </a:pPr>
            <a:r>
              <a:t>Probability Distributions</a:t>
            </a:r>
          </a:p>
        </p:txBody>
      </p:sp>
      <p:sp>
        <p:nvSpPr>
          <p:cNvPr id="150" name="Shape 150"/>
          <p:cNvSpPr/>
          <p:nvPr/>
        </p:nvSpPr>
        <p:spPr>
          <a:xfrm>
            <a:off x="7405995" y="968086"/>
            <a:ext cx="118880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Latitude</a:t>
            </a:r>
          </a:p>
        </p:txBody>
      </p:sp>
      <p:sp>
        <p:nvSpPr>
          <p:cNvPr id="151" name="Shape 151"/>
          <p:cNvSpPr/>
          <p:nvPr/>
        </p:nvSpPr>
        <p:spPr>
          <a:xfrm>
            <a:off x="5144933" y="3904788"/>
            <a:ext cx="917487"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Depth</a:t>
            </a:r>
          </a:p>
        </p:txBody>
      </p:sp>
      <p:sp>
        <p:nvSpPr>
          <p:cNvPr id="152" name="Shape 152"/>
          <p:cNvSpPr/>
          <p:nvPr/>
        </p:nvSpPr>
        <p:spPr>
          <a:xfrm>
            <a:off x="7190095" y="2458373"/>
            <a:ext cx="1443147"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Longitude</a:t>
            </a:r>
          </a:p>
        </p:txBody>
      </p:sp>
      <p:sp>
        <p:nvSpPr>
          <p:cNvPr id="153" name="Shape 153"/>
          <p:cNvSpPr/>
          <p:nvPr/>
        </p:nvSpPr>
        <p:spPr>
          <a:xfrm>
            <a:off x="6984355" y="5395075"/>
            <a:ext cx="166266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Origin Time</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nvSpPr>
        <p:spPr>
          <a:xfrm>
            <a:off x="126124" y="669636"/>
            <a:ext cx="4554300" cy="1056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200">
                <a:latin typeface="+mn-lt"/>
                <a:ea typeface="+mn-ea"/>
                <a:cs typeface="+mn-cs"/>
                <a:sym typeface="Helvetica"/>
              </a:defRPr>
            </a:pPr>
            <a:r>
              <a:t>Bayesian Multiple Event</a:t>
            </a:r>
          </a:p>
          <a:p>
            <a:pPr algn="ctr">
              <a:defRPr sz="3200">
                <a:latin typeface="+mn-lt"/>
                <a:ea typeface="+mn-ea"/>
                <a:cs typeface="+mn-cs"/>
                <a:sym typeface="Helvetica"/>
              </a:defRPr>
            </a:pPr>
            <a:r>
              <a:t>Relocation</a:t>
            </a:r>
          </a:p>
        </p:txBody>
      </p:sp>
      <p:sp>
        <p:nvSpPr>
          <p:cNvPr id="158" name="Shape 158"/>
          <p:cNvSpPr/>
          <p:nvPr/>
        </p:nvSpPr>
        <p:spPr>
          <a:xfrm>
            <a:off x="340177" y="2077871"/>
            <a:ext cx="4554300" cy="22812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240631" indent="-240631" defTabSz="203200">
              <a:buSzPct val="100000"/>
              <a:buChar char="•"/>
              <a:defRPr>
                <a:latin typeface="+mn-lt"/>
                <a:ea typeface="+mn-ea"/>
                <a:cs typeface="+mn-cs"/>
                <a:sym typeface="Helvetica"/>
              </a:defRPr>
            </a:pPr>
            <a:r>
              <a:t>Following Myers et al. (2007, 2009)</a:t>
            </a:r>
          </a:p>
          <a:p>
            <a:pPr marL="240631" indent="-240631" defTabSz="203200">
              <a:buSzPct val="100000"/>
              <a:buChar char="•"/>
              <a:defRPr>
                <a:latin typeface="+mn-lt"/>
                <a:ea typeface="+mn-ea"/>
                <a:cs typeface="+mn-cs"/>
                <a:sym typeface="Helvetica"/>
              </a:defRPr>
            </a:pPr>
            <a:r>
              <a:t>Absolute location and uncertainty estimates</a:t>
            </a:r>
          </a:p>
          <a:p>
            <a:pPr marL="240631" indent="-240631" defTabSz="203200">
              <a:buSzPct val="100000"/>
              <a:buChar char="•"/>
              <a:defRPr>
                <a:latin typeface="+mn-lt"/>
                <a:ea typeface="+mn-ea"/>
                <a:cs typeface="+mn-cs"/>
                <a:sym typeface="Helvetica"/>
              </a:defRPr>
            </a:pPr>
            <a:r>
              <a:t>Relies on Pg, Pn, P, Sn, Sg phase observations</a:t>
            </a:r>
          </a:p>
        </p:txBody>
      </p:sp>
      <p:pic>
        <p:nvPicPr>
          <p:cNvPr id="159" name="Distributions.png"/>
          <p:cNvPicPr>
            <a:picLocks noChangeAspect="1"/>
          </p:cNvPicPr>
          <p:nvPr/>
        </p:nvPicPr>
        <p:blipFill>
          <a:blip r:embed="rId3">
            <a:extLst/>
          </a:blip>
          <a:stretch>
            <a:fillRect/>
          </a:stretch>
        </p:blipFill>
        <p:spPr>
          <a:xfrm>
            <a:off x="4724536" y="795342"/>
            <a:ext cx="4329005" cy="6121403"/>
          </a:xfrm>
          <a:prstGeom prst="rect">
            <a:avLst/>
          </a:prstGeom>
          <a:ln w="12700">
            <a:miter lim="400000"/>
          </a:ln>
        </p:spPr>
      </p:pic>
      <p:sp>
        <p:nvSpPr>
          <p:cNvPr id="160" name="Shape 160"/>
          <p:cNvSpPr/>
          <p:nvPr/>
        </p:nvSpPr>
        <p:spPr>
          <a:xfrm>
            <a:off x="2695214" y="5724698"/>
            <a:ext cx="2306351"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a:defRPr i="1">
                <a:latin typeface="+mn-lt"/>
                <a:ea typeface="+mn-ea"/>
                <a:cs typeface="+mn-cs"/>
                <a:sym typeface="Helvetica"/>
              </a:defRPr>
            </a:lvl1pPr>
          </a:lstStyle>
          <a:p>
            <a:pPr/>
            <a:r>
              <a:t>Prior distribution</a:t>
            </a:r>
          </a:p>
        </p:txBody>
      </p:sp>
      <p:sp>
        <p:nvSpPr>
          <p:cNvPr id="161" name="Shape 161"/>
          <p:cNvSpPr/>
          <p:nvPr/>
        </p:nvSpPr>
        <p:spPr>
          <a:xfrm>
            <a:off x="2119101" y="6057366"/>
            <a:ext cx="288246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a:defRPr i="1">
                <a:solidFill>
                  <a:srgbClr val="FF2600"/>
                </a:solidFill>
                <a:latin typeface="+mn-lt"/>
                <a:ea typeface="+mn-ea"/>
                <a:cs typeface="+mn-cs"/>
                <a:sym typeface="Helvetica"/>
              </a:defRPr>
            </a:lvl1pPr>
          </a:lstStyle>
          <a:p>
            <a:pPr/>
            <a:r>
              <a:t>Posterior distribution</a:t>
            </a:r>
          </a:p>
        </p:txBody>
      </p:sp>
      <p:sp>
        <p:nvSpPr>
          <p:cNvPr id="162" name="Shape 162"/>
          <p:cNvSpPr/>
          <p:nvPr/>
        </p:nvSpPr>
        <p:spPr>
          <a:xfrm>
            <a:off x="5244581" y="96519"/>
            <a:ext cx="3288914"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a:latin typeface="+mn-lt"/>
                <a:ea typeface="+mn-ea"/>
                <a:cs typeface="+mn-cs"/>
                <a:sym typeface="Helvetica"/>
              </a:defRPr>
            </a:pPr>
            <a:r>
              <a:t>Main Shock</a:t>
            </a:r>
          </a:p>
          <a:p>
            <a:pPr algn="ctr">
              <a:defRPr>
                <a:latin typeface="+mn-lt"/>
                <a:ea typeface="+mn-ea"/>
                <a:cs typeface="+mn-cs"/>
                <a:sym typeface="Helvetica"/>
              </a:defRPr>
            </a:pPr>
            <a:r>
              <a:t>Probability Distributions</a:t>
            </a:r>
          </a:p>
        </p:txBody>
      </p:sp>
      <p:sp>
        <p:nvSpPr>
          <p:cNvPr id="163" name="Shape 163"/>
          <p:cNvSpPr/>
          <p:nvPr/>
        </p:nvSpPr>
        <p:spPr>
          <a:xfrm>
            <a:off x="7405995" y="968086"/>
            <a:ext cx="1188800"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Latitude</a:t>
            </a:r>
          </a:p>
        </p:txBody>
      </p:sp>
      <p:sp>
        <p:nvSpPr>
          <p:cNvPr id="164" name="Shape 164"/>
          <p:cNvSpPr/>
          <p:nvPr/>
        </p:nvSpPr>
        <p:spPr>
          <a:xfrm>
            <a:off x="5144933" y="3904788"/>
            <a:ext cx="917487"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Depth</a:t>
            </a:r>
          </a:p>
        </p:txBody>
      </p:sp>
      <p:sp>
        <p:nvSpPr>
          <p:cNvPr id="165" name="Shape 165"/>
          <p:cNvSpPr/>
          <p:nvPr/>
        </p:nvSpPr>
        <p:spPr>
          <a:xfrm>
            <a:off x="7190095" y="2458373"/>
            <a:ext cx="1443147"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Longitude</a:t>
            </a:r>
          </a:p>
        </p:txBody>
      </p:sp>
      <p:sp>
        <p:nvSpPr>
          <p:cNvPr id="166" name="Shape 166"/>
          <p:cNvSpPr/>
          <p:nvPr/>
        </p:nvSpPr>
        <p:spPr>
          <a:xfrm>
            <a:off x="6984355" y="5395075"/>
            <a:ext cx="166266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atin typeface="+mn-lt"/>
                <a:ea typeface="+mn-ea"/>
                <a:cs typeface="+mn-cs"/>
                <a:sym typeface="Helvetica"/>
              </a:defRPr>
            </a:lvl1pPr>
          </a:lstStyle>
          <a:p>
            <a:pPr/>
            <a:r>
              <a:t>Origin Time</a:t>
            </a:r>
          </a:p>
        </p:txBody>
      </p:sp>
      <p:sp>
        <p:nvSpPr>
          <p:cNvPr id="167" name="Shape 167"/>
          <p:cNvSpPr/>
          <p:nvPr/>
        </p:nvSpPr>
        <p:spPr>
          <a:xfrm flipH="1" flipV="1">
            <a:off x="6226123" y="1319876"/>
            <a:ext cx="753336" cy="1"/>
          </a:xfrm>
          <a:prstGeom prst="line">
            <a:avLst/>
          </a:prstGeom>
          <a:ln w="50800">
            <a:solidFill>
              <a:srgbClr val="007600"/>
            </a:solidFill>
            <a:tailEnd type="triangle"/>
          </a:ln>
          <a:effectLst>
            <a:reflection blurRad="0" stA="50000" stPos="0" endA="0" endPos="40000" dist="0" dir="5400000" fadeDir="5400000" sx="100000" sy="-100000" kx="0" ky="0" algn="bl" rotWithShape="0"/>
          </a:effectLst>
        </p:spPr>
        <p:txBody>
          <a:bodyPr lIns="45719" rIns="45719"/>
          <a:lstStyle/>
          <a:p>
            <a:pPr/>
          </a:p>
        </p:txBody>
      </p:sp>
      <p:sp>
        <p:nvSpPr>
          <p:cNvPr id="168" name="Shape 168"/>
          <p:cNvSpPr/>
          <p:nvPr/>
        </p:nvSpPr>
        <p:spPr>
          <a:xfrm flipH="1">
            <a:off x="6509016" y="2840643"/>
            <a:ext cx="470443" cy="1"/>
          </a:xfrm>
          <a:prstGeom prst="line">
            <a:avLst/>
          </a:prstGeom>
          <a:ln w="50800">
            <a:solidFill>
              <a:srgbClr val="007600"/>
            </a:solidFill>
            <a:tailEnd type="triangle"/>
          </a:ln>
          <a:effectLst>
            <a:reflection blurRad="0" stA="50000" stPos="0" endA="0" endPos="40000" dist="0" dir="5400000" fadeDir="5400000" sx="100000" sy="-100000" kx="0" ky="0" algn="bl" rotWithShape="0"/>
          </a:effectLst>
        </p:spPr>
        <p:txBody>
          <a:bodyPr lIns="45719" rIns="45719"/>
          <a:lstStyle/>
          <a:p>
            <a:pPr/>
          </a:p>
        </p:txBody>
      </p:sp>
      <p:sp>
        <p:nvSpPr>
          <p:cNvPr id="169" name="Shape 169"/>
          <p:cNvSpPr/>
          <p:nvPr/>
        </p:nvSpPr>
        <p:spPr>
          <a:xfrm>
            <a:off x="6546965" y="4463010"/>
            <a:ext cx="861946" cy="1"/>
          </a:xfrm>
          <a:prstGeom prst="line">
            <a:avLst/>
          </a:prstGeom>
          <a:ln w="50800">
            <a:solidFill>
              <a:srgbClr val="007600"/>
            </a:solidFill>
            <a:tailEnd type="triangle"/>
          </a:ln>
          <a:effectLst>
            <a:reflection blurRad="0" stA="50000" stPos="0" endA="0" endPos="40000" dist="0" dir="5400000" fadeDir="5400000" sx="100000" sy="-100000" kx="0" ky="0" algn="bl" rotWithShape="0"/>
          </a:effectLst>
        </p:spPr>
        <p:txBody>
          <a:bodyPr lIns="45719" rIns="45719"/>
          <a:lstStyle/>
          <a:p>
            <a:pPr/>
          </a:p>
        </p:txBody>
      </p:sp>
      <p:sp>
        <p:nvSpPr>
          <p:cNvPr id="170" name="Shape 170"/>
          <p:cNvSpPr/>
          <p:nvPr/>
        </p:nvSpPr>
        <p:spPr>
          <a:xfrm>
            <a:off x="6285419" y="903316"/>
            <a:ext cx="70153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1800">
                <a:solidFill>
                  <a:srgbClr val="004100"/>
                </a:solidFill>
                <a:latin typeface="+mn-lt"/>
                <a:ea typeface="+mn-ea"/>
                <a:cs typeface="+mn-cs"/>
                <a:sym typeface="Helvetica"/>
              </a:defRPr>
            </a:lvl1pPr>
          </a:lstStyle>
          <a:p>
            <a:pPr/>
            <a:r>
              <a:t>South</a:t>
            </a:r>
          </a:p>
        </p:txBody>
      </p:sp>
      <p:sp>
        <p:nvSpPr>
          <p:cNvPr id="171" name="Shape 171"/>
          <p:cNvSpPr/>
          <p:nvPr/>
        </p:nvSpPr>
        <p:spPr>
          <a:xfrm>
            <a:off x="6444269" y="2409998"/>
            <a:ext cx="620835"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1800">
                <a:solidFill>
                  <a:srgbClr val="004100"/>
                </a:solidFill>
                <a:latin typeface="+mn-lt"/>
                <a:ea typeface="+mn-ea"/>
                <a:cs typeface="+mn-cs"/>
                <a:sym typeface="Helvetica"/>
              </a:defRPr>
            </a:lvl1pPr>
          </a:lstStyle>
          <a:p>
            <a:pPr/>
            <a:r>
              <a:t>West</a:t>
            </a:r>
          </a:p>
        </p:txBody>
      </p:sp>
      <p:sp>
        <p:nvSpPr>
          <p:cNvPr id="172" name="Shape 172"/>
          <p:cNvSpPr/>
          <p:nvPr/>
        </p:nvSpPr>
        <p:spPr>
          <a:xfrm>
            <a:off x="6538270" y="4000730"/>
            <a:ext cx="68858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sz="1800">
                <a:solidFill>
                  <a:srgbClr val="004100"/>
                </a:solidFill>
                <a:latin typeface="+mn-lt"/>
                <a:ea typeface="+mn-ea"/>
                <a:cs typeface="+mn-cs"/>
                <a:sym typeface="Helvetica"/>
              </a:defRPr>
            </a:lvl1pPr>
          </a:lstStyle>
          <a:p>
            <a:pPr/>
            <a:r>
              <a:t>Down</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Relocation_Slide.jpg"/>
          <p:cNvPicPr>
            <a:picLocks noChangeAspect="1"/>
          </p:cNvPicPr>
          <p:nvPr/>
        </p:nvPicPr>
        <p:blipFill>
          <a:blip r:embed="rId3">
            <a:extLst/>
          </a:blip>
          <a:srcRect l="0" t="0" r="56392" b="44494"/>
          <a:stretch>
            <a:fillRect/>
          </a:stretch>
        </p:blipFill>
        <p:spPr>
          <a:xfrm>
            <a:off x="4168089" y="322262"/>
            <a:ext cx="4982989" cy="6483371"/>
          </a:xfrm>
          <a:prstGeom prst="rect">
            <a:avLst/>
          </a:prstGeom>
          <a:ln w="12700">
            <a:miter lim="400000"/>
          </a:ln>
        </p:spPr>
      </p:pic>
      <p:pic>
        <p:nvPicPr>
          <p:cNvPr id="177" name="Relocation_Slide.jpg"/>
          <p:cNvPicPr>
            <a:picLocks noChangeAspect="1"/>
          </p:cNvPicPr>
          <p:nvPr/>
        </p:nvPicPr>
        <p:blipFill>
          <a:blip r:embed="rId3">
            <a:extLst/>
          </a:blip>
          <a:srcRect l="42804" t="0" r="13587" b="44776"/>
          <a:stretch>
            <a:fillRect/>
          </a:stretch>
        </p:blipFill>
        <p:spPr>
          <a:xfrm>
            <a:off x="-79651" y="340516"/>
            <a:ext cx="4982988" cy="6450432"/>
          </a:xfrm>
          <a:prstGeom prst="rect">
            <a:avLst/>
          </a:prstGeom>
          <a:ln w="12700">
            <a:miter lim="400000"/>
          </a:ln>
        </p:spPr>
      </p:pic>
      <p:sp>
        <p:nvSpPr>
          <p:cNvPr id="178" name="Shape 178"/>
          <p:cNvSpPr/>
          <p:nvPr/>
        </p:nvSpPr>
        <p:spPr>
          <a:xfrm>
            <a:off x="772439" y="528781"/>
            <a:ext cx="264567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Relocation Vectors</a:t>
            </a:r>
          </a:p>
        </p:txBody>
      </p:sp>
      <p:sp>
        <p:nvSpPr>
          <p:cNvPr id="179" name="Shape 179"/>
          <p:cNvSpPr/>
          <p:nvPr/>
        </p:nvSpPr>
        <p:spPr>
          <a:xfrm>
            <a:off x="5089053" y="528781"/>
            <a:ext cx="262856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Hypocentral Depth</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Relocation_Slide.jpg"/>
          <p:cNvPicPr>
            <a:picLocks noChangeAspect="1"/>
          </p:cNvPicPr>
          <p:nvPr/>
        </p:nvPicPr>
        <p:blipFill>
          <a:blip r:embed="rId3">
            <a:extLst/>
          </a:blip>
          <a:srcRect l="0" t="0" r="56392" b="44494"/>
          <a:stretch>
            <a:fillRect/>
          </a:stretch>
        </p:blipFill>
        <p:spPr>
          <a:xfrm>
            <a:off x="4168089" y="322262"/>
            <a:ext cx="4982989" cy="6483371"/>
          </a:xfrm>
          <a:prstGeom prst="rect">
            <a:avLst/>
          </a:prstGeom>
          <a:ln w="12700">
            <a:miter lim="400000"/>
          </a:ln>
        </p:spPr>
      </p:pic>
      <p:pic>
        <p:nvPicPr>
          <p:cNvPr id="184" name="Relocation_Slide.jpg"/>
          <p:cNvPicPr>
            <a:picLocks noChangeAspect="1"/>
          </p:cNvPicPr>
          <p:nvPr/>
        </p:nvPicPr>
        <p:blipFill>
          <a:blip r:embed="rId3">
            <a:extLst/>
          </a:blip>
          <a:srcRect l="42804" t="0" r="13587" b="44776"/>
          <a:stretch>
            <a:fillRect/>
          </a:stretch>
        </p:blipFill>
        <p:spPr>
          <a:xfrm>
            <a:off x="-79651" y="340516"/>
            <a:ext cx="4982988" cy="6450432"/>
          </a:xfrm>
          <a:prstGeom prst="rect">
            <a:avLst/>
          </a:prstGeom>
          <a:ln w="12700">
            <a:miter lim="400000"/>
          </a:ln>
        </p:spPr>
      </p:pic>
      <p:sp>
        <p:nvSpPr>
          <p:cNvPr id="185" name="Shape 185"/>
          <p:cNvSpPr/>
          <p:nvPr/>
        </p:nvSpPr>
        <p:spPr>
          <a:xfrm>
            <a:off x="772439" y="528781"/>
            <a:ext cx="264567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Relocation Vectors</a:t>
            </a:r>
          </a:p>
        </p:txBody>
      </p:sp>
      <p:sp>
        <p:nvSpPr>
          <p:cNvPr id="186" name="Shape 186"/>
          <p:cNvSpPr/>
          <p:nvPr/>
        </p:nvSpPr>
        <p:spPr>
          <a:xfrm>
            <a:off x="5089053" y="528781"/>
            <a:ext cx="262856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Hypocentral Depth</a:t>
            </a:r>
          </a:p>
        </p:txBody>
      </p:sp>
      <p:sp>
        <p:nvSpPr>
          <p:cNvPr id="187" name="Shape 187"/>
          <p:cNvSpPr/>
          <p:nvPr/>
        </p:nvSpPr>
        <p:spPr>
          <a:xfrm>
            <a:off x="7095836" y="2245360"/>
            <a:ext cx="1270001" cy="2869912"/>
          </a:xfrm>
          <a:prstGeom prst="ellipse">
            <a:avLst/>
          </a:prstGeom>
          <a:ln w="63500">
            <a:solidFill>
              <a:srgbClr val="011993"/>
            </a:solidFill>
          </a:ln>
        </p:spPr>
        <p:txBody>
          <a:bodyPr lIns="45719" rIns="45719"/>
          <a:lstStyle/>
          <a:p>
            <a:pP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 name="Screen Shot 2015-12-15 at 3.26.54 PM.png"/>
          <p:cNvPicPr>
            <a:picLocks noChangeAspect="1"/>
          </p:cNvPicPr>
          <p:nvPr/>
        </p:nvPicPr>
        <p:blipFill>
          <a:blip r:embed="rId3">
            <a:extLst/>
          </a:blip>
          <a:stretch>
            <a:fillRect/>
          </a:stretch>
        </p:blipFill>
        <p:spPr>
          <a:xfrm>
            <a:off x="-1" y="17548"/>
            <a:ext cx="9144001" cy="6822904"/>
          </a:xfrm>
          <a:prstGeom prst="rect">
            <a:avLst/>
          </a:prstGeom>
          <a:ln w="12700">
            <a:miter lim="400000"/>
          </a:ln>
        </p:spPr>
      </p:pic>
      <p:sp>
        <p:nvSpPr>
          <p:cNvPr id="51" name="Shape 51"/>
          <p:cNvSpPr/>
          <p:nvPr/>
        </p:nvSpPr>
        <p:spPr>
          <a:xfrm>
            <a:off x="756907" y="645231"/>
            <a:ext cx="7630186" cy="739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i="1">
                <a:solidFill>
                  <a:srgbClr val="FF2600"/>
                </a:solidFill>
                <a:latin typeface="+mn-lt"/>
                <a:ea typeface="+mn-ea"/>
                <a:cs typeface="+mn-cs"/>
                <a:sym typeface="Helvetica"/>
              </a:defRPr>
            </a:pPr>
            <a:r>
              <a:t>Posted online on September 24, 2015</a:t>
            </a:r>
          </a:p>
          <a:p>
            <a:pPr algn="ctr">
              <a:defRPr i="1" sz="1800">
                <a:solidFill>
                  <a:srgbClr val="FF2600"/>
                </a:solidFill>
                <a:latin typeface="+mn-lt"/>
                <a:ea typeface="+mn-ea"/>
                <a:cs typeface="+mn-cs"/>
                <a:sym typeface="Helvetica"/>
              </a:defRPr>
            </a:pPr>
            <a:r>
              <a:t>http://earthquake.usgs.gov/learn/topics/Coquimbo_Educational_Slides.pdf</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Relocation_Slide.jpg"/>
          <p:cNvPicPr>
            <a:picLocks noChangeAspect="1"/>
          </p:cNvPicPr>
          <p:nvPr/>
        </p:nvPicPr>
        <p:blipFill>
          <a:blip r:embed="rId3">
            <a:extLst/>
          </a:blip>
          <a:srcRect l="0" t="0" r="56392" b="44494"/>
          <a:stretch>
            <a:fillRect/>
          </a:stretch>
        </p:blipFill>
        <p:spPr>
          <a:xfrm>
            <a:off x="4168089" y="322262"/>
            <a:ext cx="4982989" cy="6483371"/>
          </a:xfrm>
          <a:prstGeom prst="rect">
            <a:avLst/>
          </a:prstGeom>
          <a:ln w="12700">
            <a:miter lim="400000"/>
          </a:ln>
        </p:spPr>
      </p:pic>
      <p:pic>
        <p:nvPicPr>
          <p:cNvPr id="192" name="Relocation_Slide.jpg"/>
          <p:cNvPicPr>
            <a:picLocks noChangeAspect="1"/>
          </p:cNvPicPr>
          <p:nvPr/>
        </p:nvPicPr>
        <p:blipFill>
          <a:blip r:embed="rId3">
            <a:extLst/>
          </a:blip>
          <a:srcRect l="42804" t="0" r="13587" b="44776"/>
          <a:stretch>
            <a:fillRect/>
          </a:stretch>
        </p:blipFill>
        <p:spPr>
          <a:xfrm>
            <a:off x="-79651" y="340516"/>
            <a:ext cx="4982988" cy="6450432"/>
          </a:xfrm>
          <a:prstGeom prst="rect">
            <a:avLst/>
          </a:prstGeom>
          <a:ln w="12700">
            <a:miter lim="400000"/>
          </a:ln>
        </p:spPr>
      </p:pic>
      <p:sp>
        <p:nvSpPr>
          <p:cNvPr id="193" name="Shape 193"/>
          <p:cNvSpPr/>
          <p:nvPr/>
        </p:nvSpPr>
        <p:spPr>
          <a:xfrm>
            <a:off x="772439" y="528781"/>
            <a:ext cx="264567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Relocation Vectors</a:t>
            </a:r>
          </a:p>
        </p:txBody>
      </p:sp>
      <p:sp>
        <p:nvSpPr>
          <p:cNvPr id="194" name="Shape 194"/>
          <p:cNvSpPr/>
          <p:nvPr/>
        </p:nvSpPr>
        <p:spPr>
          <a:xfrm>
            <a:off x="5089053" y="528781"/>
            <a:ext cx="262856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Hypocentral Depth</a:t>
            </a:r>
          </a:p>
        </p:txBody>
      </p:sp>
      <p:sp>
        <p:nvSpPr>
          <p:cNvPr id="195" name="Shape 195"/>
          <p:cNvSpPr/>
          <p:nvPr/>
        </p:nvSpPr>
        <p:spPr>
          <a:xfrm>
            <a:off x="6547196" y="2356932"/>
            <a:ext cx="1270001" cy="2414011"/>
          </a:xfrm>
          <a:prstGeom prst="ellipse">
            <a:avLst/>
          </a:prstGeom>
          <a:ln w="63500">
            <a:solidFill>
              <a:srgbClr val="011993"/>
            </a:solidFill>
          </a:ln>
        </p:spPr>
        <p:txBody>
          <a:bodyPr lIns="45719" rIns="45719"/>
          <a:lstStyle/>
          <a:p>
            <a:pP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Relocation_Slide.jpg"/>
          <p:cNvPicPr>
            <a:picLocks noChangeAspect="1"/>
          </p:cNvPicPr>
          <p:nvPr/>
        </p:nvPicPr>
        <p:blipFill>
          <a:blip r:embed="rId3">
            <a:extLst/>
          </a:blip>
          <a:srcRect l="0" t="0" r="56392" b="44494"/>
          <a:stretch>
            <a:fillRect/>
          </a:stretch>
        </p:blipFill>
        <p:spPr>
          <a:xfrm>
            <a:off x="4168089" y="322262"/>
            <a:ext cx="4982989" cy="6483371"/>
          </a:xfrm>
          <a:prstGeom prst="rect">
            <a:avLst/>
          </a:prstGeom>
          <a:ln w="12700">
            <a:miter lim="400000"/>
          </a:ln>
        </p:spPr>
      </p:pic>
      <p:pic>
        <p:nvPicPr>
          <p:cNvPr id="200" name="Relocation_Slide.jpg"/>
          <p:cNvPicPr>
            <a:picLocks noChangeAspect="1"/>
          </p:cNvPicPr>
          <p:nvPr/>
        </p:nvPicPr>
        <p:blipFill>
          <a:blip r:embed="rId3">
            <a:extLst/>
          </a:blip>
          <a:srcRect l="42804" t="0" r="13587" b="44776"/>
          <a:stretch>
            <a:fillRect/>
          </a:stretch>
        </p:blipFill>
        <p:spPr>
          <a:xfrm>
            <a:off x="-79651" y="340516"/>
            <a:ext cx="4982988" cy="6450432"/>
          </a:xfrm>
          <a:prstGeom prst="rect">
            <a:avLst/>
          </a:prstGeom>
          <a:ln w="12700">
            <a:miter lim="400000"/>
          </a:ln>
        </p:spPr>
      </p:pic>
      <p:sp>
        <p:nvSpPr>
          <p:cNvPr id="201" name="Shape 201"/>
          <p:cNvSpPr/>
          <p:nvPr/>
        </p:nvSpPr>
        <p:spPr>
          <a:xfrm>
            <a:off x="772439" y="528781"/>
            <a:ext cx="264567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Relocation Vectors</a:t>
            </a:r>
          </a:p>
        </p:txBody>
      </p:sp>
      <p:sp>
        <p:nvSpPr>
          <p:cNvPr id="202" name="Shape 202"/>
          <p:cNvSpPr/>
          <p:nvPr/>
        </p:nvSpPr>
        <p:spPr>
          <a:xfrm>
            <a:off x="5089053" y="528781"/>
            <a:ext cx="262856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Hypocentral Depth</a:t>
            </a:r>
          </a:p>
        </p:txBody>
      </p:sp>
      <p:sp>
        <p:nvSpPr>
          <p:cNvPr id="203" name="Shape 203"/>
          <p:cNvSpPr/>
          <p:nvPr/>
        </p:nvSpPr>
        <p:spPr>
          <a:xfrm>
            <a:off x="6779952" y="927143"/>
            <a:ext cx="1270001" cy="784586"/>
          </a:xfrm>
          <a:prstGeom prst="ellipse">
            <a:avLst/>
          </a:prstGeom>
          <a:ln w="63500">
            <a:solidFill>
              <a:srgbClr val="011993"/>
            </a:solidFill>
          </a:ln>
        </p:spPr>
        <p:txBody>
          <a:bodyPr lIns="45719" rIns="45719"/>
          <a:lstStyle/>
          <a:p>
            <a:pPr/>
          </a:p>
        </p:txBody>
      </p:sp>
      <p:sp>
        <p:nvSpPr>
          <p:cNvPr id="204" name="Shape 204"/>
          <p:cNvSpPr/>
          <p:nvPr/>
        </p:nvSpPr>
        <p:spPr>
          <a:xfrm>
            <a:off x="6779952" y="4944500"/>
            <a:ext cx="1270001" cy="784586"/>
          </a:xfrm>
          <a:prstGeom prst="ellipse">
            <a:avLst/>
          </a:prstGeom>
          <a:ln w="63500">
            <a:solidFill>
              <a:srgbClr val="011993"/>
            </a:solidFill>
          </a:ln>
        </p:spPr>
        <p:txBody>
          <a:bodyPr lIns="45719" rIns="45719"/>
          <a:lstStyle/>
          <a:p>
            <a:pP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8" name="Relocation_Slide.jpg"/>
          <p:cNvPicPr>
            <a:picLocks noChangeAspect="1"/>
          </p:cNvPicPr>
          <p:nvPr/>
        </p:nvPicPr>
        <p:blipFill>
          <a:blip r:embed="rId3">
            <a:extLst/>
          </a:blip>
          <a:srcRect l="0" t="0" r="56392" b="44494"/>
          <a:stretch>
            <a:fillRect/>
          </a:stretch>
        </p:blipFill>
        <p:spPr>
          <a:xfrm>
            <a:off x="4168089" y="322262"/>
            <a:ext cx="4982989" cy="6483371"/>
          </a:xfrm>
          <a:prstGeom prst="rect">
            <a:avLst/>
          </a:prstGeom>
          <a:ln w="12700">
            <a:miter lim="400000"/>
          </a:ln>
        </p:spPr>
      </p:pic>
      <p:pic>
        <p:nvPicPr>
          <p:cNvPr id="209" name="Relocation_Slide.jpg"/>
          <p:cNvPicPr>
            <a:picLocks noChangeAspect="1"/>
          </p:cNvPicPr>
          <p:nvPr/>
        </p:nvPicPr>
        <p:blipFill>
          <a:blip r:embed="rId3">
            <a:extLst/>
          </a:blip>
          <a:srcRect l="42804" t="0" r="13587" b="44776"/>
          <a:stretch>
            <a:fillRect/>
          </a:stretch>
        </p:blipFill>
        <p:spPr>
          <a:xfrm>
            <a:off x="-79651" y="340516"/>
            <a:ext cx="4982988" cy="6450432"/>
          </a:xfrm>
          <a:prstGeom prst="rect">
            <a:avLst/>
          </a:prstGeom>
          <a:ln w="12700">
            <a:miter lim="400000"/>
          </a:ln>
        </p:spPr>
      </p:pic>
      <p:sp>
        <p:nvSpPr>
          <p:cNvPr id="210" name="Shape 210"/>
          <p:cNvSpPr/>
          <p:nvPr/>
        </p:nvSpPr>
        <p:spPr>
          <a:xfrm>
            <a:off x="772439" y="528781"/>
            <a:ext cx="2645679"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Relocation Vectors</a:t>
            </a:r>
          </a:p>
        </p:txBody>
      </p:sp>
      <p:sp>
        <p:nvSpPr>
          <p:cNvPr id="211" name="Shape 211"/>
          <p:cNvSpPr/>
          <p:nvPr/>
        </p:nvSpPr>
        <p:spPr>
          <a:xfrm>
            <a:off x="5089053" y="528781"/>
            <a:ext cx="2628564"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solidFill>
                  <a:srgbClr val="FFFFFF"/>
                </a:solidFill>
                <a:latin typeface="+mn-lt"/>
                <a:ea typeface="+mn-ea"/>
                <a:cs typeface="+mn-cs"/>
                <a:sym typeface="Helvetica"/>
              </a:defRPr>
            </a:lvl1pPr>
          </a:lstStyle>
          <a:p>
            <a:pPr/>
            <a:r>
              <a:t>Hypocentral Depth</a:t>
            </a:r>
          </a:p>
        </p:txBody>
      </p:sp>
      <p:sp>
        <p:nvSpPr>
          <p:cNvPr id="212" name="Shape 212"/>
          <p:cNvSpPr/>
          <p:nvPr/>
        </p:nvSpPr>
        <p:spPr>
          <a:xfrm>
            <a:off x="6316771" y="1858169"/>
            <a:ext cx="757329" cy="2237170"/>
          </a:xfrm>
          <a:prstGeom prst="ellipse">
            <a:avLst/>
          </a:prstGeom>
          <a:ln w="63500">
            <a:solidFill>
              <a:srgbClr val="011993"/>
            </a:solidFill>
          </a:ln>
        </p:spPr>
        <p:txBody>
          <a:bodyPr lIns="45719" rIns="45719"/>
          <a:lstStyle/>
          <a:p>
            <a:pP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6" name="multi_topo_ffm_seis.gif"/>
          <p:cNvPicPr>
            <a:picLocks noChangeAspect="1"/>
          </p:cNvPicPr>
          <p:nvPr/>
        </p:nvPicPr>
        <p:blipFill>
          <a:blip r:embed="rId3">
            <a:extLst/>
          </a:blip>
          <a:stretch>
            <a:fillRect/>
          </a:stretch>
        </p:blipFill>
        <p:spPr>
          <a:xfrm>
            <a:off x="2866009" y="-1"/>
            <a:ext cx="6486969" cy="6858001"/>
          </a:xfrm>
          <a:prstGeom prst="rect">
            <a:avLst/>
          </a:prstGeom>
          <a:ln w="12700">
            <a:miter lim="400000"/>
          </a:ln>
        </p:spPr>
      </p:pic>
      <p:sp>
        <p:nvSpPr>
          <p:cNvPr id="217" name="Shape 217"/>
          <p:cNvSpPr/>
          <p:nvPr/>
        </p:nvSpPr>
        <p:spPr>
          <a:xfrm>
            <a:off x="209550" y="1700212"/>
            <a:ext cx="2655888" cy="397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Concentrated near down-dip slip</a:t>
            </a:r>
          </a:p>
          <a:p>
            <a:pPr marL="225425" indent="-225425">
              <a:buSzPct val="100000"/>
              <a:buFont typeface="Arial"/>
              <a:buChar char="•"/>
              <a:defRPr sz="2800">
                <a:latin typeface="+mn-lt"/>
                <a:ea typeface="+mn-ea"/>
                <a:cs typeface="+mn-cs"/>
                <a:sym typeface="Helvetica"/>
              </a:defRPr>
            </a:pPr>
            <a:r>
              <a:t>Surround shallow slip area</a:t>
            </a:r>
          </a:p>
          <a:p>
            <a:pPr marL="225425" indent="-225425">
              <a:buSzPct val="100000"/>
              <a:buFont typeface="Arial"/>
              <a:buChar char="•"/>
              <a:defRPr sz="2800">
                <a:latin typeface="+mn-lt"/>
                <a:ea typeface="+mn-ea"/>
                <a:cs typeface="+mn-cs"/>
                <a:sym typeface="Helvetica"/>
              </a:defRPr>
            </a:pPr>
            <a:r>
              <a:t>Extend along strike beyond rupture</a:t>
            </a:r>
          </a:p>
        </p:txBody>
      </p:sp>
      <p:sp>
        <p:nvSpPr>
          <p:cNvPr id="218" name="Shape 218"/>
          <p:cNvSpPr/>
          <p:nvPr>
            <p:ph type="title" idx="4294967295"/>
          </p:nvPr>
        </p:nvSpPr>
        <p:spPr>
          <a:xfrm>
            <a:off x="0" y="365124"/>
            <a:ext cx="3479800" cy="1143002"/>
          </a:xfrm>
          <a:prstGeom prst="rect">
            <a:avLst/>
          </a:prstGeom>
        </p:spPr>
        <p:txBody>
          <a:bodyPr>
            <a:normAutofit fontScale="100000" lnSpcReduction="0"/>
          </a:bodyPr>
          <a:lstStyle>
            <a:lvl1pPr defTabSz="434340">
              <a:defRPr sz="3420">
                <a:latin typeface="+mn-lt"/>
                <a:ea typeface="+mn-ea"/>
                <a:cs typeface="+mn-cs"/>
                <a:sym typeface="Helvetica"/>
              </a:defRPr>
            </a:lvl1pPr>
          </a:lstStyle>
          <a:p>
            <a:pPr/>
            <a:r>
              <a:t>Hypocentral Relocation</a:t>
            </a:r>
          </a:p>
        </p:txBody>
      </p:sp>
      <p:pic>
        <p:nvPicPr>
          <p:cNvPr id="219" name="Wphase_single.gif"/>
          <p:cNvPicPr>
            <a:picLocks noChangeAspect="1"/>
          </p:cNvPicPr>
          <p:nvPr/>
        </p:nvPicPr>
        <p:blipFill>
          <a:blip r:embed="rId4">
            <a:extLst/>
          </a:blip>
          <a:stretch>
            <a:fillRect/>
          </a:stretch>
        </p:blipFill>
        <p:spPr>
          <a:xfrm>
            <a:off x="3923498" y="925850"/>
            <a:ext cx="944557" cy="945482"/>
          </a:xfrm>
          <a:prstGeom prst="rect">
            <a:avLst/>
          </a:prstGeom>
          <a:ln w="12700">
            <a:miter lim="400000"/>
          </a:ln>
        </p:spPr>
      </p:pic>
      <p:sp>
        <p:nvSpPr>
          <p:cNvPr id="220" name="Shape 220"/>
          <p:cNvSpPr/>
          <p:nvPr/>
        </p:nvSpPr>
        <p:spPr>
          <a:xfrm>
            <a:off x="3540949" y="229523"/>
            <a:ext cx="1762843"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900">
                <a:latin typeface="+mn-lt"/>
                <a:ea typeface="+mn-ea"/>
                <a:cs typeface="+mn-cs"/>
                <a:sym typeface="Helvetica"/>
              </a:defRPr>
            </a:pPr>
            <a:r>
              <a:t>Main Shock</a:t>
            </a:r>
          </a:p>
          <a:p>
            <a:pPr algn="ctr">
              <a:defRPr sz="1900">
                <a:latin typeface="+mn-lt"/>
                <a:ea typeface="+mn-ea"/>
                <a:cs typeface="+mn-cs"/>
                <a:sym typeface="Helvetica"/>
              </a:defRPr>
            </a:pPr>
            <a:r>
              <a:t>Moment Tensor</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457200" y="2825750"/>
            <a:ext cx="8229600" cy="1143001"/>
          </a:xfrm>
          <a:prstGeom prst="rect">
            <a:avLst/>
          </a:prstGeom>
        </p:spPr>
        <p:txBody>
          <a:bodyPr>
            <a:normAutofit fontScale="100000" lnSpcReduction="0"/>
          </a:bodyPr>
          <a:lstStyle>
            <a:lvl1pPr>
              <a:defRPr>
                <a:latin typeface="+mn-lt"/>
                <a:ea typeface="+mn-ea"/>
                <a:cs typeface="+mn-cs"/>
                <a:sym typeface="Helvetica"/>
              </a:defRPr>
            </a:lvl1pPr>
          </a:lstStyle>
          <a:p>
            <a:pPr/>
            <a:r>
              <a:t>Aftershock Moment Tensors</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5550648" y="975581"/>
            <a:ext cx="3311684" cy="440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40631" indent="-240631">
              <a:buSzPct val="100000"/>
              <a:buChar char="•"/>
              <a:defRPr sz="2800">
                <a:latin typeface="+mn-lt"/>
                <a:ea typeface="+mn-ea"/>
                <a:cs typeface="+mn-cs"/>
                <a:sym typeface="Helvetica"/>
              </a:defRPr>
            </a:pPr>
            <a:r>
              <a:t>Used for relocation and regional moment tensors</a:t>
            </a:r>
          </a:p>
          <a:p>
            <a:pPr marL="240631" indent="-240631">
              <a:buSzPct val="100000"/>
              <a:buChar char="•"/>
              <a:defRPr sz="2800">
                <a:latin typeface="+mn-lt"/>
                <a:ea typeface="+mn-ea"/>
                <a:cs typeface="+mn-cs"/>
                <a:sym typeface="Helvetica"/>
              </a:defRPr>
            </a:pPr>
            <a:r>
              <a:t>~800 relocated aftershocks M3.5+</a:t>
            </a:r>
          </a:p>
          <a:p>
            <a:pPr marL="240631" indent="-240631">
              <a:buSzPct val="100000"/>
              <a:buChar char="•"/>
              <a:defRPr sz="2800">
                <a:latin typeface="+mn-lt"/>
                <a:ea typeface="+mn-ea"/>
                <a:cs typeface="+mn-cs"/>
                <a:sym typeface="Helvetica"/>
              </a:defRPr>
            </a:pPr>
            <a:r>
              <a:t>55 M5.0+ events (teleseismic MT)</a:t>
            </a:r>
          </a:p>
          <a:p>
            <a:pPr marL="240631" indent="-240631">
              <a:buSzPct val="100000"/>
              <a:buChar char="•"/>
              <a:defRPr sz="2800">
                <a:latin typeface="+mn-lt"/>
                <a:ea typeface="+mn-ea"/>
                <a:cs typeface="+mn-cs"/>
                <a:sym typeface="Helvetica"/>
              </a:defRPr>
            </a:pPr>
            <a:r>
              <a:t>170 M4.0+ events (regional MT)</a:t>
            </a:r>
          </a:p>
        </p:txBody>
      </p:sp>
      <p:pic>
        <p:nvPicPr>
          <p:cNvPr id="229" name="regional_stations.gif"/>
          <p:cNvPicPr>
            <a:picLocks noChangeAspect="1"/>
          </p:cNvPicPr>
          <p:nvPr/>
        </p:nvPicPr>
        <p:blipFill>
          <a:blip r:embed="rId2">
            <a:extLst/>
          </a:blip>
          <a:stretch>
            <a:fillRect/>
          </a:stretch>
        </p:blipFill>
        <p:spPr>
          <a:xfrm>
            <a:off x="-282772" y="0"/>
            <a:ext cx="6152577" cy="6858001"/>
          </a:xfrm>
          <a:prstGeom prst="rect">
            <a:avLst/>
          </a:prstGeom>
          <a:ln w="12700">
            <a:miter lim="400000"/>
          </a:ln>
        </p:spPr>
      </p:pic>
      <p:sp>
        <p:nvSpPr>
          <p:cNvPr id="230" name="Shape 230"/>
          <p:cNvSpPr/>
          <p:nvPr/>
        </p:nvSpPr>
        <p:spPr>
          <a:xfrm rot="222493">
            <a:off x="1964780" y="1969141"/>
            <a:ext cx="736395" cy="1787321"/>
          </a:xfrm>
          <a:prstGeom prst="rect">
            <a:avLst/>
          </a:prstGeom>
          <a:ln w="25400">
            <a:solidFill>
              <a:srgbClr val="000000">
                <a:alpha val="50000"/>
              </a:srgbClr>
            </a:solidFill>
            <a:miter lim="400000"/>
          </a:ln>
        </p:spPr>
        <p:txBody>
          <a:bodyPr lIns="45719" rIns="45719"/>
          <a:lstStyle/>
          <a:p>
            <a:pPr/>
          </a:p>
        </p:txBody>
      </p:sp>
      <p:sp>
        <p:nvSpPr>
          <p:cNvPr id="231" name="Shape 231"/>
          <p:cNvSpPr/>
          <p:nvPr/>
        </p:nvSpPr>
        <p:spPr>
          <a:xfrm>
            <a:off x="5550648" y="190269"/>
            <a:ext cx="3311685"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3200">
                <a:latin typeface="+mn-lt"/>
                <a:ea typeface="+mn-ea"/>
                <a:cs typeface="+mn-cs"/>
                <a:sym typeface="Helvetica"/>
              </a:defRPr>
            </a:lvl1pPr>
          </a:lstStyle>
          <a:p>
            <a:pPr/>
            <a:r>
              <a:t>Regional Network</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multi_topo_ffm_seismt.gif"/>
          <p:cNvPicPr>
            <a:picLocks noChangeAspect="1"/>
          </p:cNvPicPr>
          <p:nvPr/>
        </p:nvPicPr>
        <p:blipFill>
          <a:blip r:embed="rId2">
            <a:extLst/>
          </a:blip>
          <a:stretch>
            <a:fillRect/>
          </a:stretch>
        </p:blipFill>
        <p:spPr>
          <a:xfrm>
            <a:off x="2866009" y="0"/>
            <a:ext cx="6486969" cy="6858001"/>
          </a:xfrm>
          <a:prstGeom prst="rect">
            <a:avLst/>
          </a:prstGeom>
          <a:ln w="12700">
            <a:miter lim="400000"/>
          </a:ln>
        </p:spPr>
      </p:pic>
      <p:sp>
        <p:nvSpPr>
          <p:cNvPr id="234" name="Shape 234"/>
          <p:cNvSpPr/>
          <p:nvPr/>
        </p:nvSpPr>
        <p:spPr>
          <a:xfrm>
            <a:off x="209550" y="1700212"/>
            <a:ext cx="2655888" cy="484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Dominantly thrust faulting near plate interface</a:t>
            </a:r>
          </a:p>
          <a:p>
            <a:pPr marL="225425" indent="-225425">
              <a:buSzPct val="100000"/>
              <a:buFont typeface="Arial"/>
              <a:buChar char="•"/>
              <a:defRPr sz="2800">
                <a:latin typeface="+mn-lt"/>
                <a:ea typeface="+mn-ea"/>
                <a:cs typeface="+mn-cs"/>
                <a:sym typeface="Helvetica"/>
              </a:defRPr>
            </a:pPr>
            <a:r>
              <a:t>Largest events near down-dip edge, and along-strike</a:t>
            </a:r>
          </a:p>
          <a:p>
            <a:pPr marL="225425" indent="-225425">
              <a:buSzPct val="100000"/>
              <a:buFont typeface="Arial"/>
              <a:buChar char="•"/>
              <a:defRPr sz="2800">
                <a:latin typeface="+mn-lt"/>
                <a:ea typeface="+mn-ea"/>
                <a:cs typeface="+mn-cs"/>
                <a:sym typeface="Helvetica"/>
              </a:defRPr>
            </a:pPr>
            <a:r>
              <a:t>Outer rise normal faulting events</a:t>
            </a:r>
          </a:p>
        </p:txBody>
      </p:sp>
      <p:sp>
        <p:nvSpPr>
          <p:cNvPr id="235" name="Shape 235"/>
          <p:cNvSpPr/>
          <p:nvPr>
            <p:ph type="title" idx="4294967295"/>
          </p:nvPr>
        </p:nvSpPr>
        <p:spPr>
          <a:xfrm>
            <a:off x="0" y="365124"/>
            <a:ext cx="3479800" cy="1143002"/>
          </a:xfrm>
          <a:prstGeom prst="rect">
            <a:avLst/>
          </a:prstGeom>
        </p:spPr>
        <p:txBody>
          <a:bodyPr>
            <a:normAutofit fontScale="100000" lnSpcReduction="0"/>
          </a:bodyPr>
          <a:lstStyle>
            <a:lvl1pPr>
              <a:defRPr sz="3400">
                <a:latin typeface="+mn-lt"/>
                <a:ea typeface="+mn-ea"/>
                <a:cs typeface="+mn-cs"/>
                <a:sym typeface="Helvetica"/>
              </a:defRPr>
            </a:lvl1pPr>
          </a:lstStyle>
          <a:p>
            <a:pPr/>
            <a:r>
              <a:t>Aftershock Moment Tensors</a:t>
            </a:r>
          </a:p>
        </p:txBody>
      </p:sp>
      <p:pic>
        <p:nvPicPr>
          <p:cNvPr id="236" name="Wphase_single.gif"/>
          <p:cNvPicPr>
            <a:picLocks noChangeAspect="1"/>
          </p:cNvPicPr>
          <p:nvPr/>
        </p:nvPicPr>
        <p:blipFill>
          <a:blip r:embed="rId3">
            <a:extLst/>
          </a:blip>
          <a:stretch>
            <a:fillRect/>
          </a:stretch>
        </p:blipFill>
        <p:spPr>
          <a:xfrm>
            <a:off x="3923498" y="925850"/>
            <a:ext cx="944557" cy="945482"/>
          </a:xfrm>
          <a:prstGeom prst="rect">
            <a:avLst/>
          </a:prstGeom>
          <a:ln w="12700">
            <a:miter lim="400000"/>
          </a:ln>
        </p:spPr>
      </p:pic>
      <p:sp>
        <p:nvSpPr>
          <p:cNvPr id="237" name="Shape 237"/>
          <p:cNvSpPr/>
          <p:nvPr/>
        </p:nvSpPr>
        <p:spPr>
          <a:xfrm>
            <a:off x="3540949" y="229523"/>
            <a:ext cx="1762843"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900">
                <a:latin typeface="+mn-lt"/>
                <a:ea typeface="+mn-ea"/>
                <a:cs typeface="+mn-cs"/>
                <a:sym typeface="Helvetica"/>
              </a:defRPr>
            </a:pPr>
            <a:r>
              <a:t>Main Shock</a:t>
            </a:r>
          </a:p>
          <a:p>
            <a:pPr algn="ctr">
              <a:defRPr sz="1900">
                <a:latin typeface="+mn-lt"/>
                <a:ea typeface="+mn-ea"/>
                <a:cs typeface="+mn-cs"/>
                <a:sym typeface="Helvetica"/>
              </a:defRPr>
            </a:pPr>
            <a:r>
              <a:t>Moment Tensor</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idx="4294967295"/>
          </p:nvPr>
        </p:nvSpPr>
        <p:spPr>
          <a:xfrm>
            <a:off x="457200" y="2825750"/>
            <a:ext cx="8229600" cy="1143001"/>
          </a:xfrm>
          <a:prstGeom prst="rect">
            <a:avLst/>
          </a:prstGeom>
        </p:spPr>
        <p:txBody>
          <a:bodyPr>
            <a:normAutofit fontScale="100000" lnSpcReduction="0"/>
          </a:bodyPr>
          <a:lstStyle>
            <a:lvl1pPr>
              <a:defRPr>
                <a:latin typeface="+mn-lt"/>
                <a:ea typeface="+mn-ea"/>
                <a:cs typeface="+mn-cs"/>
                <a:sym typeface="Helvetica"/>
              </a:defRPr>
            </a:lvl1pPr>
          </a:lstStyle>
          <a:p>
            <a:pPr/>
            <a:r>
              <a:t>Static Surface Deformation</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Inversion_Illapel2015_preliminar_hv7OK.png" descr="Inversion_Illapel2015_preliminar_hv7OK.png"/>
          <p:cNvPicPr>
            <a:picLocks noChangeAspect="1"/>
          </p:cNvPicPr>
          <p:nvPr/>
        </p:nvPicPr>
        <p:blipFill>
          <a:blip r:embed="rId2">
            <a:extLst/>
          </a:blip>
          <a:stretch>
            <a:fillRect/>
          </a:stretch>
        </p:blipFill>
        <p:spPr>
          <a:xfrm>
            <a:off x="2940201" y="47625"/>
            <a:ext cx="6094262" cy="6762750"/>
          </a:xfrm>
          <a:prstGeom prst="rect">
            <a:avLst/>
          </a:prstGeom>
          <a:ln w="12700">
            <a:miter lim="400000"/>
          </a:ln>
        </p:spPr>
      </p:pic>
      <p:sp>
        <p:nvSpPr>
          <p:cNvPr id="242" name="Shape 242"/>
          <p:cNvSpPr/>
          <p:nvPr/>
        </p:nvSpPr>
        <p:spPr>
          <a:xfrm>
            <a:off x="41275" y="6443662"/>
            <a:ext cx="7445051" cy="380366"/>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defRPr sz="1800">
                <a:latin typeface="+mn-lt"/>
                <a:ea typeface="+mn-ea"/>
                <a:cs typeface="+mn-cs"/>
                <a:sym typeface="Helvetica"/>
              </a:defRPr>
            </a:lvl1pPr>
          </a:lstStyle>
          <a:p>
            <a:pPr/>
            <a:r>
              <a:t>https://www.csn.uchile.cl/desplazamientos-del-terremoto-de-illapel-2015/</a:t>
            </a:r>
          </a:p>
        </p:txBody>
      </p:sp>
      <p:sp>
        <p:nvSpPr>
          <p:cNvPr id="243" name="Shape 243"/>
          <p:cNvSpPr/>
          <p:nvPr/>
        </p:nvSpPr>
        <p:spPr>
          <a:xfrm>
            <a:off x="192796" y="628534"/>
            <a:ext cx="2908704" cy="268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latin typeface="+mn-lt"/>
                <a:ea typeface="+mn-ea"/>
                <a:cs typeface="+mn-cs"/>
                <a:sym typeface="Helvetica"/>
              </a:defRPr>
            </a:lvl1pPr>
          </a:lstStyle>
          <a:p>
            <a:pPr/>
            <a:r>
              <a:t>Rapid GPS offsets, geodetic finite fault model published by CSN soon after Illapel earthquake</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multi_topo_ffm_gps.gif"/>
          <p:cNvPicPr>
            <a:picLocks noChangeAspect="1"/>
          </p:cNvPicPr>
          <p:nvPr/>
        </p:nvPicPr>
        <p:blipFill>
          <a:blip r:embed="rId3">
            <a:extLst/>
          </a:blip>
          <a:stretch>
            <a:fillRect/>
          </a:stretch>
        </p:blipFill>
        <p:spPr>
          <a:xfrm>
            <a:off x="2866009" y="-1"/>
            <a:ext cx="6486969" cy="6858001"/>
          </a:xfrm>
          <a:prstGeom prst="rect">
            <a:avLst/>
          </a:prstGeom>
          <a:ln w="12700">
            <a:miter lim="400000"/>
          </a:ln>
        </p:spPr>
      </p:pic>
      <p:sp>
        <p:nvSpPr>
          <p:cNvPr id="246" name="Shape 246"/>
          <p:cNvSpPr/>
          <p:nvPr/>
        </p:nvSpPr>
        <p:spPr>
          <a:xfrm>
            <a:off x="209550" y="1700212"/>
            <a:ext cx="2655888" cy="397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Predict GPS displacements using seismic FFM</a:t>
            </a:r>
          </a:p>
          <a:p>
            <a:pPr marL="225425" indent="-225425">
              <a:buSzPct val="100000"/>
              <a:buFont typeface="Arial"/>
              <a:buChar char="•"/>
              <a:defRPr sz="2800">
                <a:latin typeface="+mn-lt"/>
                <a:ea typeface="+mn-ea"/>
                <a:cs typeface="+mn-cs"/>
                <a:sym typeface="Helvetica"/>
              </a:defRPr>
            </a:pPr>
            <a:r>
              <a:t>Reasonably good fits, without any geodetic input</a:t>
            </a:r>
          </a:p>
        </p:txBody>
      </p:sp>
      <p:sp>
        <p:nvSpPr>
          <p:cNvPr id="247" name="Shape 247"/>
          <p:cNvSpPr/>
          <p:nvPr>
            <p:ph type="title" idx="4294967295"/>
          </p:nvPr>
        </p:nvSpPr>
        <p:spPr>
          <a:xfrm>
            <a:off x="0" y="365124"/>
            <a:ext cx="3479800" cy="1143002"/>
          </a:xfrm>
          <a:prstGeom prst="rect">
            <a:avLst/>
          </a:prstGeom>
        </p:spPr>
        <p:txBody>
          <a:bodyPr>
            <a:normAutofit fontScale="100000" lnSpcReduction="0"/>
          </a:bodyPr>
          <a:lstStyle/>
          <a:p>
            <a:pPr defTabSz="434340">
              <a:defRPr sz="3420">
                <a:latin typeface="+mn-lt"/>
                <a:ea typeface="+mn-ea"/>
                <a:cs typeface="+mn-cs"/>
                <a:sym typeface="Helvetica"/>
              </a:defRPr>
            </a:pPr>
            <a:r>
              <a:t>Forward</a:t>
            </a:r>
          </a:p>
          <a:p>
            <a:pPr defTabSz="434340">
              <a:defRPr sz="3420">
                <a:latin typeface="+mn-lt"/>
                <a:ea typeface="+mn-ea"/>
                <a:cs typeface="+mn-cs"/>
                <a:sym typeface="Helvetica"/>
              </a:defRPr>
            </a:pPr>
            <a:r>
              <a:t>Model GPS</a:t>
            </a:r>
          </a:p>
        </p:txBody>
      </p:sp>
      <p:sp>
        <p:nvSpPr>
          <p:cNvPr id="248" name="Shape 248"/>
          <p:cNvSpPr/>
          <p:nvPr/>
        </p:nvSpPr>
        <p:spPr>
          <a:xfrm>
            <a:off x="41275" y="6443662"/>
            <a:ext cx="8563271" cy="380366"/>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defRPr sz="1800">
                <a:latin typeface="+mn-lt"/>
                <a:ea typeface="+mn-ea"/>
                <a:cs typeface="+mn-cs"/>
                <a:sym typeface="Helvetica"/>
              </a:defRPr>
            </a:lvl1pPr>
          </a:lstStyle>
          <a:p>
            <a:pPr/>
            <a:r>
              <a:t>GPS data: https://www.csn.uchile.cl/desplazamientos-del-terremoto-de-illapel-2015/</a:t>
            </a:r>
          </a:p>
        </p:txBody>
      </p:sp>
      <p:sp>
        <p:nvSpPr>
          <p:cNvPr id="249" name="Shape 249"/>
          <p:cNvSpPr/>
          <p:nvPr/>
        </p:nvSpPr>
        <p:spPr>
          <a:xfrm>
            <a:off x="4604773" y="262774"/>
            <a:ext cx="1510270"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latin typeface="+mn-lt"/>
                <a:ea typeface="+mn-ea"/>
                <a:cs typeface="+mn-cs"/>
                <a:sym typeface="Helvetica"/>
              </a:defRPr>
            </a:pPr>
            <a:r>
              <a:t>Observed</a:t>
            </a:r>
          </a:p>
          <a:p>
            <a:pPr>
              <a:defRPr>
                <a:latin typeface="+mn-lt"/>
                <a:ea typeface="+mn-ea"/>
                <a:cs typeface="+mn-cs"/>
                <a:sym typeface="Helvetica"/>
              </a:defRPr>
            </a:pPr>
            <a:r>
              <a:t>Predicted</a:t>
            </a:r>
          </a:p>
        </p:txBody>
      </p:sp>
      <p:pic>
        <p:nvPicPr>
          <p:cNvPr id="250" name="vector_obs.gif"/>
          <p:cNvPicPr>
            <a:picLocks noChangeAspect="1"/>
          </p:cNvPicPr>
          <p:nvPr/>
        </p:nvPicPr>
        <p:blipFill>
          <a:blip r:embed="rId4">
            <a:extLst/>
          </a:blip>
          <a:stretch>
            <a:fillRect/>
          </a:stretch>
        </p:blipFill>
        <p:spPr>
          <a:xfrm>
            <a:off x="3520065" y="371835"/>
            <a:ext cx="999851" cy="303105"/>
          </a:xfrm>
          <a:prstGeom prst="rect">
            <a:avLst/>
          </a:prstGeom>
          <a:ln w="12700">
            <a:miter lim="400000"/>
          </a:ln>
        </p:spPr>
      </p:pic>
      <p:pic>
        <p:nvPicPr>
          <p:cNvPr id="251" name="vector_pre.gif"/>
          <p:cNvPicPr>
            <a:picLocks noChangeAspect="1"/>
          </p:cNvPicPr>
          <p:nvPr/>
        </p:nvPicPr>
        <p:blipFill>
          <a:blip r:embed="rId5">
            <a:extLst/>
          </a:blip>
          <a:stretch>
            <a:fillRect/>
          </a:stretch>
        </p:blipFill>
        <p:spPr>
          <a:xfrm>
            <a:off x="3542362" y="758313"/>
            <a:ext cx="999850" cy="255024"/>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 name="Shape 55"/>
          <p:cNvSpPr/>
          <p:nvPr>
            <p:ph type="title" idx="4294967295"/>
          </p:nvPr>
        </p:nvSpPr>
        <p:spPr>
          <a:xfrm>
            <a:off x="198437" y="474662"/>
            <a:ext cx="4254501" cy="1325563"/>
          </a:xfrm>
          <a:prstGeom prst="rect">
            <a:avLst/>
          </a:prstGeom>
        </p:spPr>
        <p:txBody>
          <a:bodyPr>
            <a:normAutofit fontScale="100000" lnSpcReduction="0"/>
          </a:bodyPr>
          <a:lstStyle>
            <a:lvl1pPr>
              <a:defRPr sz="4000">
                <a:latin typeface="+mn-lt"/>
                <a:ea typeface="+mn-ea"/>
                <a:cs typeface="+mn-cs"/>
                <a:sym typeface="Helvetica"/>
              </a:defRPr>
            </a:lvl1pPr>
          </a:lstStyle>
          <a:p>
            <a:pPr/>
            <a:r>
              <a:t>Multidisciplinary Approach</a:t>
            </a:r>
          </a:p>
        </p:txBody>
      </p:sp>
      <p:sp>
        <p:nvSpPr>
          <p:cNvPr id="56" name="Shape 56"/>
          <p:cNvSpPr/>
          <p:nvPr>
            <p:ph type="body" sz="half" idx="4294967295"/>
          </p:nvPr>
        </p:nvSpPr>
        <p:spPr>
          <a:xfrm>
            <a:off x="198437" y="2092325"/>
            <a:ext cx="4254501" cy="4117975"/>
          </a:xfrm>
          <a:prstGeom prst="rect">
            <a:avLst/>
          </a:prstGeom>
        </p:spPr>
        <p:txBody>
          <a:bodyPr>
            <a:normAutofit fontScale="100000" lnSpcReduction="0"/>
          </a:bodyPr>
          <a:lstStyle/>
          <a:p>
            <a:pPr marL="284606" indent="-284606" defTabSz="379475">
              <a:spcBef>
                <a:spcPts val="600"/>
              </a:spcBef>
              <a:buChar char="•"/>
              <a:defRPr sz="2656">
                <a:latin typeface="+mn-lt"/>
                <a:ea typeface="+mn-ea"/>
                <a:cs typeface="+mn-cs"/>
                <a:sym typeface="Helvetica"/>
              </a:defRPr>
            </a:pPr>
            <a:r>
              <a:t>Teleseismic and regional moment tensors</a:t>
            </a:r>
          </a:p>
          <a:p>
            <a:pPr marL="284606" indent="-284606" defTabSz="379475">
              <a:spcBef>
                <a:spcPts val="600"/>
              </a:spcBef>
              <a:buChar char="•"/>
              <a:defRPr sz="2656">
                <a:latin typeface="+mn-lt"/>
                <a:ea typeface="+mn-ea"/>
                <a:cs typeface="+mn-cs"/>
                <a:sym typeface="Helvetica"/>
              </a:defRPr>
            </a:pPr>
            <a:r>
              <a:t>Seismological finite fault modeling</a:t>
            </a:r>
          </a:p>
          <a:p>
            <a:pPr marL="284606" indent="-284606" defTabSz="379475">
              <a:spcBef>
                <a:spcPts val="600"/>
              </a:spcBef>
              <a:buChar char="•"/>
              <a:defRPr sz="2656">
                <a:latin typeface="+mn-lt"/>
                <a:ea typeface="+mn-ea"/>
                <a:cs typeface="+mn-cs"/>
                <a:sym typeface="Helvetica"/>
              </a:defRPr>
            </a:pPr>
            <a:r>
              <a:t>Hypocenter relocation</a:t>
            </a:r>
          </a:p>
          <a:p>
            <a:pPr marL="284606" indent="-284606" defTabSz="379475">
              <a:spcBef>
                <a:spcPts val="600"/>
              </a:spcBef>
              <a:buChar char="•"/>
              <a:defRPr sz="2656">
                <a:latin typeface="+mn-lt"/>
                <a:ea typeface="+mn-ea"/>
                <a:cs typeface="+mn-cs"/>
                <a:sym typeface="Helvetica"/>
              </a:defRPr>
            </a:pPr>
            <a:r>
              <a:t>Coseismic GPS/InSAR</a:t>
            </a:r>
          </a:p>
          <a:p>
            <a:pPr marL="284606" indent="-284606" defTabSz="379475">
              <a:spcBef>
                <a:spcPts val="600"/>
              </a:spcBef>
              <a:buChar char="•"/>
              <a:defRPr sz="2656">
                <a:latin typeface="+mn-lt"/>
                <a:ea typeface="+mn-ea"/>
                <a:cs typeface="+mn-cs"/>
                <a:sym typeface="Helvetica"/>
              </a:defRPr>
            </a:pPr>
            <a:r>
              <a:t>Geodetic finite fault modeling</a:t>
            </a:r>
          </a:p>
          <a:p>
            <a:pPr marL="284606" indent="-284606" defTabSz="379475">
              <a:spcBef>
                <a:spcPts val="600"/>
              </a:spcBef>
              <a:buChar char="•"/>
              <a:defRPr sz="2656">
                <a:latin typeface="+mn-lt"/>
                <a:ea typeface="+mn-ea"/>
                <a:cs typeface="+mn-cs"/>
                <a:sym typeface="Helvetica"/>
              </a:defRPr>
            </a:pPr>
            <a:r>
              <a:t>Stress modeling</a:t>
            </a:r>
          </a:p>
        </p:txBody>
      </p:sp>
      <p:pic>
        <p:nvPicPr>
          <p:cNvPr id="57" name="setting.png" descr="setting.gif"/>
          <p:cNvPicPr>
            <a:picLocks noChangeAspect="1"/>
          </p:cNvPicPr>
          <p:nvPr/>
        </p:nvPicPr>
        <p:blipFill>
          <a:blip r:embed="rId3">
            <a:extLst/>
          </a:blip>
          <a:stretch>
            <a:fillRect/>
          </a:stretch>
        </p:blipFill>
        <p:spPr>
          <a:xfrm>
            <a:off x="4567237" y="139700"/>
            <a:ext cx="4653787" cy="6533753"/>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insar.gif"/>
          <p:cNvPicPr>
            <a:picLocks noChangeAspect="1"/>
          </p:cNvPicPr>
          <p:nvPr/>
        </p:nvPicPr>
        <p:blipFill>
          <a:blip r:embed="rId2">
            <a:extLst/>
          </a:blip>
          <a:stretch>
            <a:fillRect/>
          </a:stretch>
        </p:blipFill>
        <p:spPr>
          <a:xfrm>
            <a:off x="0" y="-7316"/>
            <a:ext cx="9144001" cy="5383557"/>
          </a:xfrm>
          <a:prstGeom prst="rect">
            <a:avLst/>
          </a:prstGeom>
          <a:ln w="12700">
            <a:miter lim="400000"/>
          </a:ln>
        </p:spPr>
      </p:pic>
      <p:sp>
        <p:nvSpPr>
          <p:cNvPr id="256" name="Shape 256"/>
          <p:cNvSpPr/>
          <p:nvPr/>
        </p:nvSpPr>
        <p:spPr>
          <a:xfrm>
            <a:off x="209549" y="5532124"/>
            <a:ext cx="8724901"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Predict InSAR interferogram using seismic FFM</a:t>
            </a:r>
          </a:p>
          <a:p>
            <a:pPr marL="225425" indent="-225425">
              <a:buSzPct val="100000"/>
              <a:buFont typeface="Arial"/>
              <a:buChar char="•"/>
              <a:defRPr sz="2800">
                <a:latin typeface="+mn-lt"/>
                <a:ea typeface="+mn-ea"/>
                <a:cs typeface="+mn-cs"/>
                <a:sym typeface="Helvetica"/>
              </a:defRPr>
            </a:pPr>
            <a:r>
              <a:t>Reasonably good fits, slightly shifted in space</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los.gif"/>
          <p:cNvPicPr>
            <a:picLocks noChangeAspect="1"/>
          </p:cNvPicPr>
          <p:nvPr/>
        </p:nvPicPr>
        <p:blipFill>
          <a:blip r:embed="rId3">
            <a:extLst/>
          </a:blip>
          <a:stretch>
            <a:fillRect/>
          </a:stretch>
        </p:blipFill>
        <p:spPr>
          <a:xfrm>
            <a:off x="0" y="-7316"/>
            <a:ext cx="9144001" cy="5383557"/>
          </a:xfrm>
          <a:prstGeom prst="rect">
            <a:avLst/>
          </a:prstGeom>
          <a:ln w="12700">
            <a:miter lim="400000"/>
          </a:ln>
        </p:spPr>
      </p:pic>
      <p:sp>
        <p:nvSpPr>
          <p:cNvPr id="259" name="Shape 259"/>
          <p:cNvSpPr/>
          <p:nvPr/>
        </p:nvSpPr>
        <p:spPr>
          <a:xfrm>
            <a:off x="209549" y="5532124"/>
            <a:ext cx="8724901" cy="95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Predict InSAR interferogram using seismic FFM</a:t>
            </a:r>
          </a:p>
          <a:p>
            <a:pPr marL="225425" indent="-225425">
              <a:buSzPct val="100000"/>
              <a:buFont typeface="Arial"/>
              <a:buChar char="•"/>
              <a:defRPr sz="2800">
                <a:latin typeface="+mn-lt"/>
                <a:ea typeface="+mn-ea"/>
                <a:cs typeface="+mn-cs"/>
                <a:sym typeface="Helvetica"/>
              </a:defRPr>
            </a:pPr>
            <a:r>
              <a:t>Reasonably good fits, slightly shifted in space</a:t>
            </a:r>
          </a:p>
        </p:txBody>
      </p:sp>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idx="4294967295"/>
          </p:nvPr>
        </p:nvSpPr>
        <p:spPr>
          <a:xfrm>
            <a:off x="457200" y="2825750"/>
            <a:ext cx="8229600" cy="1143001"/>
          </a:xfrm>
          <a:prstGeom prst="rect">
            <a:avLst/>
          </a:prstGeom>
        </p:spPr>
        <p:txBody>
          <a:bodyPr>
            <a:normAutofit fontScale="100000" lnSpcReduction="0"/>
          </a:bodyPr>
          <a:lstStyle/>
          <a:p>
            <a:pPr defTabSz="356615">
              <a:defRPr sz="3432">
                <a:latin typeface="+mn-lt"/>
                <a:ea typeface="+mn-ea"/>
                <a:cs typeface="+mn-cs"/>
                <a:sym typeface="Helvetica"/>
              </a:defRPr>
            </a:pPr>
            <a:r>
              <a:t>Geodetic</a:t>
            </a:r>
            <a:br/>
            <a:r>
              <a:t>Finite Fault Modeling</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5" name="image3.png"/>
          <p:cNvPicPr>
            <a:picLocks noChangeAspect="1"/>
          </p:cNvPicPr>
          <p:nvPr/>
        </p:nvPicPr>
        <p:blipFill>
          <a:blip r:embed="rId2">
            <a:extLst/>
          </a:blip>
          <a:stretch>
            <a:fillRect/>
          </a:stretch>
        </p:blipFill>
        <p:spPr>
          <a:xfrm>
            <a:off x="156344" y="469311"/>
            <a:ext cx="4308407" cy="6149271"/>
          </a:xfrm>
          <a:prstGeom prst="rect">
            <a:avLst/>
          </a:prstGeom>
          <a:ln w="12700">
            <a:miter lim="400000"/>
          </a:ln>
        </p:spPr>
      </p:pic>
      <p:pic>
        <p:nvPicPr>
          <p:cNvPr id="266" name="unnamed.png"/>
          <p:cNvPicPr>
            <a:picLocks noChangeAspect="1"/>
          </p:cNvPicPr>
          <p:nvPr/>
        </p:nvPicPr>
        <p:blipFill>
          <a:blip r:embed="rId3">
            <a:extLst/>
          </a:blip>
          <a:stretch>
            <a:fillRect/>
          </a:stretch>
        </p:blipFill>
        <p:spPr>
          <a:xfrm>
            <a:off x="4886218" y="220671"/>
            <a:ext cx="3937404" cy="5951631"/>
          </a:xfrm>
          <a:prstGeom prst="rect">
            <a:avLst/>
          </a:prstGeom>
          <a:ln w="12700">
            <a:miter lim="400000"/>
          </a:ln>
        </p:spPr>
      </p:pic>
      <p:sp>
        <p:nvSpPr>
          <p:cNvPr id="267" name="Shape 267"/>
          <p:cNvSpPr/>
          <p:nvPr/>
        </p:nvSpPr>
        <p:spPr>
          <a:xfrm>
            <a:off x="146549" y="30942"/>
            <a:ext cx="4327997"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800">
                <a:latin typeface="+mn-lt"/>
                <a:ea typeface="+mn-ea"/>
                <a:cs typeface="+mn-cs"/>
                <a:sym typeface="Helvetica"/>
              </a:defRPr>
            </a:lvl1pPr>
          </a:lstStyle>
          <a:p>
            <a:pPr/>
            <a:r>
              <a:t>InSAR processing: P. Gomez, U. Missouri</a:t>
            </a:r>
          </a:p>
        </p:txBody>
      </p:sp>
      <p:sp>
        <p:nvSpPr>
          <p:cNvPr id="268" name="Shape 268"/>
          <p:cNvSpPr/>
          <p:nvPr/>
        </p:nvSpPr>
        <p:spPr>
          <a:xfrm>
            <a:off x="5577391" y="6415116"/>
            <a:ext cx="3493629"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800">
                <a:latin typeface="+mn-lt"/>
                <a:ea typeface="+mn-ea"/>
                <a:cs typeface="+mn-cs"/>
                <a:sym typeface="Helvetica"/>
              </a:defRPr>
            </a:lvl1pPr>
          </a:lstStyle>
          <a:p>
            <a:pPr/>
            <a:r>
              <a:t>GPS processing: J. Svarc, USGS</a:t>
            </a:r>
          </a:p>
        </p:txBody>
      </p:sp>
    </p:spTree>
  </p:cSld>
  <p:clrMapOvr>
    <a:masterClrMapping/>
  </p:clrMapOvr>
  <p:transition xmlns:p14="http://schemas.microsoft.com/office/powerpoint/2010/main" spd="slow" advClick="1" p14:dur="12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image.png"/>
          <p:cNvPicPr>
            <a:picLocks noChangeAspect="1"/>
          </p:cNvPicPr>
          <p:nvPr/>
        </p:nvPicPr>
        <p:blipFill>
          <a:blip r:embed="rId3">
            <a:extLst/>
          </a:blip>
          <a:stretch>
            <a:fillRect/>
          </a:stretch>
        </p:blipFill>
        <p:spPr>
          <a:xfrm>
            <a:off x="3843337" y="95250"/>
            <a:ext cx="5257801" cy="6740525"/>
          </a:xfrm>
          <a:prstGeom prst="rect">
            <a:avLst/>
          </a:prstGeom>
          <a:ln w="12700">
            <a:miter lim="400000"/>
          </a:ln>
        </p:spPr>
      </p:pic>
      <p:sp>
        <p:nvSpPr>
          <p:cNvPr id="271" name="Shape 271"/>
          <p:cNvSpPr/>
          <p:nvPr/>
        </p:nvSpPr>
        <p:spPr>
          <a:xfrm>
            <a:off x="209550" y="1700212"/>
            <a:ext cx="3149846" cy="138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5425" indent="-225425">
              <a:buSzPct val="100000"/>
              <a:buFont typeface="Arial"/>
              <a:buChar char="•"/>
              <a:defRPr sz="2800">
                <a:latin typeface="+mn-lt"/>
                <a:ea typeface="+mn-ea"/>
                <a:cs typeface="+mn-cs"/>
                <a:sym typeface="Helvetica"/>
              </a:defRPr>
            </a:lvl1pPr>
          </a:lstStyle>
          <a:p>
            <a:pPr/>
            <a:r>
              <a:t>Joint InSAR/GPS inversion</a:t>
            </a:r>
          </a:p>
        </p:txBody>
      </p:sp>
      <p:sp>
        <p:nvSpPr>
          <p:cNvPr id="272" name="Shape 272"/>
          <p:cNvSpPr/>
          <p:nvPr/>
        </p:nvSpPr>
        <p:spPr>
          <a:xfrm>
            <a:off x="0" y="344804"/>
            <a:ext cx="3479800" cy="11836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3600">
                <a:latin typeface="+mn-lt"/>
                <a:ea typeface="+mn-ea"/>
                <a:cs typeface="+mn-cs"/>
                <a:sym typeface="Helvetica"/>
              </a:defRPr>
            </a:lvl1pPr>
          </a:lstStyle>
          <a:p>
            <a:pPr/>
            <a:r>
              <a:t>Geodetic Finite Fault Modeling</a:t>
            </a:r>
          </a:p>
        </p:txBody>
      </p:sp>
    </p:spTree>
  </p:cSld>
  <p:clrMapOvr>
    <a:masterClrMapping/>
  </p:clrMapOvr>
  <p:transition xmlns:p14="http://schemas.microsoft.com/office/powerpoint/2010/main" spd="slow" advClick="1" p14:dur="12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image.png"/>
          <p:cNvPicPr>
            <a:picLocks noChangeAspect="1"/>
          </p:cNvPicPr>
          <p:nvPr/>
        </p:nvPicPr>
        <p:blipFill>
          <a:blip r:embed="rId3">
            <a:extLst/>
          </a:blip>
          <a:stretch>
            <a:fillRect/>
          </a:stretch>
        </p:blipFill>
        <p:spPr>
          <a:xfrm>
            <a:off x="3843337" y="95250"/>
            <a:ext cx="5257801" cy="6740525"/>
          </a:xfrm>
          <a:prstGeom prst="rect">
            <a:avLst/>
          </a:prstGeom>
          <a:ln w="12700">
            <a:miter lim="400000"/>
          </a:ln>
        </p:spPr>
      </p:pic>
      <p:sp>
        <p:nvSpPr>
          <p:cNvPr id="277" name="Shape 277"/>
          <p:cNvSpPr/>
          <p:nvPr/>
        </p:nvSpPr>
        <p:spPr>
          <a:xfrm>
            <a:off x="209550" y="1700212"/>
            <a:ext cx="3060700" cy="311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Joint InSAR/GPS inversion</a:t>
            </a:r>
          </a:p>
          <a:p>
            <a:pPr marL="225425" indent="-225425">
              <a:buSzPct val="100000"/>
              <a:buFont typeface="Arial"/>
              <a:buChar char="•"/>
              <a:defRPr sz="2800">
                <a:latin typeface="+mn-lt"/>
                <a:ea typeface="+mn-ea"/>
                <a:cs typeface="+mn-cs"/>
                <a:sym typeface="Helvetica"/>
              </a:defRPr>
            </a:pPr>
            <a:r>
              <a:t>Shallow vs. deep peak slip</a:t>
            </a:r>
          </a:p>
          <a:p>
            <a:pPr marL="225425" indent="-225425">
              <a:buSzPct val="100000"/>
              <a:buFont typeface="Arial"/>
              <a:buChar char="•"/>
              <a:defRPr sz="2800">
                <a:latin typeface="+mn-lt"/>
                <a:ea typeface="+mn-ea"/>
                <a:cs typeface="+mn-cs"/>
                <a:sym typeface="Helvetica"/>
              </a:defRPr>
            </a:pPr>
            <a:r>
              <a:t>Magnitude</a:t>
            </a:r>
          </a:p>
          <a:p>
            <a:pPr lvl="1" marL="682625" indent="-225425">
              <a:buSzPct val="100000"/>
              <a:buFont typeface="Arial"/>
              <a:buChar char="•"/>
              <a:defRPr sz="2800">
                <a:latin typeface="+mn-lt"/>
                <a:ea typeface="+mn-ea"/>
                <a:cs typeface="+mn-cs"/>
                <a:sym typeface="Helvetica"/>
              </a:defRPr>
            </a:pPr>
            <a:r>
              <a:t>Seismic: 8.3</a:t>
            </a:r>
          </a:p>
          <a:p>
            <a:pPr lvl="1" marL="682625" indent="-225425">
              <a:buSzPct val="100000"/>
              <a:buFont typeface="Arial"/>
              <a:buChar char="•"/>
              <a:defRPr sz="2800">
                <a:latin typeface="+mn-lt"/>
                <a:ea typeface="+mn-ea"/>
                <a:cs typeface="+mn-cs"/>
                <a:sym typeface="Helvetica"/>
              </a:defRPr>
            </a:pPr>
            <a:r>
              <a:t>Geodetic: 8.1</a:t>
            </a:r>
          </a:p>
        </p:txBody>
      </p:sp>
      <p:sp>
        <p:nvSpPr>
          <p:cNvPr id="278" name="Shape 278"/>
          <p:cNvSpPr/>
          <p:nvPr/>
        </p:nvSpPr>
        <p:spPr>
          <a:xfrm>
            <a:off x="0" y="344804"/>
            <a:ext cx="3479800" cy="11836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z="3600">
                <a:latin typeface="+mn-lt"/>
                <a:ea typeface="+mn-ea"/>
                <a:cs typeface="+mn-cs"/>
                <a:sym typeface="Helvetica"/>
              </a:defRPr>
            </a:lvl1pPr>
          </a:lstStyle>
          <a:p>
            <a:pPr/>
            <a:r>
              <a:t>Geodetic Finite Fault Modeling</a:t>
            </a:r>
          </a:p>
        </p:txBody>
      </p:sp>
      <p:pic>
        <p:nvPicPr>
          <p:cNvPr id="279" name="ffm_compare_geodetic.png" descr="ffm_compare_geodetic.gif"/>
          <p:cNvPicPr>
            <a:picLocks noChangeAspect="1"/>
          </p:cNvPicPr>
          <p:nvPr/>
        </p:nvPicPr>
        <p:blipFill>
          <a:blip r:embed="rId4">
            <a:extLst/>
          </a:blip>
          <a:stretch>
            <a:fillRect/>
          </a:stretch>
        </p:blipFill>
        <p:spPr>
          <a:xfrm>
            <a:off x="4367212" y="187325"/>
            <a:ext cx="4633913" cy="6264275"/>
          </a:xfrm>
          <a:prstGeom prst="rect">
            <a:avLst/>
          </a:prstGeom>
          <a:ln w="12700">
            <a:miter lim="400000"/>
          </a:ln>
        </p:spPr>
      </p:pic>
      <p:sp>
        <p:nvSpPr>
          <p:cNvPr id="280" name="Shape 280"/>
          <p:cNvSpPr/>
          <p:nvPr/>
        </p:nvSpPr>
        <p:spPr>
          <a:xfrm>
            <a:off x="6013045" y="4173075"/>
            <a:ext cx="192066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i="1" sz="1800">
                <a:solidFill>
                  <a:srgbClr val="D9D9D9"/>
                </a:solidFill>
                <a:latin typeface="+mn-lt"/>
                <a:ea typeface="+mn-ea"/>
                <a:cs typeface="+mn-cs"/>
                <a:sym typeface="Helvetica"/>
              </a:defRPr>
            </a:pPr>
            <a:r>
              <a:t>2 meter seismic</a:t>
            </a:r>
          </a:p>
          <a:p>
            <a:pPr algn="ctr">
              <a:defRPr i="1" sz="1800">
                <a:solidFill>
                  <a:srgbClr val="D9D9D9"/>
                </a:solidFill>
                <a:latin typeface="+mn-lt"/>
                <a:ea typeface="+mn-ea"/>
                <a:cs typeface="+mn-cs"/>
                <a:sym typeface="Helvetica"/>
              </a:defRPr>
            </a:pPr>
            <a:r>
              <a:t>FFM slip contours</a:t>
            </a:r>
          </a:p>
        </p:txBody>
      </p:sp>
    </p:spTree>
  </p:cSld>
  <p:clrMapOvr>
    <a:masterClrMapping/>
  </p:clrMapOvr>
  <p:transition xmlns:p14="http://schemas.microsoft.com/office/powerpoint/2010/main" spd="slow" advClick="1" p14:dur="12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title" idx="4294967295"/>
          </p:nvPr>
        </p:nvSpPr>
        <p:spPr>
          <a:xfrm>
            <a:off x="457200" y="2825750"/>
            <a:ext cx="8229600" cy="1143001"/>
          </a:xfrm>
          <a:prstGeom prst="rect">
            <a:avLst/>
          </a:prstGeom>
        </p:spPr>
        <p:txBody>
          <a:bodyPr>
            <a:normAutofit fontScale="100000" lnSpcReduction="0"/>
          </a:bodyPr>
          <a:lstStyle>
            <a:lvl1pPr>
              <a:defRPr>
                <a:latin typeface="+mn-lt"/>
                <a:ea typeface="+mn-ea"/>
                <a:cs typeface="+mn-cs"/>
                <a:sym typeface="Helvetica"/>
              </a:defRPr>
            </a:lvl1pPr>
          </a:lstStyle>
          <a:p>
            <a:pPr/>
            <a:r>
              <a:t>Static Stress Change</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nvSpPr>
        <p:spPr>
          <a:xfrm>
            <a:off x="237059" y="1460110"/>
            <a:ext cx="4694723" cy="50428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700"/>
              </a:spcBef>
              <a:defRPr sz="3200">
                <a:latin typeface="+mn-lt"/>
                <a:ea typeface="+mn-ea"/>
                <a:cs typeface="+mn-cs"/>
                <a:sym typeface="Helvetica"/>
              </a:defRPr>
            </a:pPr>
            <a:r>
              <a:t>Coulomb stress change</a:t>
            </a:r>
          </a:p>
          <a:p>
            <a:pPr marL="342900" indent="-342900">
              <a:spcBef>
                <a:spcPts val="400"/>
              </a:spcBef>
              <a:buSzPct val="100000"/>
              <a:buFont typeface="Arial"/>
              <a:buChar char="•"/>
              <a:defRPr sz="2500">
                <a:latin typeface="+mn-lt"/>
                <a:ea typeface="+mn-ea"/>
                <a:cs typeface="+mn-cs"/>
                <a:sym typeface="Helvetica"/>
              </a:defRPr>
            </a:pPr>
          </a:p>
          <a:p>
            <a:pPr>
              <a:spcBef>
                <a:spcPts val="400"/>
              </a:spcBef>
              <a:defRPr sz="2500">
                <a:latin typeface="+mn-lt"/>
                <a:ea typeface="+mn-ea"/>
                <a:cs typeface="+mn-cs"/>
                <a:sym typeface="Helvetica"/>
              </a:defRPr>
            </a:pPr>
          </a:p>
          <a:p>
            <a:pPr>
              <a:spcBef>
                <a:spcPts val="600"/>
              </a:spcBef>
              <a:defRPr sz="2500">
                <a:latin typeface="Symbol"/>
                <a:ea typeface="Symbol"/>
                <a:cs typeface="Symbol"/>
                <a:sym typeface="Symbol"/>
              </a:defRPr>
            </a:pPr>
            <a:r>
              <a:t>		τ</a:t>
            </a:r>
            <a:r>
              <a:rPr>
                <a:latin typeface="+mn-lt"/>
                <a:ea typeface="+mn-ea"/>
                <a:cs typeface="+mn-cs"/>
                <a:sym typeface="Helvetica"/>
              </a:rPr>
              <a:t> 	shear stress</a:t>
            </a:r>
            <a:endParaRPr>
              <a:latin typeface="+mn-lt"/>
              <a:ea typeface="+mn-ea"/>
              <a:cs typeface="+mn-cs"/>
              <a:sym typeface="Helvetica"/>
            </a:endParaRPr>
          </a:p>
          <a:p>
            <a:pPr>
              <a:spcBef>
                <a:spcPts val="600"/>
              </a:spcBef>
              <a:defRPr sz="2500">
                <a:latin typeface="Symbol"/>
                <a:ea typeface="Symbol"/>
                <a:cs typeface="Symbol"/>
                <a:sym typeface="Symbol"/>
              </a:defRPr>
            </a:pPr>
            <a:r>
              <a:t>		σ</a:t>
            </a:r>
            <a:r>
              <a:rPr baseline="-25000" i="1">
                <a:latin typeface="Times New Roman"/>
                <a:ea typeface="Times New Roman"/>
                <a:cs typeface="Times New Roman"/>
                <a:sym typeface="Times New Roman"/>
              </a:rPr>
              <a:t>n</a:t>
            </a:r>
            <a:r>
              <a:rPr>
                <a:latin typeface="+mn-lt"/>
                <a:ea typeface="+mn-ea"/>
                <a:cs typeface="+mn-cs"/>
                <a:sym typeface="Helvetica"/>
              </a:rPr>
              <a:t> 	normal stress</a:t>
            </a:r>
            <a:endParaRPr>
              <a:latin typeface="+mn-lt"/>
              <a:ea typeface="+mn-ea"/>
              <a:cs typeface="+mn-cs"/>
              <a:sym typeface="Helvetica"/>
            </a:endParaRPr>
          </a:p>
          <a:p>
            <a:pPr>
              <a:spcBef>
                <a:spcPts val="600"/>
              </a:spcBef>
              <a:defRPr sz="2500">
                <a:latin typeface="Symbol"/>
                <a:ea typeface="Symbol"/>
                <a:cs typeface="Symbol"/>
                <a:sym typeface="Symbol"/>
              </a:defRPr>
            </a:pPr>
            <a:r>
              <a:t>		μ</a:t>
            </a:r>
            <a:r>
              <a:rPr>
                <a:latin typeface="+mn-lt"/>
                <a:ea typeface="+mn-ea"/>
                <a:cs typeface="+mn-cs"/>
                <a:sym typeface="Helvetica"/>
              </a:rPr>
              <a:t> 	friction (0.4)</a:t>
            </a:r>
            <a:endParaRPr>
              <a:latin typeface="+mn-lt"/>
              <a:ea typeface="+mn-ea"/>
              <a:cs typeface="+mn-cs"/>
              <a:sym typeface="Helvetica"/>
            </a:endParaRPr>
          </a:p>
          <a:p>
            <a:pPr>
              <a:spcBef>
                <a:spcPts val="400"/>
              </a:spcBef>
              <a:defRPr sz="2500">
                <a:latin typeface="+mn-lt"/>
                <a:ea typeface="+mn-ea"/>
                <a:cs typeface="+mn-cs"/>
                <a:sym typeface="Helvetica"/>
              </a:defRPr>
            </a:pPr>
          </a:p>
          <a:p>
            <a:pPr marL="342900" indent="-342900">
              <a:spcBef>
                <a:spcPts val="600"/>
              </a:spcBef>
              <a:buSzPct val="100000"/>
              <a:buFont typeface="Arial"/>
              <a:buChar char="•"/>
              <a:defRPr sz="2500">
                <a:latin typeface="+mn-lt"/>
                <a:ea typeface="+mn-ea"/>
                <a:cs typeface="+mn-cs"/>
                <a:sym typeface="Helvetica"/>
              </a:defRPr>
            </a:pPr>
            <a:r>
              <a:t>Generated by slip in elastic half-space (Okada, 1992)</a:t>
            </a:r>
          </a:p>
          <a:p>
            <a:pPr marL="342900" indent="-342900">
              <a:spcBef>
                <a:spcPts val="600"/>
              </a:spcBef>
              <a:buSzPct val="100000"/>
              <a:buFont typeface="Arial"/>
              <a:buChar char="•"/>
              <a:defRPr sz="2500">
                <a:latin typeface="+mn-lt"/>
                <a:ea typeface="+mn-ea"/>
                <a:cs typeface="+mn-cs"/>
                <a:sym typeface="Helvetica"/>
              </a:defRPr>
            </a:pPr>
            <a:r>
              <a:t>Resolved onto aftershock fault planes</a:t>
            </a:r>
          </a:p>
        </p:txBody>
      </p:sp>
      <p:sp>
        <p:nvSpPr>
          <p:cNvPr id="287" name="Shape 287"/>
          <p:cNvSpPr/>
          <p:nvPr>
            <p:ph type="title"/>
          </p:nvPr>
        </p:nvSpPr>
        <p:spPr>
          <a:xfrm>
            <a:off x="0" y="3704"/>
            <a:ext cx="9144000" cy="1143001"/>
          </a:xfrm>
          <a:prstGeom prst="rect">
            <a:avLst/>
          </a:prstGeom>
        </p:spPr>
        <p:txBody>
          <a:bodyPr/>
          <a:lstStyle>
            <a:lvl1pPr>
              <a:defRPr>
                <a:latin typeface="+mn-lt"/>
                <a:ea typeface="+mn-ea"/>
                <a:cs typeface="+mn-cs"/>
                <a:sym typeface="Helvetica"/>
              </a:defRPr>
            </a:lvl1pPr>
          </a:lstStyle>
          <a:p>
            <a:pPr/>
            <a:r>
              <a:t>Static Stress Change</a:t>
            </a:r>
          </a:p>
        </p:txBody>
      </p:sp>
      <p:pic>
        <p:nvPicPr>
          <p:cNvPr id="288" name="image9.pdf"/>
          <p:cNvPicPr>
            <a:picLocks noChangeAspect="1"/>
          </p:cNvPicPr>
          <p:nvPr/>
        </p:nvPicPr>
        <p:blipFill>
          <a:blip r:embed="rId3">
            <a:extLst/>
          </a:blip>
          <a:stretch>
            <a:fillRect/>
          </a:stretch>
        </p:blipFill>
        <p:spPr>
          <a:xfrm>
            <a:off x="762511" y="2144324"/>
            <a:ext cx="3386151" cy="788557"/>
          </a:xfrm>
          <a:prstGeom prst="rect">
            <a:avLst/>
          </a:prstGeom>
          <a:ln w="12700">
            <a:miter lim="400000"/>
          </a:ln>
        </p:spPr>
      </p:pic>
      <p:pic>
        <p:nvPicPr>
          <p:cNvPr id="289" name="image10.gif" descr="coul_fig_agu-1.gif"/>
          <p:cNvPicPr>
            <a:picLocks noChangeAspect="1"/>
          </p:cNvPicPr>
          <p:nvPr/>
        </p:nvPicPr>
        <p:blipFill>
          <a:blip r:embed="rId4">
            <a:extLst/>
          </a:blip>
          <a:stretch>
            <a:fillRect/>
          </a:stretch>
        </p:blipFill>
        <p:spPr>
          <a:xfrm>
            <a:off x="4654015" y="1608667"/>
            <a:ext cx="4038108" cy="4436534"/>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3" name="coul_illapel_rmt_2.png" descr="coul_illapel_rmt_2.gif"/>
          <p:cNvPicPr>
            <a:picLocks noChangeAspect="1"/>
          </p:cNvPicPr>
          <p:nvPr/>
        </p:nvPicPr>
        <p:blipFill>
          <a:blip r:embed="rId2">
            <a:extLst/>
          </a:blip>
          <a:stretch>
            <a:fillRect/>
          </a:stretch>
        </p:blipFill>
        <p:spPr>
          <a:xfrm>
            <a:off x="1793355" y="-1"/>
            <a:ext cx="7392988" cy="6858001"/>
          </a:xfrm>
          <a:prstGeom prst="rect">
            <a:avLst/>
          </a:prstGeom>
          <a:ln w="12700">
            <a:miter lim="400000"/>
          </a:ln>
        </p:spPr>
      </p:pic>
      <p:sp>
        <p:nvSpPr>
          <p:cNvPr id="294" name="Shape 294"/>
          <p:cNvSpPr/>
          <p:nvPr/>
        </p:nvSpPr>
        <p:spPr>
          <a:xfrm>
            <a:off x="146396" y="299027"/>
            <a:ext cx="3100035" cy="4831290"/>
          </a:xfrm>
          <a:prstGeom prst="rect">
            <a:avLst/>
          </a:prstGeom>
          <a:solidFill>
            <a:srgbClr val="FFFFFF"/>
          </a:solidFill>
          <a:ln w="25400">
            <a:solidFill>
              <a:srgbClr val="000000"/>
            </a:solidFill>
          </a:ln>
        </p:spPr>
        <p:txBody>
          <a:bodyPr lIns="45719" rIns="45719"/>
          <a:lstStyle/>
          <a:p>
            <a:pPr/>
          </a:p>
        </p:txBody>
      </p:sp>
      <p:sp>
        <p:nvSpPr>
          <p:cNvPr id="295" name="Shape 295"/>
          <p:cNvSpPr/>
          <p:nvPr/>
        </p:nvSpPr>
        <p:spPr>
          <a:xfrm>
            <a:off x="312699" y="362527"/>
            <a:ext cx="2792373" cy="10566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3200">
                <a:latin typeface="+mn-lt"/>
                <a:ea typeface="+mn-ea"/>
                <a:cs typeface="+mn-cs"/>
                <a:sym typeface="Helvetica"/>
              </a:defRPr>
            </a:pPr>
            <a:r>
              <a:t>Coulomb</a:t>
            </a:r>
          </a:p>
          <a:p>
            <a:pPr algn="ctr">
              <a:defRPr sz="3200">
                <a:latin typeface="+mn-lt"/>
                <a:ea typeface="+mn-ea"/>
                <a:cs typeface="+mn-cs"/>
                <a:sym typeface="Helvetica"/>
              </a:defRPr>
            </a:pPr>
            <a:r>
              <a:t>Stress Change</a:t>
            </a:r>
          </a:p>
        </p:txBody>
      </p:sp>
      <p:sp>
        <p:nvSpPr>
          <p:cNvPr id="296" name="Shape 296"/>
          <p:cNvSpPr/>
          <p:nvPr/>
        </p:nvSpPr>
        <p:spPr>
          <a:xfrm>
            <a:off x="169370" y="1559560"/>
            <a:ext cx="2977431" cy="3406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marL="240631" indent="-240631">
              <a:buSzPct val="100000"/>
              <a:buChar char="•"/>
              <a:defRPr>
                <a:latin typeface="+mn-lt"/>
                <a:ea typeface="+mn-ea"/>
                <a:cs typeface="+mn-cs"/>
                <a:sym typeface="Helvetica"/>
              </a:defRPr>
            </a:pPr>
            <a:r>
              <a:t>Complicated stress distribution</a:t>
            </a:r>
          </a:p>
          <a:p>
            <a:pPr marL="240631" indent="-240631">
              <a:buSzPct val="100000"/>
              <a:buChar char="•"/>
              <a:defRPr>
                <a:latin typeface="+mn-lt"/>
                <a:ea typeface="+mn-ea"/>
                <a:cs typeface="+mn-cs"/>
                <a:sym typeface="Helvetica"/>
              </a:defRPr>
            </a:pPr>
            <a:r>
              <a:t>Generally reduced within slip zone, increased outside</a:t>
            </a:r>
          </a:p>
          <a:p>
            <a:pPr marL="240631" indent="-240631">
              <a:buSzPct val="100000"/>
              <a:buChar char="•"/>
              <a:defRPr>
                <a:latin typeface="+mn-lt"/>
                <a:ea typeface="+mn-ea"/>
                <a:cs typeface="+mn-cs"/>
                <a:sym typeface="Helvetica"/>
              </a:defRPr>
            </a:pPr>
            <a:r>
              <a:t>Outside rupture area, aftershocks all have positive stress</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idx="4294967295"/>
          </p:nvPr>
        </p:nvSpPr>
        <p:spPr>
          <a:xfrm>
            <a:off x="457200" y="274637"/>
            <a:ext cx="8229600" cy="1143001"/>
          </a:xfrm>
          <a:prstGeom prst="rect">
            <a:avLst/>
          </a:prstGeom>
        </p:spPr>
        <p:txBody>
          <a:bodyPr>
            <a:normAutofit fontScale="100000" lnSpcReduction="0"/>
          </a:bodyPr>
          <a:lstStyle>
            <a:lvl1pPr>
              <a:defRPr>
                <a:latin typeface="+mn-lt"/>
                <a:ea typeface="+mn-ea"/>
                <a:cs typeface="+mn-cs"/>
                <a:sym typeface="Helvetica"/>
              </a:defRPr>
            </a:lvl1pPr>
          </a:lstStyle>
          <a:p>
            <a:pPr/>
            <a:r>
              <a:t>Conclusions</a:t>
            </a:r>
          </a:p>
        </p:txBody>
      </p:sp>
      <p:sp>
        <p:nvSpPr>
          <p:cNvPr id="299" name="Shape 299"/>
          <p:cNvSpPr/>
          <p:nvPr>
            <p:ph type="body" idx="4294967295"/>
          </p:nvPr>
        </p:nvSpPr>
        <p:spPr>
          <a:xfrm>
            <a:off x="457200" y="1600200"/>
            <a:ext cx="8229600" cy="4525963"/>
          </a:xfrm>
          <a:prstGeom prst="rect">
            <a:avLst/>
          </a:prstGeom>
        </p:spPr>
        <p:txBody>
          <a:bodyPr>
            <a:normAutofit fontScale="100000" lnSpcReduction="0"/>
          </a:bodyPr>
          <a:lstStyle/>
          <a:p>
            <a:pPr marL="339470" indent="-339470" defTabSz="452627">
              <a:spcBef>
                <a:spcPts val="600"/>
              </a:spcBef>
              <a:buChar char="•"/>
              <a:defRPr sz="2772">
                <a:latin typeface="+mn-lt"/>
                <a:ea typeface="+mn-ea"/>
                <a:cs typeface="+mn-cs"/>
                <a:sym typeface="Helvetica"/>
              </a:defRPr>
            </a:pPr>
            <a:r>
              <a:t>Complex rupture with distinct pulses of moment release</a:t>
            </a:r>
          </a:p>
          <a:p>
            <a:pPr marL="339470" indent="-339470" defTabSz="452627">
              <a:spcBef>
                <a:spcPts val="600"/>
              </a:spcBef>
              <a:buChar char="•"/>
              <a:defRPr sz="2772">
                <a:latin typeface="+mn-lt"/>
                <a:ea typeface="+mn-ea"/>
                <a:cs typeface="+mn-cs"/>
                <a:sym typeface="Helvetica"/>
              </a:defRPr>
            </a:pPr>
            <a:r>
              <a:t>Large shallow slip in seismological FFM consistent with 10 meter local tsunami</a:t>
            </a:r>
          </a:p>
          <a:p>
            <a:pPr marL="339470" indent="-339470" defTabSz="452627">
              <a:spcBef>
                <a:spcPts val="600"/>
              </a:spcBef>
              <a:buChar char="•"/>
              <a:defRPr sz="2772">
                <a:latin typeface="+mn-lt"/>
                <a:ea typeface="+mn-ea"/>
                <a:cs typeface="+mn-cs"/>
                <a:sym typeface="Helvetica"/>
              </a:defRPr>
            </a:pPr>
            <a:r>
              <a:t>Many a</a:t>
            </a:r>
            <a:r>
              <a:t>ftershocks in zone of deeper slip, few in shallow high-slip zone</a:t>
            </a:r>
          </a:p>
          <a:p>
            <a:pPr marL="339470" indent="-339470" defTabSz="452627">
              <a:spcBef>
                <a:spcPts val="600"/>
              </a:spcBef>
              <a:buChar char="•"/>
              <a:defRPr sz="2772">
                <a:latin typeface="+mn-lt"/>
                <a:ea typeface="+mn-ea"/>
                <a:cs typeface="+mn-cs"/>
                <a:sym typeface="Helvetica"/>
              </a:defRPr>
            </a:pPr>
            <a:r>
              <a:t>Geodesy and seismology yield different locations and magnitudes of slip</a:t>
            </a:r>
          </a:p>
          <a:p>
            <a:pPr marL="339470" indent="-339470" defTabSz="452627">
              <a:spcBef>
                <a:spcPts val="600"/>
              </a:spcBef>
              <a:buChar char="•"/>
              <a:defRPr sz="2772">
                <a:latin typeface="+mn-lt"/>
                <a:ea typeface="+mn-ea"/>
                <a:cs typeface="+mn-cs"/>
                <a:sym typeface="Helvetica"/>
              </a:defRPr>
            </a:pPr>
            <a:r>
              <a:t>Coulomb stress useful for anticipating aftershocks outside rupture area</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 name="Shape 61"/>
          <p:cNvSpPr/>
          <p:nvPr>
            <p:ph type="title" idx="4294967295"/>
          </p:nvPr>
        </p:nvSpPr>
        <p:spPr>
          <a:xfrm>
            <a:off x="457200" y="2825750"/>
            <a:ext cx="8229600" cy="1143001"/>
          </a:xfrm>
          <a:prstGeom prst="rect">
            <a:avLst/>
          </a:prstGeom>
        </p:spPr>
        <p:txBody>
          <a:bodyPr>
            <a:normAutofit fontScale="100000" lnSpcReduction="0"/>
          </a:bodyPr>
          <a:lstStyle/>
          <a:p>
            <a:pPr defTabSz="356615">
              <a:defRPr sz="3432">
                <a:latin typeface="+mn-lt"/>
                <a:ea typeface="+mn-ea"/>
                <a:cs typeface="+mn-cs"/>
                <a:sym typeface="Helvetica"/>
              </a:defRPr>
            </a:pPr>
            <a:r>
              <a:t>Illapel Main Shock</a:t>
            </a:r>
            <a:br/>
            <a:r>
              <a:t>Moment Tensor Analysis</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nvSpPr>
        <p:spPr>
          <a:xfrm>
            <a:off x="256583" y="285134"/>
            <a:ext cx="4312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379475">
              <a:defRPr sz="3154">
                <a:latin typeface="+mn-lt"/>
                <a:ea typeface="+mn-ea"/>
                <a:cs typeface="+mn-cs"/>
                <a:sym typeface="Helvetica"/>
              </a:defRPr>
            </a:pPr>
            <a:r>
              <a:t>Single Source W-phase</a:t>
            </a:r>
          </a:p>
          <a:p>
            <a:pPr algn="ctr" defTabSz="379475">
              <a:defRPr sz="3154">
                <a:latin typeface="+mn-lt"/>
                <a:ea typeface="+mn-ea"/>
                <a:cs typeface="+mn-cs"/>
                <a:sym typeface="Helvetica"/>
              </a:defRPr>
            </a:pPr>
            <a:r>
              <a:t>Moment Tensor</a:t>
            </a:r>
          </a:p>
        </p:txBody>
      </p:sp>
      <p:sp>
        <p:nvSpPr>
          <p:cNvPr id="66" name="Shape 66"/>
          <p:cNvSpPr/>
          <p:nvPr/>
        </p:nvSpPr>
        <p:spPr>
          <a:xfrm>
            <a:off x="256583" y="1690716"/>
            <a:ext cx="4312600" cy="440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Single point source</a:t>
            </a:r>
          </a:p>
          <a:p>
            <a:pPr marL="225425" indent="-225425">
              <a:buSzPct val="100000"/>
              <a:buFont typeface="Arial"/>
              <a:buChar char="•"/>
              <a:defRPr sz="2800">
                <a:latin typeface="+mn-lt"/>
                <a:ea typeface="+mn-ea"/>
                <a:cs typeface="+mn-cs"/>
                <a:sym typeface="Helvetica"/>
              </a:defRPr>
            </a:pPr>
            <a:r>
              <a:t>Long period (200-1000 s) teleseismic observations</a:t>
            </a:r>
          </a:p>
          <a:p>
            <a:pPr marL="225425" indent="-225425">
              <a:buSzPct val="100000"/>
              <a:buFont typeface="Arial"/>
              <a:buChar char="•"/>
              <a:defRPr sz="2800">
                <a:latin typeface="+mn-lt"/>
                <a:ea typeface="+mn-ea"/>
                <a:cs typeface="+mn-cs"/>
                <a:sym typeface="Helvetica"/>
              </a:defRPr>
            </a:pPr>
            <a:r>
              <a:t>Mw 8.3 thrust faulting event</a:t>
            </a:r>
          </a:p>
          <a:p>
            <a:pPr marL="225425" indent="-225425">
              <a:buSzPct val="100000"/>
              <a:buFont typeface="Arial"/>
              <a:buChar char="•"/>
              <a:defRPr sz="2800">
                <a:latin typeface="+mn-lt"/>
                <a:ea typeface="+mn-ea"/>
                <a:cs typeface="+mn-cs"/>
                <a:sym typeface="Helvetica"/>
              </a:defRPr>
            </a:pPr>
            <a:r>
              <a:t>Size, location, mechanism consistent with megathrust earthquake</a:t>
            </a:r>
          </a:p>
        </p:txBody>
      </p:sp>
      <p:pic>
        <p:nvPicPr>
          <p:cNvPr id="67" name="Wphase_single.gif"/>
          <p:cNvPicPr>
            <a:picLocks noChangeAspect="1"/>
          </p:cNvPicPr>
          <p:nvPr/>
        </p:nvPicPr>
        <p:blipFill>
          <a:blip r:embed="rId3">
            <a:extLst/>
          </a:blip>
          <a:stretch>
            <a:fillRect/>
          </a:stretch>
        </p:blipFill>
        <p:spPr>
          <a:xfrm>
            <a:off x="5335969" y="311632"/>
            <a:ext cx="2813630" cy="2816386"/>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 name="moment_rate.gif"/>
          <p:cNvPicPr>
            <a:picLocks noChangeAspect="1"/>
          </p:cNvPicPr>
          <p:nvPr/>
        </p:nvPicPr>
        <p:blipFill>
          <a:blip r:embed="rId3">
            <a:extLst/>
          </a:blip>
          <a:stretch>
            <a:fillRect/>
          </a:stretch>
        </p:blipFill>
        <p:spPr>
          <a:xfrm>
            <a:off x="4462629" y="3424536"/>
            <a:ext cx="4560310" cy="3174580"/>
          </a:xfrm>
          <a:prstGeom prst="rect">
            <a:avLst/>
          </a:prstGeom>
          <a:ln w="12700">
            <a:miter lim="400000"/>
          </a:ln>
        </p:spPr>
      </p:pic>
      <p:sp>
        <p:nvSpPr>
          <p:cNvPr id="72" name="Shape 72"/>
          <p:cNvSpPr/>
          <p:nvPr/>
        </p:nvSpPr>
        <p:spPr>
          <a:xfrm>
            <a:off x="256583" y="285134"/>
            <a:ext cx="4312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379475">
              <a:defRPr sz="3154">
                <a:latin typeface="+mn-lt"/>
                <a:ea typeface="+mn-ea"/>
                <a:cs typeface="+mn-cs"/>
                <a:sym typeface="Helvetica"/>
              </a:defRPr>
            </a:pPr>
            <a:r>
              <a:t>Single Source W-phase</a:t>
            </a:r>
          </a:p>
          <a:p>
            <a:pPr algn="ctr" defTabSz="379475">
              <a:defRPr sz="3154">
                <a:latin typeface="+mn-lt"/>
                <a:ea typeface="+mn-ea"/>
                <a:cs typeface="+mn-cs"/>
                <a:sym typeface="Helvetica"/>
              </a:defRPr>
            </a:pPr>
            <a:r>
              <a:t>Moment Tensor</a:t>
            </a:r>
          </a:p>
        </p:txBody>
      </p:sp>
      <p:sp>
        <p:nvSpPr>
          <p:cNvPr id="73" name="Shape 73"/>
          <p:cNvSpPr/>
          <p:nvPr/>
        </p:nvSpPr>
        <p:spPr>
          <a:xfrm>
            <a:off x="256583" y="1690716"/>
            <a:ext cx="4312600" cy="440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Single point source</a:t>
            </a:r>
          </a:p>
          <a:p>
            <a:pPr marL="225425" indent="-225425">
              <a:buSzPct val="100000"/>
              <a:buFont typeface="Arial"/>
              <a:buChar char="•"/>
              <a:defRPr sz="2800">
                <a:latin typeface="+mn-lt"/>
                <a:ea typeface="+mn-ea"/>
                <a:cs typeface="+mn-cs"/>
                <a:sym typeface="Helvetica"/>
              </a:defRPr>
            </a:pPr>
            <a:r>
              <a:t>Long period (200-1000 s) teleseismic observations</a:t>
            </a:r>
          </a:p>
          <a:p>
            <a:pPr marL="225425" indent="-225425">
              <a:buSzPct val="100000"/>
              <a:buFont typeface="Arial"/>
              <a:buChar char="•"/>
              <a:defRPr sz="2800">
                <a:latin typeface="+mn-lt"/>
                <a:ea typeface="+mn-ea"/>
                <a:cs typeface="+mn-cs"/>
                <a:sym typeface="Helvetica"/>
              </a:defRPr>
            </a:pPr>
            <a:r>
              <a:t>Mw 8.3 thrust faulting event</a:t>
            </a:r>
          </a:p>
          <a:p>
            <a:pPr marL="225425" indent="-225425">
              <a:buSzPct val="100000"/>
              <a:buFont typeface="Arial"/>
              <a:buChar char="•"/>
              <a:defRPr sz="2800">
                <a:latin typeface="+mn-lt"/>
                <a:ea typeface="+mn-ea"/>
                <a:cs typeface="+mn-cs"/>
                <a:sym typeface="Helvetica"/>
              </a:defRPr>
            </a:pPr>
            <a:r>
              <a:t>Size, location, mechanism consistent with megathrust earthquake</a:t>
            </a:r>
          </a:p>
        </p:txBody>
      </p:sp>
      <p:sp>
        <p:nvSpPr>
          <p:cNvPr id="74" name="Shape 74"/>
          <p:cNvSpPr/>
          <p:nvPr/>
        </p:nvSpPr>
        <p:spPr>
          <a:xfrm>
            <a:off x="1349236" y="5856411"/>
            <a:ext cx="2984114"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a:latin typeface="+mn-lt"/>
                <a:ea typeface="+mn-ea"/>
                <a:cs typeface="+mn-cs"/>
                <a:sym typeface="Helvetica"/>
              </a:defRPr>
            </a:pPr>
            <a:r>
              <a:t>Finite fault model</a:t>
            </a:r>
          </a:p>
          <a:p>
            <a:pPr>
              <a:defRPr i="1">
                <a:latin typeface="+mn-lt"/>
                <a:ea typeface="+mn-ea"/>
                <a:cs typeface="+mn-cs"/>
                <a:sym typeface="Helvetica"/>
              </a:defRPr>
            </a:pPr>
            <a:r>
              <a:t>moment-rate function</a:t>
            </a:r>
          </a:p>
        </p:txBody>
      </p:sp>
      <p:pic>
        <p:nvPicPr>
          <p:cNvPr id="75" name="Wphase_single.gif"/>
          <p:cNvPicPr>
            <a:picLocks noChangeAspect="1"/>
          </p:cNvPicPr>
          <p:nvPr/>
        </p:nvPicPr>
        <p:blipFill>
          <a:blip r:embed="rId4">
            <a:extLst/>
          </a:blip>
          <a:stretch>
            <a:fillRect/>
          </a:stretch>
        </p:blipFill>
        <p:spPr>
          <a:xfrm>
            <a:off x="5335969" y="311632"/>
            <a:ext cx="2813630" cy="2816386"/>
          </a:xfrm>
          <a:prstGeom prst="rect">
            <a:avLst/>
          </a:prstGeom>
          <a:ln w="12700">
            <a:miter lim="400000"/>
          </a:ln>
        </p:spPr>
      </p:pic>
      <p:sp>
        <p:nvSpPr>
          <p:cNvPr id="76" name="Shape 76"/>
          <p:cNvSpPr/>
          <p:nvPr/>
        </p:nvSpPr>
        <p:spPr>
          <a:xfrm>
            <a:off x="4868025" y="3450949"/>
            <a:ext cx="2136408" cy="2790986"/>
          </a:xfrm>
          <a:prstGeom prst="rect">
            <a:avLst/>
          </a:prstGeom>
          <a:ln w="50800">
            <a:solidFill>
              <a:srgbClr val="FF2600"/>
            </a:solidFill>
          </a:ln>
        </p:spPr>
        <p:txBody>
          <a:bodyPr lIns="45719" rIns="45719"/>
          <a:lstStyle/>
          <a:p>
            <a:pP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 name="moment_rate.gif"/>
          <p:cNvPicPr>
            <a:picLocks noChangeAspect="1"/>
          </p:cNvPicPr>
          <p:nvPr/>
        </p:nvPicPr>
        <p:blipFill>
          <a:blip r:embed="rId3">
            <a:extLst/>
          </a:blip>
          <a:stretch>
            <a:fillRect/>
          </a:stretch>
        </p:blipFill>
        <p:spPr>
          <a:xfrm>
            <a:off x="4462629" y="3424536"/>
            <a:ext cx="4560310" cy="3174580"/>
          </a:xfrm>
          <a:prstGeom prst="rect">
            <a:avLst/>
          </a:prstGeom>
          <a:ln w="12700">
            <a:miter lim="400000"/>
          </a:ln>
        </p:spPr>
      </p:pic>
      <p:sp>
        <p:nvSpPr>
          <p:cNvPr id="81" name="Shape 81"/>
          <p:cNvSpPr/>
          <p:nvPr/>
        </p:nvSpPr>
        <p:spPr>
          <a:xfrm>
            <a:off x="256583" y="285134"/>
            <a:ext cx="4312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379475">
              <a:defRPr sz="3154">
                <a:latin typeface="+mn-lt"/>
                <a:ea typeface="+mn-ea"/>
                <a:cs typeface="+mn-cs"/>
                <a:sym typeface="Helvetica"/>
              </a:defRPr>
            </a:pPr>
            <a:r>
              <a:t>Single Source W-phase</a:t>
            </a:r>
          </a:p>
          <a:p>
            <a:pPr algn="ctr" defTabSz="379475">
              <a:defRPr sz="3154">
                <a:latin typeface="+mn-lt"/>
                <a:ea typeface="+mn-ea"/>
                <a:cs typeface="+mn-cs"/>
                <a:sym typeface="Helvetica"/>
              </a:defRPr>
            </a:pPr>
            <a:r>
              <a:t>Moment Tensor</a:t>
            </a:r>
          </a:p>
        </p:txBody>
      </p:sp>
      <p:sp>
        <p:nvSpPr>
          <p:cNvPr id="82" name="Shape 82"/>
          <p:cNvSpPr/>
          <p:nvPr/>
        </p:nvSpPr>
        <p:spPr>
          <a:xfrm>
            <a:off x="256583" y="1690716"/>
            <a:ext cx="4312600" cy="440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Single point source</a:t>
            </a:r>
          </a:p>
          <a:p>
            <a:pPr marL="225425" indent="-225425">
              <a:buSzPct val="100000"/>
              <a:buFont typeface="Arial"/>
              <a:buChar char="•"/>
              <a:defRPr sz="2800">
                <a:latin typeface="+mn-lt"/>
                <a:ea typeface="+mn-ea"/>
                <a:cs typeface="+mn-cs"/>
                <a:sym typeface="Helvetica"/>
              </a:defRPr>
            </a:pPr>
            <a:r>
              <a:t>Long period (200-1000 s) teleseismic observations</a:t>
            </a:r>
          </a:p>
          <a:p>
            <a:pPr marL="225425" indent="-225425">
              <a:buSzPct val="100000"/>
              <a:buFont typeface="Arial"/>
              <a:buChar char="•"/>
              <a:defRPr sz="2800">
                <a:latin typeface="+mn-lt"/>
                <a:ea typeface="+mn-ea"/>
                <a:cs typeface="+mn-cs"/>
                <a:sym typeface="Helvetica"/>
              </a:defRPr>
            </a:pPr>
            <a:r>
              <a:t>Mw 8.3 thrust faulting event</a:t>
            </a:r>
          </a:p>
          <a:p>
            <a:pPr marL="225425" indent="-225425">
              <a:buSzPct val="100000"/>
              <a:buFont typeface="Arial"/>
              <a:buChar char="•"/>
              <a:defRPr sz="2800">
                <a:latin typeface="+mn-lt"/>
                <a:ea typeface="+mn-ea"/>
                <a:cs typeface="+mn-cs"/>
                <a:sym typeface="Helvetica"/>
              </a:defRPr>
            </a:pPr>
            <a:r>
              <a:t>Size, location, mechanism consistent with megathrust earthquake</a:t>
            </a:r>
          </a:p>
        </p:txBody>
      </p:sp>
      <p:sp>
        <p:nvSpPr>
          <p:cNvPr id="83" name="Shape 83"/>
          <p:cNvSpPr/>
          <p:nvPr/>
        </p:nvSpPr>
        <p:spPr>
          <a:xfrm>
            <a:off x="1349236" y="5856411"/>
            <a:ext cx="2984114"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a:latin typeface="+mn-lt"/>
                <a:ea typeface="+mn-ea"/>
                <a:cs typeface="+mn-cs"/>
                <a:sym typeface="Helvetica"/>
              </a:defRPr>
            </a:pPr>
            <a:r>
              <a:t>Finite fault model</a:t>
            </a:r>
          </a:p>
          <a:p>
            <a:pPr>
              <a:defRPr i="1">
                <a:latin typeface="+mn-lt"/>
                <a:ea typeface="+mn-ea"/>
                <a:cs typeface="+mn-cs"/>
                <a:sym typeface="Helvetica"/>
              </a:defRPr>
            </a:pPr>
            <a:r>
              <a:t>moment-rate function</a:t>
            </a:r>
          </a:p>
        </p:txBody>
      </p:sp>
      <p:pic>
        <p:nvPicPr>
          <p:cNvPr id="84" name="Wphase_single.gif"/>
          <p:cNvPicPr>
            <a:picLocks noChangeAspect="1"/>
          </p:cNvPicPr>
          <p:nvPr/>
        </p:nvPicPr>
        <p:blipFill>
          <a:blip r:embed="rId4">
            <a:extLst/>
          </a:blip>
          <a:stretch>
            <a:fillRect/>
          </a:stretch>
        </p:blipFill>
        <p:spPr>
          <a:xfrm>
            <a:off x="5335969" y="311632"/>
            <a:ext cx="2813630" cy="2816386"/>
          </a:xfrm>
          <a:prstGeom prst="rect">
            <a:avLst/>
          </a:prstGeom>
          <a:ln w="12700">
            <a:miter lim="400000"/>
          </a:ln>
        </p:spPr>
      </p:pic>
      <p:sp>
        <p:nvSpPr>
          <p:cNvPr id="85" name="Shape 85"/>
          <p:cNvSpPr/>
          <p:nvPr/>
        </p:nvSpPr>
        <p:spPr>
          <a:xfrm>
            <a:off x="4868025" y="3450949"/>
            <a:ext cx="2136408" cy="2790986"/>
          </a:xfrm>
          <a:prstGeom prst="rect">
            <a:avLst/>
          </a:prstGeom>
          <a:ln w="50800">
            <a:solidFill>
              <a:srgbClr val="FF2600"/>
            </a:solidFill>
          </a:ln>
        </p:spPr>
        <p:txBody>
          <a:bodyPr lIns="45719" rIns="45719"/>
          <a:lstStyle/>
          <a:p>
            <a:pPr/>
          </a:p>
        </p:txBody>
      </p:sp>
      <p:sp>
        <p:nvSpPr>
          <p:cNvPr id="86" name="Shape 86"/>
          <p:cNvSpPr/>
          <p:nvPr/>
        </p:nvSpPr>
        <p:spPr>
          <a:xfrm>
            <a:off x="5084156" y="5111403"/>
            <a:ext cx="1" cy="590984"/>
          </a:xfrm>
          <a:prstGeom prst="line">
            <a:avLst/>
          </a:prstGeom>
          <a:ln w="50800">
            <a:solidFill>
              <a:srgbClr val="FF2600"/>
            </a:solidFill>
            <a:tailEnd type="triangle"/>
          </a:ln>
        </p:spPr>
        <p:txBody>
          <a:bodyPr lIns="45719" rIns="45719"/>
          <a:lstStyle/>
          <a:p>
            <a:pPr/>
          </a:p>
        </p:txBody>
      </p:sp>
      <p:sp>
        <p:nvSpPr>
          <p:cNvPr id="87" name="Shape 87"/>
          <p:cNvSpPr/>
          <p:nvPr/>
        </p:nvSpPr>
        <p:spPr>
          <a:xfrm>
            <a:off x="5643418" y="2801923"/>
            <a:ext cx="1" cy="590983"/>
          </a:xfrm>
          <a:prstGeom prst="line">
            <a:avLst/>
          </a:prstGeom>
          <a:ln w="50800">
            <a:solidFill>
              <a:srgbClr val="FF2600"/>
            </a:solidFill>
            <a:tailEnd type="triangle"/>
          </a:ln>
        </p:spPr>
        <p:txBody>
          <a:bodyPr lIns="45719" rIns="45719"/>
          <a:lstStyle/>
          <a:p>
            <a:pP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 name="moment_rate.gif"/>
          <p:cNvPicPr>
            <a:picLocks noChangeAspect="1"/>
          </p:cNvPicPr>
          <p:nvPr/>
        </p:nvPicPr>
        <p:blipFill>
          <a:blip r:embed="rId3">
            <a:extLst/>
          </a:blip>
          <a:stretch>
            <a:fillRect/>
          </a:stretch>
        </p:blipFill>
        <p:spPr>
          <a:xfrm>
            <a:off x="4462629" y="3424536"/>
            <a:ext cx="4560310" cy="3174580"/>
          </a:xfrm>
          <a:prstGeom prst="rect">
            <a:avLst/>
          </a:prstGeom>
          <a:ln w="12700">
            <a:miter lim="400000"/>
          </a:ln>
        </p:spPr>
      </p:pic>
      <p:sp>
        <p:nvSpPr>
          <p:cNvPr id="92" name="Shape 92"/>
          <p:cNvSpPr/>
          <p:nvPr/>
        </p:nvSpPr>
        <p:spPr>
          <a:xfrm>
            <a:off x="256583" y="285134"/>
            <a:ext cx="4560309"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388620">
              <a:defRPr sz="3230">
                <a:latin typeface="+mn-lt"/>
                <a:ea typeface="+mn-ea"/>
                <a:cs typeface="+mn-cs"/>
                <a:sym typeface="Helvetica"/>
              </a:defRPr>
            </a:pPr>
            <a:r>
              <a:t>Double Source W-phase</a:t>
            </a:r>
          </a:p>
          <a:p>
            <a:pPr algn="ctr" defTabSz="388620">
              <a:defRPr sz="3230">
                <a:latin typeface="+mn-lt"/>
                <a:ea typeface="+mn-ea"/>
                <a:cs typeface="+mn-cs"/>
                <a:sym typeface="Helvetica"/>
              </a:defRPr>
            </a:pPr>
            <a:r>
              <a:t>Moment Tensor</a:t>
            </a:r>
          </a:p>
        </p:txBody>
      </p:sp>
      <p:sp>
        <p:nvSpPr>
          <p:cNvPr id="93" name="Shape 93"/>
          <p:cNvSpPr/>
          <p:nvPr/>
        </p:nvSpPr>
        <p:spPr>
          <a:xfrm>
            <a:off x="256583" y="1690716"/>
            <a:ext cx="4312600" cy="181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Nealy and Hayes (2015)</a:t>
            </a:r>
          </a:p>
          <a:p>
            <a:pPr marL="225425" indent="-225425">
              <a:buSzPct val="100000"/>
              <a:buFont typeface="Arial"/>
              <a:buChar char="•"/>
              <a:defRPr sz="2800">
                <a:latin typeface="+mn-lt"/>
                <a:ea typeface="+mn-ea"/>
                <a:cs typeface="+mn-cs"/>
                <a:sym typeface="Helvetica"/>
              </a:defRPr>
            </a:pPr>
            <a:r>
              <a:t>Two sub-events</a:t>
            </a:r>
          </a:p>
          <a:p>
            <a:pPr lvl="1" marL="882315" indent="-374315">
              <a:buSzPct val="100000"/>
              <a:buAutoNum type="arabicPeriod" startAt="1"/>
              <a:defRPr sz="2800">
                <a:latin typeface="+mn-lt"/>
                <a:ea typeface="+mn-ea"/>
                <a:cs typeface="+mn-cs"/>
                <a:sym typeface="Helvetica"/>
              </a:defRPr>
            </a:pPr>
            <a:r>
              <a:t>Mw 7.3 at ~20 sec</a:t>
            </a:r>
          </a:p>
          <a:p>
            <a:pPr lvl="1" marL="882315" indent="-374315">
              <a:buSzPct val="100000"/>
              <a:buAutoNum type="arabicPeriod" startAt="1"/>
              <a:defRPr sz="2800">
                <a:latin typeface="+mn-lt"/>
                <a:ea typeface="+mn-ea"/>
                <a:cs typeface="+mn-cs"/>
                <a:sym typeface="Helvetica"/>
              </a:defRPr>
            </a:pPr>
            <a:r>
              <a:t>Mw 8.2 at ~50 sec</a:t>
            </a:r>
          </a:p>
        </p:txBody>
      </p:sp>
      <p:sp>
        <p:nvSpPr>
          <p:cNvPr id="94" name="Shape 94"/>
          <p:cNvSpPr/>
          <p:nvPr/>
        </p:nvSpPr>
        <p:spPr>
          <a:xfrm>
            <a:off x="1349236" y="5856411"/>
            <a:ext cx="2984114" cy="828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i="1">
                <a:latin typeface="+mn-lt"/>
                <a:ea typeface="+mn-ea"/>
                <a:cs typeface="+mn-cs"/>
                <a:sym typeface="Helvetica"/>
              </a:defRPr>
            </a:pPr>
            <a:r>
              <a:t>Finite fault model</a:t>
            </a:r>
          </a:p>
          <a:p>
            <a:pPr>
              <a:defRPr i="1">
                <a:latin typeface="+mn-lt"/>
                <a:ea typeface="+mn-ea"/>
                <a:cs typeface="+mn-cs"/>
                <a:sym typeface="Helvetica"/>
              </a:defRPr>
            </a:pPr>
            <a:r>
              <a:t>moment-rate function</a:t>
            </a:r>
          </a:p>
        </p:txBody>
      </p:sp>
      <p:sp>
        <p:nvSpPr>
          <p:cNvPr id="95" name="Shape 95"/>
          <p:cNvSpPr/>
          <p:nvPr/>
        </p:nvSpPr>
        <p:spPr>
          <a:xfrm>
            <a:off x="5223848" y="3450949"/>
            <a:ext cx="1780585" cy="2790986"/>
          </a:xfrm>
          <a:prstGeom prst="rect">
            <a:avLst/>
          </a:prstGeom>
          <a:ln w="50800">
            <a:solidFill>
              <a:srgbClr val="FF2600"/>
            </a:solidFill>
          </a:ln>
        </p:spPr>
        <p:txBody>
          <a:bodyPr lIns="45719" rIns="45719"/>
          <a:lstStyle/>
          <a:p>
            <a:pPr/>
          </a:p>
        </p:txBody>
      </p:sp>
      <p:sp>
        <p:nvSpPr>
          <p:cNvPr id="96" name="Shape 96"/>
          <p:cNvSpPr/>
          <p:nvPr/>
        </p:nvSpPr>
        <p:spPr>
          <a:xfrm>
            <a:off x="4873646" y="5704283"/>
            <a:ext cx="362485" cy="537652"/>
          </a:xfrm>
          <a:prstGeom prst="rect">
            <a:avLst/>
          </a:prstGeom>
          <a:ln w="50800">
            <a:solidFill>
              <a:srgbClr val="FF2600"/>
            </a:solidFill>
          </a:ln>
        </p:spPr>
        <p:txBody>
          <a:bodyPr lIns="45719" rIns="45719"/>
          <a:lstStyle/>
          <a:p>
            <a:pPr/>
          </a:p>
        </p:txBody>
      </p:sp>
      <p:sp>
        <p:nvSpPr>
          <p:cNvPr id="97" name="Shape 97"/>
          <p:cNvSpPr/>
          <p:nvPr/>
        </p:nvSpPr>
        <p:spPr>
          <a:xfrm flipH="1">
            <a:off x="5084156" y="1844761"/>
            <a:ext cx="525586" cy="3857626"/>
          </a:xfrm>
          <a:prstGeom prst="line">
            <a:avLst/>
          </a:prstGeom>
          <a:ln w="50800">
            <a:solidFill>
              <a:srgbClr val="000000"/>
            </a:solidFill>
            <a:tailEnd type="triangle"/>
          </a:ln>
        </p:spPr>
        <p:txBody>
          <a:bodyPr lIns="45719" rIns="45719"/>
          <a:lstStyle/>
          <a:p>
            <a:pPr/>
          </a:p>
        </p:txBody>
      </p:sp>
      <p:sp>
        <p:nvSpPr>
          <p:cNvPr id="98" name="Shape 98"/>
          <p:cNvSpPr/>
          <p:nvPr/>
        </p:nvSpPr>
        <p:spPr>
          <a:xfrm flipH="1">
            <a:off x="5792787" y="1827874"/>
            <a:ext cx="1882034" cy="1882033"/>
          </a:xfrm>
          <a:prstGeom prst="line">
            <a:avLst/>
          </a:prstGeom>
          <a:ln w="50800">
            <a:solidFill>
              <a:srgbClr val="000000"/>
            </a:solidFill>
            <a:tailEnd type="triangle"/>
          </a:ln>
        </p:spPr>
        <p:txBody>
          <a:bodyPr lIns="45719" rIns="45719"/>
          <a:lstStyle/>
          <a:p>
            <a:pPr/>
          </a:p>
        </p:txBody>
      </p:sp>
      <p:pic>
        <p:nvPicPr>
          <p:cNvPr id="99" name="Wphase_double_a.gif"/>
          <p:cNvPicPr>
            <a:picLocks noChangeAspect="1"/>
          </p:cNvPicPr>
          <p:nvPr/>
        </p:nvPicPr>
        <p:blipFill>
          <a:blip r:embed="rId4">
            <a:extLst/>
          </a:blip>
          <a:stretch>
            <a:fillRect/>
          </a:stretch>
        </p:blipFill>
        <p:spPr>
          <a:xfrm>
            <a:off x="4842625" y="998450"/>
            <a:ext cx="1601587" cy="1601587"/>
          </a:xfrm>
          <a:prstGeom prst="rect">
            <a:avLst/>
          </a:prstGeom>
          <a:ln w="12700">
            <a:miter lim="400000"/>
          </a:ln>
        </p:spPr>
      </p:pic>
      <p:pic>
        <p:nvPicPr>
          <p:cNvPr id="100" name="Wphase_double_b.gif"/>
          <p:cNvPicPr>
            <a:picLocks noChangeAspect="1"/>
          </p:cNvPicPr>
          <p:nvPr/>
        </p:nvPicPr>
        <p:blipFill>
          <a:blip r:embed="rId5">
            <a:extLst/>
          </a:blip>
          <a:stretch>
            <a:fillRect/>
          </a:stretch>
        </p:blipFill>
        <p:spPr>
          <a:xfrm>
            <a:off x="6717654" y="412829"/>
            <a:ext cx="2187208" cy="2187208"/>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4" name="multi_topo_wmt.gif"/>
          <p:cNvPicPr>
            <a:picLocks noChangeAspect="1"/>
          </p:cNvPicPr>
          <p:nvPr/>
        </p:nvPicPr>
        <p:blipFill>
          <a:blip r:embed="rId2">
            <a:extLst/>
          </a:blip>
          <a:stretch>
            <a:fillRect/>
          </a:stretch>
        </p:blipFill>
        <p:spPr>
          <a:xfrm>
            <a:off x="2866009" y="0"/>
            <a:ext cx="6486969" cy="6858001"/>
          </a:xfrm>
          <a:prstGeom prst="rect">
            <a:avLst/>
          </a:prstGeom>
          <a:ln w="12700">
            <a:miter lim="400000"/>
          </a:ln>
        </p:spPr>
      </p:pic>
      <p:sp>
        <p:nvSpPr>
          <p:cNvPr id="105" name="Shape 105"/>
          <p:cNvSpPr/>
          <p:nvPr/>
        </p:nvSpPr>
        <p:spPr>
          <a:xfrm>
            <a:off x="209550" y="1700212"/>
            <a:ext cx="2823793" cy="484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5425" indent="-225425">
              <a:buSzPct val="100000"/>
              <a:buFont typeface="Arial"/>
              <a:buChar char="•"/>
              <a:defRPr sz="2800">
                <a:latin typeface="+mn-lt"/>
                <a:ea typeface="+mn-ea"/>
                <a:cs typeface="+mn-cs"/>
                <a:sym typeface="Helvetica"/>
              </a:defRPr>
            </a:pPr>
            <a:r>
              <a:t>Megathrust earthquake</a:t>
            </a:r>
          </a:p>
          <a:p>
            <a:pPr marL="225425" indent="-225425">
              <a:buSzPct val="100000"/>
              <a:buFont typeface="Arial"/>
              <a:buChar char="•"/>
              <a:defRPr sz="2800">
                <a:latin typeface="+mn-lt"/>
                <a:ea typeface="+mn-ea"/>
                <a:cs typeface="+mn-cs"/>
                <a:sym typeface="Helvetica"/>
              </a:defRPr>
            </a:pPr>
            <a:r>
              <a:t>Two subevents ~30 seconds apart</a:t>
            </a:r>
          </a:p>
          <a:p>
            <a:pPr marL="225425" indent="-225425">
              <a:buSzPct val="100000"/>
              <a:buFont typeface="Arial"/>
              <a:buChar char="•"/>
              <a:defRPr sz="2800">
                <a:latin typeface="+mn-lt"/>
                <a:ea typeface="+mn-ea"/>
                <a:cs typeface="+mn-cs"/>
                <a:sym typeface="Helvetica"/>
              </a:defRPr>
            </a:pPr>
            <a:r>
              <a:t>Small initial event followed by large main event</a:t>
            </a:r>
          </a:p>
          <a:p>
            <a:pPr marL="225425" indent="-225425">
              <a:buSzPct val="100000"/>
              <a:buFont typeface="Arial"/>
              <a:buChar char="•"/>
              <a:defRPr sz="2800">
                <a:latin typeface="+mn-lt"/>
                <a:ea typeface="+mn-ea"/>
                <a:cs typeface="+mn-cs"/>
                <a:sym typeface="Helvetica"/>
              </a:defRPr>
            </a:pPr>
            <a:r>
              <a:t>Agreement with GCMT</a:t>
            </a:r>
          </a:p>
        </p:txBody>
      </p:sp>
      <p:sp>
        <p:nvSpPr>
          <p:cNvPr id="106" name="Shape 106"/>
          <p:cNvSpPr/>
          <p:nvPr>
            <p:ph type="title" idx="4294967295"/>
          </p:nvPr>
        </p:nvSpPr>
        <p:spPr>
          <a:xfrm>
            <a:off x="0" y="365124"/>
            <a:ext cx="3479800" cy="1143002"/>
          </a:xfrm>
          <a:prstGeom prst="rect">
            <a:avLst/>
          </a:prstGeom>
        </p:spPr>
        <p:txBody>
          <a:bodyPr>
            <a:normAutofit fontScale="100000" lnSpcReduction="0"/>
          </a:bodyPr>
          <a:lstStyle/>
          <a:p>
            <a:pPr defTabSz="434340">
              <a:defRPr sz="3420">
                <a:latin typeface="+mn-lt"/>
                <a:ea typeface="+mn-ea"/>
                <a:cs typeface="+mn-cs"/>
                <a:sym typeface="Helvetica"/>
              </a:defRPr>
            </a:pPr>
            <a:r>
              <a:t>Main Shock</a:t>
            </a:r>
          </a:p>
          <a:p>
            <a:pPr defTabSz="434340">
              <a:defRPr sz="3420">
                <a:latin typeface="+mn-lt"/>
                <a:ea typeface="+mn-ea"/>
                <a:cs typeface="+mn-cs"/>
                <a:sym typeface="Helvetica"/>
              </a:defRPr>
            </a:pPr>
            <a:r>
              <a:t>Moment Tensor</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