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Good morning everyone. Thank you for making it to the first presentation. Today I would like to talk to you about some of the work we have done utilizing multiple geophysical datasets to determine whether seismicity in March 2014 triggered the April 1</a:t>
            </a:r>
            <a:r>
              <a:rPr baseline="30000"/>
              <a:t>st</a:t>
            </a:r>
            <a:r>
              <a:t> 2014 magnitude 8.2 Iquique earthquake.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Two days later, a magnitude 7.7 aftershock occurred to the south. Looking at the evolution of seismicity here, it’s very tempting to say that the March earthquakes shown in red are related to or somehow anticipated the big one, leading us to the question: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Did the smaller earthquakes trigger the big one?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And I’ll also address the possible role of slow slip in this triggering scenario a little later in the talk.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The basic idea of triggering is that an event can make an future earthquake more likely to occur. During this talk, when I say the word “trigger” I don’t necessarily imply a direct link to an earthquake in any predictive sense, but rather that an event enhances the possibility of a subsequent earthquake. We use the concept of Coulomb stress change as the physical mechanism linking these earthquakes. The idea here is simple: slip on a fault changes the stress field in the surrounding medium. If a nearby fault has an increase in shear stress or decrease in frictional resistance, it is brought closer to failure. Coulomb stress combines these into a single quantity. So if it is positive, the target structure is more likely to fail in an earthquake and if it is negative, the structure is less likely to fail.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I will show you several maps of Coulomb stress like this one here. Areas in red are where the Coulomb stress change is positive, and slip is promoted.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And regions in blue are where the target structure is inhibited from failing. The colors are chosen so that anything in the yellow to red range has a stress change greater than a tenth of a bar, which seems to be the threshold for heightened seismicity in other earthquake sequences. So let's look at the stress change associated with the Iquique foreshocks.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As I mentioned before, the sequence began on March 16 with a magnitude 6.7 earthquake. This event is a little unusual in the context of the South America subduction zone. In the map view on the left, you can see that its focal mechanism is rotated about 70 degrees counter-clockwise from the plate boundary orientation. The right panel is a cross-section through the subduction zone, showing this event is 5-10 kilometers shallower than the interface. These suggest the earthquake occurred within the upper plate, not along the plate boundary. However, upper plate events still change the stress on the plate boundary.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r>
              <a:t>On this map, I have computed the stress change around the event and resolved the Coulomb stress on the plate boundary, using Slab 1.0 geometry and assuming pure thrust motion. For context, I have added 1 meter slip contours from the main shock and largest aftershock, and showed the epicenter of the main shock as a star to the north. Remember, red means that a thrust faulting earthquake on the interface is more likely to occur, whereas blue means the likelihood of a thrust faulting earthquake is decreased. As we watch the foreshock sequence unfold, note that we will be adding together the Coulomb stress from all the events that have occurred up to that point. I want you to pay close attention to the color at the main shock hypocenter. You can see that on March 16, there is essentially zero stress change at the hypocenter, but there are lobes of increased Coulomb stress on the plate boundary.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The next day, on March 17, a magnitude 6.4 earthquake occurred just up-dip of the initial event. This earthquake was located on the interface, in the red region, so we say it was probably triggered by the magnitude 6.7. Notice that the stress at the main shock hypocenter is not changed much, but the new earthquake does enhance the positive stress footprint.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And right in that enhanced region to the north, a magnitude 6.2 earthquake occurred on March 22, likely triggered by the previous events. You can see that this earthquake starts to load the hypocentral region.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a:r>
              <a:t>Since this is a session on subduction zone observatories, I want to briefly highlight that the insights we gained in this study required the combination of multiple geophysical approaches. In particular, the geophysical observations collected in Chile near the earthquakes were essential for constraining the earthquake and deformation processes.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r>
              <a:t>The last foreshock larger than magnitude 6 occurred just south of the main shock epicenter, pushing the red region to the hypocenter.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r>
              <a:t>Leading up to the Iquique earthquake, you can see a few small foreshocks occurred near the hypocenter, loading it even more. This figure is a snapshot of the cumulative stress change from all the foreshocks between March 16 and April 1. They combined to substantially increase the Coulomb stress at the Iquique hypocenter, but you can see that they did not perturb the stress significantly down-dip, in the area that eventually had the largest slip.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r>
              <a:t>To summarize, the magnitude 6.7 earthquake started perturbing the stress on the plate boundary. Each subsequent magnitude 6 earthquake occurred in a positively loaded area, so each one seems to have been triggered by the seismicity before it. As a consequence of the foreshock deformation, the Iquique hypocenter was loaded by the foreshocks, but the area of peak slip was not significantly affected. Interestingly, the moment-rate function for the Iquique earthquake is consistent with it starting as a small earthquake with magnitude less than 7. This means it started out looking a lot like the other sixes in the foreshock sequence, but some aspect of its rupture allowed it to penetrate down-dip and grow into a great earthquake.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r>
              <a:t>So the main take-away points are that each of the biggest foreshocks was triggered by the preceding events, and that the beginning of the Iquique main shock was also triggered in apparently the same way. What we want to ask ourselves now is whether there are any observations that can help us understand how the last event was able to grow into a great earthquake.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ph type="sldImg"/>
          </p:nvPr>
        </p:nvSpPr>
        <p:spPr>
          <a:prstGeom prst="rect">
            <a:avLst/>
          </a:prstGeom>
        </p:spPr>
        <p:txBody>
          <a:bodyPr/>
          <a:lstStyle/>
          <a:p>
            <a:pPr/>
          </a:p>
        </p:txBody>
      </p:sp>
      <p:sp>
        <p:nvSpPr>
          <p:cNvPr id="290" name="Shape 290"/>
          <p:cNvSpPr/>
          <p:nvPr>
            <p:ph type="body" sz="quarter" idx="1"/>
          </p:nvPr>
        </p:nvSpPr>
        <p:spPr>
          <a:prstGeom prst="rect">
            <a:avLst/>
          </a:prstGeom>
        </p:spPr>
        <p:txBody>
          <a:bodyPr/>
          <a:lstStyle/>
          <a:p>
            <a:pPr/>
            <a:r>
              <a:t>One possible dataset that might help us here are the GPS measurements of surface displacement along the coast throughout the foreshock sequence. The reason is that, in addition to the stress modeling of the seismicity, we can generate surface displacements, and compare these to the observed values to see whether everything is accounted for. On the left are the displacement vectors at each station right before the Iquique main shock, and as expected, they all point towards these thrust faulting earthquakes. On the right are the GPS time series corresponding to the stations shown on the map. You can see the growth of the displacement throughout the foreshock sequence, especially in the east-west component.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r>
              <a:t>Here I have added the surface displacements predicted by the seismicity to the time series. As each event occurs, it generates a step offset at each station, and by combining these steps, we can produce a synthetic GPS time series at each station, shown here in green.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ph type="sldImg"/>
          </p:nvPr>
        </p:nvSpPr>
        <p:spPr>
          <a:prstGeom prst="rect">
            <a:avLst/>
          </a:prstGeom>
        </p:spPr>
        <p:txBody>
          <a:bodyPr/>
          <a:lstStyle/>
          <a:p>
            <a:pPr/>
          </a:p>
        </p:txBody>
      </p:sp>
      <p:sp>
        <p:nvSpPr>
          <p:cNvPr id="301" name="Shape 301"/>
          <p:cNvSpPr/>
          <p:nvPr>
            <p:ph type="body" sz="quarter" idx="1"/>
          </p:nvPr>
        </p:nvSpPr>
        <p:spPr>
          <a:prstGeom prst="rect">
            <a:avLst/>
          </a:prstGeom>
        </p:spPr>
        <p:txBody>
          <a:bodyPr/>
          <a:lstStyle/>
          <a:p>
            <a:pPr/>
            <a:r>
              <a:t>What I really want you to notice is that the synthetic displacements systematically underpredict the observed westward displacement. You might point out here that earthquake location or subduction zone modeling uncertainty might account for the difference. In this figure, the thickness of the green line reflects the effect of earthquake location uncertainty on the displacements. As you can tell, it is essentially negligible. We could reduce the half-space shear modulus in our model to increase the slip on each fault and this would increase the predicted surface displacement. But we would need a shear modulus of 20 GPa to fit the observations, which is on the low side of realistic. This suggests that there is some extra process generating deformation at these stations.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sldImg"/>
          </p:nvPr>
        </p:nvSpPr>
        <p:spPr>
          <a:prstGeom prst="rect">
            <a:avLst/>
          </a:prstGeom>
        </p:spPr>
        <p:txBody>
          <a:bodyPr/>
          <a:lstStyle/>
          <a:p>
            <a:pPr/>
          </a:p>
        </p:txBody>
      </p:sp>
      <p:sp>
        <p:nvSpPr>
          <p:cNvPr id="310" name="Shape 310"/>
          <p:cNvSpPr/>
          <p:nvPr>
            <p:ph type="body" sz="quarter" idx="1"/>
          </p:nvPr>
        </p:nvSpPr>
        <p:spPr>
          <a:prstGeom prst="rect">
            <a:avLst/>
          </a:prstGeom>
        </p:spPr>
        <p:txBody>
          <a:bodyPr/>
          <a:lstStyle/>
          <a:p>
            <a:pPr/>
            <a:r>
              <a:t>If we assume the extra displacement is a consequence of aseismic slip on the plate boundary, then we can look for the location and amount of slip required to produce the excess. On this map, I show a result of a grid search for the location and dimensions of a rectangular slip patch that fits the extra displacement. The slip patch is constrained to lie on the plate boundary and have dip-slip only. This search suggests that the inferred aseismic slip is most likely coincident with or up-dip of the foreshock seismicity. So now let's see what that does to the stress.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r>
              <a:t>If the slow slip is coincident with the foreshocks, it seems likely that it is related to the seismicity, and we model it by simply adding slip at each foreshock location. This does not change the distribution of stress, but enhances the magnitude of the stress change.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Shape 321"/>
          <p:cNvSpPr/>
          <p:nvPr>
            <p:ph type="sldImg"/>
          </p:nvPr>
        </p:nvSpPr>
        <p:spPr>
          <a:prstGeom prst="rect">
            <a:avLst/>
          </a:prstGeom>
        </p:spPr>
        <p:txBody>
          <a:bodyPr/>
          <a:lstStyle/>
          <a:p>
            <a:pPr/>
          </a:p>
        </p:txBody>
      </p:sp>
      <p:sp>
        <p:nvSpPr>
          <p:cNvPr id="322" name="Shape 322"/>
          <p:cNvSpPr/>
          <p:nvPr>
            <p:ph type="body" sz="quarter" idx="1"/>
          </p:nvPr>
        </p:nvSpPr>
        <p:spPr>
          <a:prstGeom prst="rect">
            <a:avLst/>
          </a:prstGeom>
        </p:spPr>
        <p:txBody>
          <a:bodyPr/>
          <a:lstStyle/>
          <a:p>
            <a:pPr/>
            <a:r>
              <a:t>In contrast, if the slow slip occurs up-dip of the foreshocks, then we see that the entire foreshock region becomes loaded, and the up-dip region experiences a significant stress reduction. In both cases, extra aseismic slip adds a small amount of positive loading down-dip of the foreshocks, in the area that slipped a lot during the Iquique main shock. So although slow slip is not necessary to conclude that the foreshocks were sequentially triggered leading to the Iquique main shock, it does appear to enhance this triggering argument, and is consistent with the Iquique earthquake growing into the down-dip region of the plate boundary.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These observations allowed us to precisely locate and constrain the earthquake sources,...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r>
              <a:t>They provided a record of upper plate deformation leading up to the main shock,...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t>And here we have used physical models to understand the links between events in space and time, and how the seismicity is related to the ground deformation.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r>
              <a:t>With that said, let’s look at the the setting of this event. For those of you who are unfamiliar with the great Iquique earthquake, it occurred in the South America subduction zone where the oceanic Nazca plate descends eastward beneath South America. This subduction zone has a history of great earthquakes that generate strong shaking along the coast as well as large tsunamis. Zooming into the region outlined with the red box...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You can see the subduction trench marked here by the plate boundary line. And on March 16, 2014, a magnitude 6.7 earthquake occurred offshore of northern Chile. This event by itself was not particularly exciting...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...but it initiated a sequence of earthquakes that included three more magnitude 6 and larger events over the following two weeks...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...before a magnitude 8.2 earthquake occurred on April 1</a:t>
            </a:r>
            <a:r>
              <a:rPr baseline="30000"/>
              <a:t>st</a:t>
            </a:r>
            <a:r>
              <a:t>. This orange dot is the epicenter of the Iquique main shock, and the shaded area is the region with greater than 1 meter of slip, so you can see that the earthquake started at about the same depth as the foreshocks, but most of the slip happened down-dip of the foreshocks.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685800" y="2130425"/>
            <a:ext cx="7772400" cy="1470025"/>
          </a:xfrm>
          <a:prstGeom prst="rect">
            <a:avLst/>
          </a:prstGeom>
        </p:spPr>
        <p:txBody>
          <a:bodyPr/>
          <a:lstStyle/>
          <a:p>
            <a:pPr/>
            <a:r>
              <a:t>Title Text</a:t>
            </a:r>
          </a:p>
        </p:txBody>
      </p:sp>
      <p:sp>
        <p:nvSpPr>
          <p:cNvPr id="12" name="Shape 12"/>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a:r>
              <a:t>Title Text</a:t>
            </a:r>
          </a:p>
        </p:txBody>
      </p:sp>
      <p:sp>
        <p:nvSpPr>
          <p:cNvPr id="93" name="Shape 9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Shape 101"/>
          <p:cNvSpPr/>
          <p:nvPr>
            <p:ph type="title"/>
          </p:nvPr>
        </p:nvSpPr>
        <p:spPr>
          <a:xfrm>
            <a:off x="6629400" y="274638"/>
            <a:ext cx="2057400" cy="5851526"/>
          </a:xfrm>
          <a:prstGeom prst="rect">
            <a:avLst/>
          </a:prstGeom>
        </p:spPr>
        <p:txBody>
          <a:bodyPr/>
          <a:lstStyle/>
          <a:p>
            <a:pPr/>
            <a:r>
              <a:t>Title Text</a:t>
            </a:r>
          </a:p>
        </p:txBody>
      </p:sp>
      <p:sp>
        <p:nvSpPr>
          <p:cNvPr id="102" name="Shape 102"/>
          <p:cNvSpPr/>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Shape 30"/>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Title Text</a:t>
            </a:r>
          </a:p>
        </p:txBody>
      </p:sp>
      <p:sp>
        <p:nvSpPr>
          <p:cNvPr id="39" name="Shape 39"/>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a:r>
              <a:t>Title Text</a:t>
            </a:r>
          </a:p>
        </p:txBody>
      </p:sp>
      <p:sp>
        <p:nvSpPr>
          <p:cNvPr id="48" name="Shape 48"/>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Shape 49"/>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Title Text</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Shape 72"/>
          <p:cNvSpPr/>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Shape 73"/>
          <p:cNvSpPr/>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Shape 82"/>
          <p:cNvSpPr/>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Shape 83"/>
          <p:cNvSpPr/>
          <p:nvPr>
            <p:ph type="pic" sz="half" idx="13"/>
          </p:nvPr>
        </p:nvSpPr>
        <p:spPr>
          <a:xfrm>
            <a:off x="1792288" y="612775"/>
            <a:ext cx="5486401" cy="4114800"/>
          </a:xfrm>
          <a:prstGeom prst="rect">
            <a:avLst/>
          </a:prstGeom>
        </p:spPr>
        <p:txBody>
          <a:bodyPr lIns="91439" rIns="91439">
            <a:noAutofit/>
          </a:bodyPr>
          <a:lstStyle/>
          <a:p>
            <a:pPr/>
          </a:p>
        </p:txBody>
      </p:sp>
      <p:sp>
        <p:nvSpPr>
          <p:cNvPr id="84" name="Shape 84"/>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hape 3"/>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image" Target="../media/image2.gif"/><Relationship Id="rId5" Type="http://schemas.openxmlformats.org/officeDocument/2006/relationships/image" Target="../media/image3.g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g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8.g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8.g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8.g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gif"/><Relationship Id="rId4" Type="http://schemas.openxmlformats.org/officeDocument/2006/relationships/image" Target="../media/image9.g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gif"/><Relationship Id="rId4" Type="http://schemas.openxmlformats.org/officeDocument/2006/relationships/image" Target="../media/image9.g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gif"/><Relationship Id="rId4" Type="http://schemas.openxmlformats.org/officeDocument/2006/relationships/image" Target="../media/image9.g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gif"/><Relationship Id="rId4" Type="http://schemas.openxmlformats.org/officeDocument/2006/relationships/image" Target="../media/image9.g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gif"/><Relationship Id="rId4" Type="http://schemas.openxmlformats.org/officeDocument/2006/relationships/image" Target="../media/image9.g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gif"/><Relationship Id="rId4" Type="http://schemas.openxmlformats.org/officeDocument/2006/relationships/image" Target="../media/image9.gif"/></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gif"/><Relationship Id="rId4" Type="http://schemas.openxmlformats.org/officeDocument/2006/relationships/image" Target="../media/image9.gif"/></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gif"/><Relationship Id="rId4" Type="http://schemas.openxmlformats.org/officeDocument/2006/relationships/image" Target="../media/image15.gif"/></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gif"/></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gif"/></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gif"/></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gif"/><Relationship Id="rId4" Type="http://schemas.openxmlformats.org/officeDocument/2006/relationships/image" Target="../media/image19.gif"/></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gif"/><Relationship Id="rId4" Type="http://schemas.openxmlformats.org/officeDocument/2006/relationships/image" Target="../media/image20.g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g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1.gif" descr="USGS_Logo.gif"/>
          <p:cNvPicPr>
            <a:picLocks noChangeAspect="1"/>
          </p:cNvPicPr>
          <p:nvPr/>
        </p:nvPicPr>
        <p:blipFill>
          <a:blip r:embed="rId3">
            <a:extLst/>
          </a:blip>
          <a:stretch>
            <a:fillRect/>
          </a:stretch>
        </p:blipFill>
        <p:spPr>
          <a:xfrm>
            <a:off x="7081719" y="5489271"/>
            <a:ext cx="1757481" cy="655119"/>
          </a:xfrm>
          <a:prstGeom prst="rect">
            <a:avLst/>
          </a:prstGeom>
          <a:ln w="12700">
            <a:miter lim="400000"/>
          </a:ln>
        </p:spPr>
      </p:pic>
      <p:pic>
        <p:nvPicPr>
          <p:cNvPr id="113" name="image2.gif" descr="PSUGeodynamicsLogo.gif"/>
          <p:cNvPicPr>
            <a:picLocks noChangeAspect="1"/>
          </p:cNvPicPr>
          <p:nvPr/>
        </p:nvPicPr>
        <p:blipFill>
          <a:blip r:embed="rId4">
            <a:extLst/>
          </a:blip>
          <a:stretch>
            <a:fillRect/>
          </a:stretch>
        </p:blipFill>
        <p:spPr>
          <a:xfrm>
            <a:off x="4844636" y="5459965"/>
            <a:ext cx="1757481" cy="748852"/>
          </a:xfrm>
          <a:prstGeom prst="rect">
            <a:avLst/>
          </a:prstGeom>
          <a:ln w="12700">
            <a:miter lim="400000"/>
          </a:ln>
        </p:spPr>
      </p:pic>
      <p:pic>
        <p:nvPicPr>
          <p:cNvPr id="114" name="image3.gif" descr="1_tectonic_setting.gif"/>
          <p:cNvPicPr>
            <a:picLocks noChangeAspect="1"/>
          </p:cNvPicPr>
          <p:nvPr/>
        </p:nvPicPr>
        <p:blipFill>
          <a:blip r:embed="rId5">
            <a:extLst/>
          </a:blip>
          <a:stretch>
            <a:fillRect/>
          </a:stretch>
        </p:blipFill>
        <p:spPr>
          <a:xfrm>
            <a:off x="-50800" y="223782"/>
            <a:ext cx="4797482" cy="6438671"/>
          </a:xfrm>
          <a:prstGeom prst="rect">
            <a:avLst/>
          </a:prstGeom>
          <a:ln w="12700">
            <a:miter lim="400000"/>
          </a:ln>
        </p:spPr>
      </p:pic>
      <p:sp>
        <p:nvSpPr>
          <p:cNvPr id="115" name="Shape 115"/>
          <p:cNvSpPr/>
          <p:nvPr/>
        </p:nvSpPr>
        <p:spPr>
          <a:xfrm>
            <a:off x="5395187" y="2984048"/>
            <a:ext cx="2910394" cy="181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i="1" sz="2800">
                <a:latin typeface="+mn-lt"/>
                <a:ea typeface="+mn-ea"/>
                <a:cs typeface="+mn-cs"/>
                <a:sym typeface="Helvetica"/>
              </a:defRPr>
            </a:pPr>
            <a:r>
              <a:t>Matthew Herman</a:t>
            </a:r>
          </a:p>
          <a:p>
            <a:pPr algn="ctr">
              <a:defRPr i="1" sz="2800">
                <a:latin typeface="+mn-lt"/>
                <a:ea typeface="+mn-ea"/>
                <a:cs typeface="+mn-cs"/>
                <a:sym typeface="Helvetica"/>
              </a:defRPr>
            </a:pPr>
            <a:r>
              <a:t>Kevin Furlong</a:t>
            </a:r>
          </a:p>
          <a:p>
            <a:pPr algn="ctr">
              <a:defRPr i="1" sz="2800">
                <a:latin typeface="+mn-lt"/>
                <a:ea typeface="+mn-ea"/>
                <a:cs typeface="+mn-cs"/>
                <a:sym typeface="Helvetica"/>
              </a:defRPr>
            </a:pPr>
            <a:r>
              <a:t>Gavin Hayes</a:t>
            </a:r>
          </a:p>
          <a:p>
            <a:pPr algn="ctr">
              <a:defRPr i="1" sz="2800">
                <a:latin typeface="+mn-lt"/>
                <a:ea typeface="+mn-ea"/>
                <a:cs typeface="+mn-cs"/>
                <a:sym typeface="Helvetica"/>
              </a:defRPr>
            </a:pPr>
            <a:r>
              <a:t>Harley Benz</a:t>
            </a:r>
          </a:p>
        </p:txBody>
      </p:sp>
      <p:sp>
        <p:nvSpPr>
          <p:cNvPr id="116" name="Shape 116"/>
          <p:cNvSpPr/>
          <p:nvPr/>
        </p:nvSpPr>
        <p:spPr>
          <a:xfrm>
            <a:off x="4539184" y="288570"/>
            <a:ext cx="4604816" cy="227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latin typeface="+mn-lt"/>
                <a:ea typeface="+mn-ea"/>
                <a:cs typeface="+mn-cs"/>
                <a:sym typeface="Helvetica"/>
              </a:defRPr>
            </a:lvl1pPr>
          </a:lstStyle>
          <a:p>
            <a:pPr/>
            <a:r>
              <a:t>Foreshock (and Slow Slip?) Triggering of the 1 April 2014, Iquique Earthquake</a:t>
            </a:r>
          </a:p>
        </p:txBody>
      </p:sp>
      <p:sp>
        <p:nvSpPr>
          <p:cNvPr id="117" name="Shape 117"/>
          <p:cNvSpPr/>
          <p:nvPr/>
        </p:nvSpPr>
        <p:spPr>
          <a:xfrm>
            <a:off x="3268133" y="4553708"/>
            <a:ext cx="625076"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mn-lt"/>
                <a:ea typeface="+mn-ea"/>
                <a:cs typeface="+mn-cs"/>
                <a:sym typeface="Helvetica"/>
              </a:defRPr>
            </a:lvl1pPr>
          </a:lstStyle>
          <a:p>
            <a:pPr/>
            <a:r>
              <a:t>Chile</a:t>
            </a:r>
          </a:p>
        </p:txBody>
      </p:sp>
      <p:sp>
        <p:nvSpPr>
          <p:cNvPr id="118" name="Shape 118"/>
          <p:cNvSpPr/>
          <p:nvPr/>
        </p:nvSpPr>
        <p:spPr>
          <a:xfrm>
            <a:off x="1981200" y="541866"/>
            <a:ext cx="587013"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mn-lt"/>
                <a:ea typeface="+mn-ea"/>
                <a:cs typeface="+mn-cs"/>
                <a:sym typeface="Helvetica"/>
              </a:defRPr>
            </a:lvl1pPr>
          </a:lstStyle>
          <a:p>
            <a:pPr/>
            <a:r>
              <a:t>Peru</a:t>
            </a:r>
          </a:p>
        </p:txBody>
      </p:sp>
      <p:sp>
        <p:nvSpPr>
          <p:cNvPr id="119" name="Shape 119"/>
          <p:cNvSpPr/>
          <p:nvPr/>
        </p:nvSpPr>
        <p:spPr>
          <a:xfrm>
            <a:off x="3674533" y="726532"/>
            <a:ext cx="777551"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mn-lt"/>
                <a:ea typeface="+mn-ea"/>
                <a:cs typeface="+mn-cs"/>
                <a:sym typeface="Helvetica"/>
              </a:defRPr>
            </a:lvl1pPr>
          </a:lstStyle>
          <a:p>
            <a:pPr/>
            <a:r>
              <a:t>Bolivia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7" name="image8.gif" descr="setting_agu_4.gif"/>
          <p:cNvPicPr>
            <a:picLocks noChangeAspect="1"/>
          </p:cNvPicPr>
          <p:nvPr/>
        </p:nvPicPr>
        <p:blipFill>
          <a:blip r:embed="rId3">
            <a:extLst/>
          </a:blip>
          <a:stretch>
            <a:fillRect/>
          </a:stretch>
        </p:blipFill>
        <p:spPr>
          <a:xfrm>
            <a:off x="0" y="1142997"/>
            <a:ext cx="6026316" cy="5715003"/>
          </a:xfrm>
          <a:prstGeom prst="rect">
            <a:avLst/>
          </a:prstGeom>
          <a:ln w="12700">
            <a:miter lim="400000"/>
          </a:ln>
        </p:spPr>
      </p:pic>
      <p:sp>
        <p:nvSpPr>
          <p:cNvPr id="178" name="Shape 178"/>
          <p:cNvSpPr/>
          <p:nvPr>
            <p:ph type="title"/>
          </p:nvPr>
        </p:nvSpPr>
        <p:spPr>
          <a:xfrm>
            <a:off x="457200" y="0"/>
            <a:ext cx="8229600" cy="1143000"/>
          </a:xfrm>
          <a:prstGeom prst="rect">
            <a:avLst/>
          </a:prstGeom>
        </p:spPr>
        <p:txBody>
          <a:bodyPr/>
          <a:lstStyle>
            <a:lvl1pPr>
              <a:defRPr>
                <a:latin typeface="+mn-lt"/>
                <a:ea typeface="+mn-ea"/>
                <a:cs typeface="+mn-cs"/>
                <a:sym typeface="Helvetica"/>
              </a:defRPr>
            </a:lvl1pPr>
          </a:lstStyle>
          <a:p>
            <a:pPr/>
            <a:r>
              <a:t>2014 Iquique Sequence</a:t>
            </a:r>
          </a:p>
        </p:txBody>
      </p:sp>
      <p:sp>
        <p:nvSpPr>
          <p:cNvPr id="179" name="Shape 179"/>
          <p:cNvSpPr/>
          <p:nvPr/>
        </p:nvSpPr>
        <p:spPr>
          <a:xfrm>
            <a:off x="5771670" y="1402116"/>
            <a:ext cx="3321530" cy="268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30188" indent="-230188">
              <a:buSzPct val="100000"/>
              <a:buFont typeface="Arial"/>
              <a:buChar char="•"/>
              <a:defRPr sz="2800">
                <a:solidFill>
                  <a:srgbClr val="BFBFBF"/>
                </a:solidFill>
                <a:latin typeface="+mn-lt"/>
                <a:ea typeface="+mn-ea"/>
                <a:cs typeface="+mn-cs"/>
                <a:sym typeface="Helvetica"/>
              </a:defRPr>
            </a:pPr>
            <a:r>
              <a:t>16 March Mw 6.7</a:t>
            </a:r>
          </a:p>
          <a:p>
            <a:pPr marL="230188" indent="-230188">
              <a:buSzPct val="100000"/>
              <a:buFont typeface="Arial"/>
              <a:buChar char="•"/>
              <a:defRPr sz="2800">
                <a:solidFill>
                  <a:srgbClr val="BFBFBF"/>
                </a:solidFill>
                <a:latin typeface="+mn-lt"/>
                <a:ea typeface="+mn-ea"/>
                <a:cs typeface="+mn-cs"/>
                <a:sym typeface="Helvetica"/>
              </a:defRPr>
            </a:pPr>
            <a:r>
              <a:t>17 March Mw 6.4</a:t>
            </a:r>
          </a:p>
          <a:p>
            <a:pPr marL="230188" indent="-230188">
              <a:buSzPct val="100000"/>
              <a:buFont typeface="Arial"/>
              <a:buChar char="•"/>
              <a:defRPr sz="2800">
                <a:solidFill>
                  <a:srgbClr val="BFBFBF"/>
                </a:solidFill>
                <a:latin typeface="+mn-lt"/>
                <a:ea typeface="+mn-ea"/>
                <a:cs typeface="+mn-cs"/>
                <a:sym typeface="Helvetica"/>
              </a:defRPr>
            </a:pPr>
            <a:r>
              <a:t>22 March Mw 6.2</a:t>
            </a:r>
          </a:p>
          <a:p>
            <a:pPr marL="230188" indent="-230188">
              <a:buSzPct val="100000"/>
              <a:buFont typeface="Arial"/>
              <a:buChar char="•"/>
              <a:defRPr sz="2800">
                <a:solidFill>
                  <a:srgbClr val="BFBFBF"/>
                </a:solidFill>
                <a:latin typeface="+mn-lt"/>
                <a:ea typeface="+mn-ea"/>
                <a:cs typeface="+mn-cs"/>
                <a:sym typeface="Helvetica"/>
              </a:defRPr>
            </a:pPr>
            <a:r>
              <a:t>23 March Mw 6.3</a:t>
            </a:r>
          </a:p>
          <a:p>
            <a:pPr marL="230188" indent="-230188">
              <a:buSzPct val="100000"/>
              <a:buFont typeface="Arial"/>
              <a:buChar char="•"/>
              <a:defRPr sz="2800">
                <a:solidFill>
                  <a:srgbClr val="BFBFBF"/>
                </a:solidFill>
                <a:latin typeface="+mn-lt"/>
                <a:ea typeface="+mn-ea"/>
                <a:cs typeface="+mn-cs"/>
                <a:sym typeface="Helvetica"/>
              </a:defRPr>
            </a:pPr>
            <a:r>
              <a:t>1 April Mw 8.2</a:t>
            </a:r>
          </a:p>
          <a:p>
            <a:pPr marL="230188" indent="-230188">
              <a:buSzPct val="100000"/>
              <a:buFont typeface="Arial"/>
              <a:buChar char="•"/>
              <a:defRPr sz="2800">
                <a:latin typeface="+mn-lt"/>
                <a:ea typeface="+mn-ea"/>
                <a:cs typeface="+mn-cs"/>
                <a:sym typeface="Helvetica"/>
              </a:defRPr>
            </a:pPr>
            <a:r>
              <a:t>3 April Mw 7.7</a:t>
            </a:r>
          </a:p>
        </p:txBody>
      </p:sp>
      <p:sp>
        <p:nvSpPr>
          <p:cNvPr id="180" name="Shape 180"/>
          <p:cNvSpPr/>
          <p:nvPr/>
        </p:nvSpPr>
        <p:spPr>
          <a:xfrm>
            <a:off x="2736752" y="5113601"/>
            <a:ext cx="1898822" cy="3803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wrap="none" lIns="45719" rIns="45719">
            <a:spAutoFit/>
          </a:bodyPr>
          <a:lstStyle>
            <a:lvl1pPr algn="ctr">
              <a:defRPr>
                <a:solidFill>
                  <a:srgbClr val="928918"/>
                </a:solidFill>
                <a:latin typeface="+mn-lt"/>
                <a:ea typeface="+mn-ea"/>
                <a:cs typeface="+mn-cs"/>
                <a:sym typeface="Helvetica"/>
              </a:defRPr>
            </a:lvl1pPr>
          </a:lstStyle>
          <a:p>
            <a:pPr/>
            <a:r>
              <a:t>Area of &gt; 1 m slip</a:t>
            </a:r>
          </a:p>
        </p:txBody>
      </p:sp>
      <p:sp>
        <p:nvSpPr>
          <p:cNvPr id="181" name="Shape 181"/>
          <p:cNvSpPr/>
          <p:nvPr/>
        </p:nvSpPr>
        <p:spPr>
          <a:xfrm>
            <a:off x="5964921" y="6211668"/>
            <a:ext cx="3179079"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a:defRPr i="1">
                <a:latin typeface="+mn-lt"/>
                <a:ea typeface="+mn-ea"/>
                <a:cs typeface="+mn-cs"/>
                <a:sym typeface="Helvetica"/>
              </a:defRPr>
            </a:pPr>
            <a:r>
              <a:t>Locations, source parameters</a:t>
            </a:r>
          </a:p>
          <a:p>
            <a:pPr algn="r">
              <a:defRPr i="1">
                <a:latin typeface="+mn-lt"/>
                <a:ea typeface="+mn-ea"/>
                <a:cs typeface="+mn-cs"/>
                <a:sym typeface="Helvetica"/>
              </a:defRPr>
            </a:pPr>
            <a:r>
              <a:t>Hayes et al. (2014)</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body" idx="1"/>
          </p:nvPr>
        </p:nvSpPr>
        <p:spPr>
          <a:xfrm>
            <a:off x="457200" y="1600200"/>
            <a:ext cx="8229600" cy="3208867"/>
          </a:xfrm>
          <a:prstGeom prst="rect">
            <a:avLst/>
          </a:prstGeom>
        </p:spPr>
        <p:txBody>
          <a:bodyPr/>
          <a:lstStyle/>
          <a:p>
            <a:pPr marL="0" indent="0" algn="ctr">
              <a:spcBef>
                <a:spcPts val="1000"/>
              </a:spcBef>
              <a:buSzTx/>
              <a:buNone/>
              <a:defRPr i="1" sz="4400">
                <a:latin typeface="+mn-lt"/>
                <a:ea typeface="+mn-ea"/>
                <a:cs typeface="+mn-cs"/>
                <a:sym typeface="Helvetica"/>
              </a:defRPr>
            </a:pPr>
            <a:r>
              <a:t>Did smaller earthquakes in the two weeks before April 1</a:t>
            </a:r>
            <a:r>
              <a:rPr baseline="30000"/>
              <a:t>st</a:t>
            </a:r>
            <a:r>
              <a:t> trigger the Mw 8.2 Iquique earthquake?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body" idx="1"/>
          </p:nvPr>
        </p:nvSpPr>
        <p:spPr>
          <a:xfrm>
            <a:off x="457200" y="1600200"/>
            <a:ext cx="8229600" cy="3208867"/>
          </a:xfrm>
          <a:prstGeom prst="rect">
            <a:avLst/>
          </a:prstGeom>
        </p:spPr>
        <p:txBody>
          <a:bodyPr/>
          <a:lstStyle/>
          <a:p>
            <a:pPr marL="0" indent="0" algn="ctr">
              <a:spcBef>
                <a:spcPts val="1000"/>
              </a:spcBef>
              <a:buSzTx/>
              <a:buNone/>
              <a:defRPr i="1" sz="4400">
                <a:latin typeface="+mn-lt"/>
                <a:ea typeface="+mn-ea"/>
                <a:cs typeface="+mn-cs"/>
                <a:sym typeface="Helvetica"/>
              </a:defRPr>
            </a:pPr>
            <a:r>
              <a:t>Did smaller earthquakes in the two weeks before April 1</a:t>
            </a:r>
            <a:r>
              <a:rPr baseline="30000"/>
              <a:t>st</a:t>
            </a:r>
            <a:r>
              <a:t> trigger the Mw 8.2 Iquique earthquake?</a:t>
            </a:r>
          </a:p>
        </p:txBody>
      </p:sp>
      <p:sp>
        <p:nvSpPr>
          <p:cNvPr id="190" name="Shape 190"/>
          <p:cNvSpPr/>
          <p:nvPr/>
        </p:nvSpPr>
        <p:spPr>
          <a:xfrm>
            <a:off x="1534657" y="5080651"/>
            <a:ext cx="6085710"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sz="3200">
                <a:latin typeface="+mn-lt"/>
                <a:ea typeface="+mn-ea"/>
                <a:cs typeface="+mn-cs"/>
                <a:sym typeface="Helvetica"/>
              </a:defRPr>
            </a:lvl1pPr>
          </a:lstStyle>
          <a:p>
            <a:pPr/>
            <a:r>
              <a:t>(And did slow slip aid this triggering?)</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nvSpPr>
        <p:spPr>
          <a:xfrm>
            <a:off x="237059" y="1460110"/>
            <a:ext cx="4694723" cy="46618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3200">
                <a:latin typeface="+mn-lt"/>
                <a:ea typeface="+mn-ea"/>
                <a:cs typeface="+mn-cs"/>
                <a:sym typeface="Helvetica"/>
              </a:defRPr>
            </a:pPr>
            <a:r>
              <a:t>Coulomb stress change</a:t>
            </a:r>
          </a:p>
          <a:p>
            <a:pPr marL="342900" indent="-342900">
              <a:spcBef>
                <a:spcPts val="400"/>
              </a:spcBef>
              <a:buSzPct val="100000"/>
              <a:buFont typeface="Arial"/>
              <a:buChar char="•"/>
              <a:defRPr sz="2500">
                <a:latin typeface="+mn-lt"/>
                <a:ea typeface="+mn-ea"/>
                <a:cs typeface="+mn-cs"/>
                <a:sym typeface="Helvetica"/>
              </a:defRPr>
            </a:pPr>
          </a:p>
          <a:p>
            <a:pPr>
              <a:spcBef>
                <a:spcPts val="400"/>
              </a:spcBef>
              <a:defRPr sz="2500">
                <a:latin typeface="+mn-lt"/>
                <a:ea typeface="+mn-ea"/>
                <a:cs typeface="+mn-cs"/>
                <a:sym typeface="Helvetica"/>
              </a:defRPr>
            </a:pPr>
          </a:p>
          <a:p>
            <a:pPr>
              <a:spcBef>
                <a:spcPts val="600"/>
              </a:spcBef>
              <a:defRPr sz="2500">
                <a:latin typeface="Symbol"/>
                <a:ea typeface="Symbol"/>
                <a:cs typeface="Symbol"/>
                <a:sym typeface="Symbol"/>
              </a:defRPr>
            </a:pPr>
            <a:r>
              <a:t>		τ</a:t>
            </a:r>
            <a:r>
              <a:rPr>
                <a:latin typeface="+mn-lt"/>
                <a:ea typeface="+mn-ea"/>
                <a:cs typeface="+mn-cs"/>
                <a:sym typeface="Helvetica"/>
              </a:rPr>
              <a:t> 	shear stress</a:t>
            </a:r>
            <a:endParaRPr>
              <a:latin typeface="+mn-lt"/>
              <a:ea typeface="+mn-ea"/>
              <a:cs typeface="+mn-cs"/>
              <a:sym typeface="Helvetica"/>
            </a:endParaRPr>
          </a:p>
          <a:p>
            <a:pPr>
              <a:spcBef>
                <a:spcPts val="600"/>
              </a:spcBef>
              <a:defRPr sz="2500">
                <a:latin typeface="Symbol"/>
                <a:ea typeface="Symbol"/>
                <a:cs typeface="Symbol"/>
                <a:sym typeface="Symbol"/>
              </a:defRPr>
            </a:pPr>
            <a:r>
              <a:t>		σ</a:t>
            </a:r>
            <a:r>
              <a:rPr baseline="-25000" i="1">
                <a:latin typeface="Times New Roman"/>
                <a:ea typeface="Times New Roman"/>
                <a:cs typeface="Times New Roman"/>
                <a:sym typeface="Times New Roman"/>
              </a:rPr>
              <a:t>n</a:t>
            </a:r>
            <a:r>
              <a:rPr>
                <a:latin typeface="+mn-lt"/>
                <a:ea typeface="+mn-ea"/>
                <a:cs typeface="+mn-cs"/>
                <a:sym typeface="Helvetica"/>
              </a:rPr>
              <a:t> 	normal stress</a:t>
            </a:r>
            <a:endParaRPr>
              <a:latin typeface="+mn-lt"/>
              <a:ea typeface="+mn-ea"/>
              <a:cs typeface="+mn-cs"/>
              <a:sym typeface="Helvetica"/>
            </a:endParaRPr>
          </a:p>
          <a:p>
            <a:pPr>
              <a:spcBef>
                <a:spcPts val="600"/>
              </a:spcBef>
              <a:defRPr sz="2500">
                <a:latin typeface="Symbol"/>
                <a:ea typeface="Symbol"/>
                <a:cs typeface="Symbol"/>
                <a:sym typeface="Symbol"/>
              </a:defRPr>
            </a:pPr>
            <a:r>
              <a:t>		μ</a:t>
            </a:r>
            <a:r>
              <a:rPr>
                <a:latin typeface="+mn-lt"/>
                <a:ea typeface="+mn-ea"/>
                <a:cs typeface="+mn-cs"/>
                <a:sym typeface="Helvetica"/>
              </a:rPr>
              <a:t> 	friction</a:t>
            </a:r>
            <a:endParaRPr>
              <a:latin typeface="+mn-lt"/>
              <a:ea typeface="+mn-ea"/>
              <a:cs typeface="+mn-cs"/>
              <a:sym typeface="Helvetica"/>
            </a:endParaRPr>
          </a:p>
          <a:p>
            <a:pPr>
              <a:spcBef>
                <a:spcPts val="400"/>
              </a:spcBef>
              <a:defRPr sz="2500">
                <a:latin typeface="+mn-lt"/>
                <a:ea typeface="+mn-ea"/>
                <a:cs typeface="+mn-cs"/>
                <a:sym typeface="Helvetica"/>
              </a:defRPr>
            </a:pPr>
          </a:p>
          <a:p>
            <a:pPr marL="342900" indent="-342900">
              <a:spcBef>
                <a:spcPts val="600"/>
              </a:spcBef>
              <a:buSzPct val="100000"/>
              <a:buFont typeface="Arial"/>
              <a:buChar char="•"/>
              <a:defRPr sz="2500">
                <a:latin typeface="+mn-lt"/>
                <a:ea typeface="+mn-ea"/>
                <a:cs typeface="+mn-cs"/>
                <a:sym typeface="Helvetica"/>
              </a:defRPr>
            </a:pPr>
            <a:r>
              <a:t>Generated by slip in elastic half-space (Okada, 1992)</a:t>
            </a:r>
          </a:p>
          <a:p>
            <a:pPr marL="342900" indent="-342900">
              <a:spcBef>
                <a:spcPts val="600"/>
              </a:spcBef>
              <a:buSzPct val="100000"/>
              <a:buFont typeface="Arial"/>
              <a:buChar char="•"/>
              <a:defRPr sz="2500">
                <a:latin typeface="+mn-lt"/>
                <a:ea typeface="+mn-ea"/>
                <a:cs typeface="+mn-cs"/>
                <a:sym typeface="Helvetica"/>
              </a:defRPr>
            </a:pPr>
            <a:r>
              <a:t>Resolved onto fault geometry</a:t>
            </a:r>
          </a:p>
        </p:txBody>
      </p:sp>
      <p:sp>
        <p:nvSpPr>
          <p:cNvPr id="195" name="Shape 195"/>
          <p:cNvSpPr/>
          <p:nvPr>
            <p:ph type="title"/>
          </p:nvPr>
        </p:nvSpPr>
        <p:spPr>
          <a:xfrm>
            <a:off x="0" y="3704"/>
            <a:ext cx="9144000" cy="1143001"/>
          </a:xfrm>
          <a:prstGeom prst="rect">
            <a:avLst/>
          </a:prstGeom>
        </p:spPr>
        <p:txBody>
          <a:bodyPr/>
          <a:lstStyle>
            <a:lvl1pPr>
              <a:defRPr>
                <a:latin typeface="+mn-lt"/>
                <a:ea typeface="+mn-ea"/>
                <a:cs typeface="+mn-cs"/>
                <a:sym typeface="Helvetica"/>
              </a:defRPr>
            </a:lvl1pPr>
          </a:lstStyle>
          <a:p>
            <a:pPr/>
            <a:r>
              <a:t>Static Stress Change</a:t>
            </a:r>
          </a:p>
        </p:txBody>
      </p:sp>
      <p:pic>
        <p:nvPicPr>
          <p:cNvPr id="196" name="image9.pdf"/>
          <p:cNvPicPr>
            <a:picLocks noChangeAspect="1"/>
          </p:cNvPicPr>
          <p:nvPr/>
        </p:nvPicPr>
        <p:blipFill>
          <a:blip r:embed="rId3">
            <a:extLst/>
          </a:blip>
          <a:stretch>
            <a:fillRect/>
          </a:stretch>
        </p:blipFill>
        <p:spPr>
          <a:xfrm>
            <a:off x="762511" y="2144324"/>
            <a:ext cx="3386151" cy="788557"/>
          </a:xfrm>
          <a:prstGeom prst="rect">
            <a:avLst/>
          </a:prstGeom>
          <a:ln w="12700">
            <a:miter lim="400000"/>
          </a:ln>
        </p:spPr>
      </p:pic>
      <p:pic>
        <p:nvPicPr>
          <p:cNvPr id="197" name="image10.gif" descr="coul_fig_agu-1.gif"/>
          <p:cNvPicPr>
            <a:picLocks noChangeAspect="1"/>
          </p:cNvPicPr>
          <p:nvPr/>
        </p:nvPicPr>
        <p:blipFill>
          <a:blip r:embed="rId4">
            <a:extLst/>
          </a:blip>
          <a:stretch>
            <a:fillRect/>
          </a:stretch>
        </p:blipFill>
        <p:spPr>
          <a:xfrm>
            <a:off x="4654015" y="1608667"/>
            <a:ext cx="4038108" cy="4436534"/>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nvSpPr>
        <p:spPr>
          <a:xfrm>
            <a:off x="237059" y="1460110"/>
            <a:ext cx="4694723" cy="46618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3200">
                <a:latin typeface="+mn-lt"/>
                <a:ea typeface="+mn-ea"/>
                <a:cs typeface="+mn-cs"/>
                <a:sym typeface="Helvetica"/>
              </a:defRPr>
            </a:pPr>
            <a:r>
              <a:t>Coulomb stress change</a:t>
            </a:r>
          </a:p>
          <a:p>
            <a:pPr marL="342900" indent="-342900">
              <a:spcBef>
                <a:spcPts val="400"/>
              </a:spcBef>
              <a:buSzPct val="100000"/>
              <a:buFont typeface="Arial"/>
              <a:buChar char="•"/>
              <a:defRPr sz="2500">
                <a:latin typeface="+mn-lt"/>
                <a:ea typeface="+mn-ea"/>
                <a:cs typeface="+mn-cs"/>
                <a:sym typeface="Helvetica"/>
              </a:defRPr>
            </a:pPr>
          </a:p>
          <a:p>
            <a:pPr>
              <a:spcBef>
                <a:spcPts val="400"/>
              </a:spcBef>
              <a:defRPr sz="2500">
                <a:latin typeface="+mn-lt"/>
                <a:ea typeface="+mn-ea"/>
                <a:cs typeface="+mn-cs"/>
                <a:sym typeface="Helvetica"/>
              </a:defRPr>
            </a:pPr>
          </a:p>
          <a:p>
            <a:pPr>
              <a:spcBef>
                <a:spcPts val="600"/>
              </a:spcBef>
              <a:defRPr sz="2500">
                <a:latin typeface="Symbol"/>
                <a:ea typeface="Symbol"/>
                <a:cs typeface="Symbol"/>
                <a:sym typeface="Symbol"/>
              </a:defRPr>
            </a:pPr>
            <a:r>
              <a:t>		τ</a:t>
            </a:r>
            <a:r>
              <a:rPr>
                <a:latin typeface="+mn-lt"/>
                <a:ea typeface="+mn-ea"/>
                <a:cs typeface="+mn-cs"/>
                <a:sym typeface="Helvetica"/>
              </a:rPr>
              <a:t> 	shear stress</a:t>
            </a:r>
            <a:endParaRPr>
              <a:latin typeface="+mn-lt"/>
              <a:ea typeface="+mn-ea"/>
              <a:cs typeface="+mn-cs"/>
              <a:sym typeface="Helvetica"/>
            </a:endParaRPr>
          </a:p>
          <a:p>
            <a:pPr>
              <a:spcBef>
                <a:spcPts val="600"/>
              </a:spcBef>
              <a:defRPr sz="2500">
                <a:latin typeface="Symbol"/>
                <a:ea typeface="Symbol"/>
                <a:cs typeface="Symbol"/>
                <a:sym typeface="Symbol"/>
              </a:defRPr>
            </a:pPr>
            <a:r>
              <a:t>		σ</a:t>
            </a:r>
            <a:r>
              <a:rPr baseline="-25000" i="1">
                <a:latin typeface="Times New Roman"/>
                <a:ea typeface="Times New Roman"/>
                <a:cs typeface="Times New Roman"/>
                <a:sym typeface="Times New Roman"/>
              </a:rPr>
              <a:t>n</a:t>
            </a:r>
            <a:r>
              <a:rPr>
                <a:latin typeface="+mn-lt"/>
                <a:ea typeface="+mn-ea"/>
                <a:cs typeface="+mn-cs"/>
                <a:sym typeface="Helvetica"/>
              </a:rPr>
              <a:t> 	normal stress</a:t>
            </a:r>
            <a:endParaRPr>
              <a:latin typeface="+mn-lt"/>
              <a:ea typeface="+mn-ea"/>
              <a:cs typeface="+mn-cs"/>
              <a:sym typeface="Helvetica"/>
            </a:endParaRPr>
          </a:p>
          <a:p>
            <a:pPr>
              <a:spcBef>
                <a:spcPts val="600"/>
              </a:spcBef>
              <a:defRPr sz="2500">
                <a:latin typeface="Symbol"/>
                <a:ea typeface="Symbol"/>
                <a:cs typeface="Symbol"/>
                <a:sym typeface="Symbol"/>
              </a:defRPr>
            </a:pPr>
            <a:r>
              <a:t>		μ</a:t>
            </a:r>
            <a:r>
              <a:rPr>
                <a:latin typeface="+mn-lt"/>
                <a:ea typeface="+mn-ea"/>
                <a:cs typeface="+mn-cs"/>
                <a:sym typeface="Helvetica"/>
              </a:rPr>
              <a:t> 	friction</a:t>
            </a:r>
            <a:endParaRPr>
              <a:latin typeface="+mn-lt"/>
              <a:ea typeface="+mn-ea"/>
              <a:cs typeface="+mn-cs"/>
              <a:sym typeface="Helvetica"/>
            </a:endParaRPr>
          </a:p>
          <a:p>
            <a:pPr marL="342900" indent="-342900">
              <a:spcBef>
                <a:spcPts val="400"/>
              </a:spcBef>
              <a:buSzPct val="100000"/>
              <a:buFont typeface="Arial"/>
              <a:buChar char="•"/>
              <a:defRPr sz="2500">
                <a:latin typeface="+mn-lt"/>
                <a:ea typeface="+mn-ea"/>
                <a:cs typeface="+mn-cs"/>
                <a:sym typeface="Helvetica"/>
              </a:defRPr>
            </a:pPr>
          </a:p>
          <a:p>
            <a:pPr marL="342900" indent="-342900">
              <a:spcBef>
                <a:spcPts val="600"/>
              </a:spcBef>
              <a:buSzPct val="100000"/>
              <a:buFont typeface="Arial"/>
              <a:buChar char="•"/>
              <a:defRPr sz="2500">
                <a:latin typeface="+mn-lt"/>
                <a:ea typeface="+mn-ea"/>
                <a:cs typeface="+mn-cs"/>
                <a:sym typeface="Helvetica"/>
              </a:defRPr>
            </a:pPr>
            <a:r>
              <a:t>Generated by slip in elastic half-space (Okada, 1992)</a:t>
            </a:r>
          </a:p>
          <a:p>
            <a:pPr marL="342900" indent="-342900">
              <a:spcBef>
                <a:spcPts val="600"/>
              </a:spcBef>
              <a:buSzPct val="100000"/>
              <a:buFont typeface="Arial"/>
              <a:buChar char="•"/>
              <a:defRPr sz="2500">
                <a:latin typeface="+mn-lt"/>
                <a:ea typeface="+mn-ea"/>
                <a:cs typeface="+mn-cs"/>
                <a:sym typeface="Helvetica"/>
              </a:defRPr>
            </a:pPr>
            <a:r>
              <a:t>Resolved onto fault geometry</a:t>
            </a:r>
          </a:p>
        </p:txBody>
      </p:sp>
      <p:sp>
        <p:nvSpPr>
          <p:cNvPr id="202" name="Shape 202"/>
          <p:cNvSpPr/>
          <p:nvPr>
            <p:ph type="title"/>
          </p:nvPr>
        </p:nvSpPr>
        <p:spPr>
          <a:xfrm>
            <a:off x="0" y="3704"/>
            <a:ext cx="9144000" cy="1143001"/>
          </a:xfrm>
          <a:prstGeom prst="rect">
            <a:avLst/>
          </a:prstGeom>
        </p:spPr>
        <p:txBody>
          <a:bodyPr/>
          <a:lstStyle>
            <a:lvl1pPr>
              <a:defRPr>
                <a:latin typeface="+mn-lt"/>
                <a:ea typeface="+mn-ea"/>
                <a:cs typeface="+mn-cs"/>
                <a:sym typeface="Helvetica"/>
              </a:defRPr>
            </a:lvl1pPr>
          </a:lstStyle>
          <a:p>
            <a:pPr/>
            <a:r>
              <a:t>Static Stress Change</a:t>
            </a:r>
          </a:p>
        </p:txBody>
      </p:sp>
      <p:pic>
        <p:nvPicPr>
          <p:cNvPr id="203" name="image9.pdf"/>
          <p:cNvPicPr>
            <a:picLocks noChangeAspect="1"/>
          </p:cNvPicPr>
          <p:nvPr/>
        </p:nvPicPr>
        <p:blipFill>
          <a:blip r:embed="rId3">
            <a:extLst/>
          </a:blip>
          <a:stretch>
            <a:fillRect/>
          </a:stretch>
        </p:blipFill>
        <p:spPr>
          <a:xfrm>
            <a:off x="762511" y="2144324"/>
            <a:ext cx="3386151" cy="788557"/>
          </a:xfrm>
          <a:prstGeom prst="rect">
            <a:avLst/>
          </a:prstGeom>
          <a:ln w="12700">
            <a:miter lim="400000"/>
          </a:ln>
        </p:spPr>
      </p:pic>
      <p:pic>
        <p:nvPicPr>
          <p:cNvPr id="204" name="image10.gif" descr="coul_fig_agu-1.gif"/>
          <p:cNvPicPr>
            <a:picLocks noChangeAspect="1"/>
          </p:cNvPicPr>
          <p:nvPr/>
        </p:nvPicPr>
        <p:blipFill>
          <a:blip r:embed="rId4">
            <a:extLst/>
          </a:blip>
          <a:stretch>
            <a:fillRect/>
          </a:stretch>
        </p:blipFill>
        <p:spPr>
          <a:xfrm>
            <a:off x="4654015" y="1608667"/>
            <a:ext cx="4038108" cy="4436534"/>
          </a:xfrm>
          <a:prstGeom prst="rect">
            <a:avLst/>
          </a:prstGeom>
          <a:ln w="12700">
            <a:miter lim="400000"/>
          </a:ln>
        </p:spPr>
      </p:pic>
      <p:sp>
        <p:nvSpPr>
          <p:cNvPr id="205" name="Shape 205"/>
          <p:cNvSpPr/>
          <p:nvPr/>
        </p:nvSpPr>
        <p:spPr>
          <a:xfrm>
            <a:off x="5696817" y="2434809"/>
            <a:ext cx="2394419" cy="3803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wrap="none" lIns="45719" rIns="45719">
            <a:spAutoFit/>
          </a:bodyPr>
          <a:lstStyle/>
          <a:p>
            <a:pPr algn="ctr">
              <a:defRPr i="1">
                <a:solidFill>
                  <a:srgbClr val="FF0000"/>
                </a:solidFill>
                <a:latin typeface="Times New Roman"/>
                <a:ea typeface="Times New Roman"/>
                <a:cs typeface="Times New Roman"/>
                <a:sym typeface="Times New Roman"/>
              </a:defRPr>
            </a:pPr>
            <a:r>
              <a:t>∆CS</a:t>
            </a:r>
            <a:r>
              <a:rPr i="0">
                <a:latin typeface="+mn-lt"/>
                <a:ea typeface="+mn-ea"/>
                <a:cs typeface="+mn-cs"/>
                <a:sym typeface="Helvetica"/>
              </a:rPr>
              <a:t> &gt; 0: promotes slip</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nvSpPr>
        <p:spPr>
          <a:xfrm>
            <a:off x="237059" y="1460110"/>
            <a:ext cx="4694723" cy="46618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3200">
                <a:latin typeface="+mn-lt"/>
                <a:ea typeface="+mn-ea"/>
                <a:cs typeface="+mn-cs"/>
                <a:sym typeface="Helvetica"/>
              </a:defRPr>
            </a:pPr>
            <a:r>
              <a:t>Coulomb stress change</a:t>
            </a:r>
          </a:p>
          <a:p>
            <a:pPr marL="342900" indent="-342900">
              <a:spcBef>
                <a:spcPts val="400"/>
              </a:spcBef>
              <a:buSzPct val="100000"/>
              <a:buFont typeface="Arial"/>
              <a:buChar char="•"/>
              <a:defRPr sz="2500">
                <a:latin typeface="+mn-lt"/>
                <a:ea typeface="+mn-ea"/>
                <a:cs typeface="+mn-cs"/>
                <a:sym typeface="Helvetica"/>
              </a:defRPr>
            </a:pPr>
          </a:p>
          <a:p>
            <a:pPr>
              <a:spcBef>
                <a:spcPts val="400"/>
              </a:spcBef>
              <a:defRPr sz="2500">
                <a:latin typeface="+mn-lt"/>
                <a:ea typeface="+mn-ea"/>
                <a:cs typeface="+mn-cs"/>
                <a:sym typeface="Helvetica"/>
              </a:defRPr>
            </a:pPr>
          </a:p>
          <a:p>
            <a:pPr>
              <a:spcBef>
                <a:spcPts val="600"/>
              </a:spcBef>
              <a:defRPr sz="2500">
                <a:latin typeface="Symbol"/>
                <a:ea typeface="Symbol"/>
                <a:cs typeface="Symbol"/>
                <a:sym typeface="Symbol"/>
              </a:defRPr>
            </a:pPr>
            <a:r>
              <a:t>		τ</a:t>
            </a:r>
            <a:r>
              <a:rPr>
                <a:latin typeface="+mn-lt"/>
                <a:ea typeface="+mn-ea"/>
                <a:cs typeface="+mn-cs"/>
                <a:sym typeface="Helvetica"/>
              </a:rPr>
              <a:t> 	shear stress</a:t>
            </a:r>
            <a:endParaRPr>
              <a:latin typeface="+mn-lt"/>
              <a:ea typeface="+mn-ea"/>
              <a:cs typeface="+mn-cs"/>
              <a:sym typeface="Helvetica"/>
            </a:endParaRPr>
          </a:p>
          <a:p>
            <a:pPr>
              <a:spcBef>
                <a:spcPts val="600"/>
              </a:spcBef>
              <a:defRPr sz="2500">
                <a:latin typeface="Symbol"/>
                <a:ea typeface="Symbol"/>
                <a:cs typeface="Symbol"/>
                <a:sym typeface="Symbol"/>
              </a:defRPr>
            </a:pPr>
            <a:r>
              <a:t>		σ</a:t>
            </a:r>
            <a:r>
              <a:rPr baseline="-25000" i="1">
                <a:latin typeface="Times New Roman"/>
                <a:ea typeface="Times New Roman"/>
                <a:cs typeface="Times New Roman"/>
                <a:sym typeface="Times New Roman"/>
              </a:rPr>
              <a:t>n</a:t>
            </a:r>
            <a:r>
              <a:rPr>
                <a:latin typeface="+mn-lt"/>
                <a:ea typeface="+mn-ea"/>
                <a:cs typeface="+mn-cs"/>
                <a:sym typeface="Helvetica"/>
              </a:rPr>
              <a:t> 	normal stress</a:t>
            </a:r>
            <a:endParaRPr>
              <a:latin typeface="+mn-lt"/>
              <a:ea typeface="+mn-ea"/>
              <a:cs typeface="+mn-cs"/>
              <a:sym typeface="Helvetica"/>
            </a:endParaRPr>
          </a:p>
          <a:p>
            <a:pPr>
              <a:spcBef>
                <a:spcPts val="600"/>
              </a:spcBef>
              <a:defRPr sz="2500">
                <a:latin typeface="Symbol"/>
                <a:ea typeface="Symbol"/>
                <a:cs typeface="Symbol"/>
                <a:sym typeface="Symbol"/>
              </a:defRPr>
            </a:pPr>
            <a:r>
              <a:t>		μ</a:t>
            </a:r>
            <a:r>
              <a:rPr>
                <a:latin typeface="+mn-lt"/>
                <a:ea typeface="+mn-ea"/>
                <a:cs typeface="+mn-cs"/>
                <a:sym typeface="Helvetica"/>
              </a:rPr>
              <a:t> 	friction</a:t>
            </a:r>
            <a:endParaRPr>
              <a:latin typeface="+mn-lt"/>
              <a:ea typeface="+mn-ea"/>
              <a:cs typeface="+mn-cs"/>
              <a:sym typeface="Helvetica"/>
            </a:endParaRPr>
          </a:p>
          <a:p>
            <a:pPr marL="342900" indent="-342900">
              <a:spcBef>
                <a:spcPts val="400"/>
              </a:spcBef>
              <a:buSzPct val="100000"/>
              <a:buFont typeface="Arial"/>
              <a:buChar char="•"/>
              <a:defRPr sz="2500">
                <a:latin typeface="+mn-lt"/>
                <a:ea typeface="+mn-ea"/>
                <a:cs typeface="+mn-cs"/>
                <a:sym typeface="Helvetica"/>
              </a:defRPr>
            </a:pPr>
          </a:p>
          <a:p>
            <a:pPr marL="342900" indent="-342900">
              <a:spcBef>
                <a:spcPts val="600"/>
              </a:spcBef>
              <a:buSzPct val="100000"/>
              <a:buFont typeface="Arial"/>
              <a:buChar char="•"/>
              <a:defRPr sz="2500">
                <a:latin typeface="+mn-lt"/>
                <a:ea typeface="+mn-ea"/>
                <a:cs typeface="+mn-cs"/>
                <a:sym typeface="Helvetica"/>
              </a:defRPr>
            </a:pPr>
            <a:r>
              <a:t>Generated by slip in elastic half-space (Okada, 1992)</a:t>
            </a:r>
          </a:p>
          <a:p>
            <a:pPr marL="342900" indent="-342900">
              <a:spcBef>
                <a:spcPts val="600"/>
              </a:spcBef>
              <a:buSzPct val="100000"/>
              <a:buFont typeface="Arial"/>
              <a:buChar char="•"/>
              <a:defRPr sz="2500">
                <a:latin typeface="+mn-lt"/>
                <a:ea typeface="+mn-ea"/>
                <a:cs typeface="+mn-cs"/>
                <a:sym typeface="Helvetica"/>
              </a:defRPr>
            </a:pPr>
            <a:r>
              <a:t>Resolved onto fault geometry</a:t>
            </a:r>
          </a:p>
        </p:txBody>
      </p:sp>
      <p:sp>
        <p:nvSpPr>
          <p:cNvPr id="210" name="Shape 210"/>
          <p:cNvSpPr/>
          <p:nvPr>
            <p:ph type="title"/>
          </p:nvPr>
        </p:nvSpPr>
        <p:spPr>
          <a:xfrm>
            <a:off x="0" y="3704"/>
            <a:ext cx="9144000" cy="1143001"/>
          </a:xfrm>
          <a:prstGeom prst="rect">
            <a:avLst/>
          </a:prstGeom>
        </p:spPr>
        <p:txBody>
          <a:bodyPr/>
          <a:lstStyle>
            <a:lvl1pPr>
              <a:defRPr>
                <a:latin typeface="+mn-lt"/>
                <a:ea typeface="+mn-ea"/>
                <a:cs typeface="+mn-cs"/>
                <a:sym typeface="Helvetica"/>
              </a:defRPr>
            </a:lvl1pPr>
          </a:lstStyle>
          <a:p>
            <a:pPr/>
            <a:r>
              <a:t>Static Stress Change</a:t>
            </a:r>
          </a:p>
        </p:txBody>
      </p:sp>
      <p:pic>
        <p:nvPicPr>
          <p:cNvPr id="211" name="image9.pdf"/>
          <p:cNvPicPr>
            <a:picLocks noChangeAspect="1"/>
          </p:cNvPicPr>
          <p:nvPr/>
        </p:nvPicPr>
        <p:blipFill>
          <a:blip r:embed="rId3">
            <a:extLst/>
          </a:blip>
          <a:stretch>
            <a:fillRect/>
          </a:stretch>
        </p:blipFill>
        <p:spPr>
          <a:xfrm>
            <a:off x="762511" y="2144324"/>
            <a:ext cx="3386151" cy="788557"/>
          </a:xfrm>
          <a:prstGeom prst="rect">
            <a:avLst/>
          </a:prstGeom>
          <a:ln w="12700">
            <a:miter lim="400000"/>
          </a:ln>
        </p:spPr>
      </p:pic>
      <p:pic>
        <p:nvPicPr>
          <p:cNvPr id="212" name="image10.gif" descr="coul_fig_agu-1.gif"/>
          <p:cNvPicPr>
            <a:picLocks noChangeAspect="1"/>
          </p:cNvPicPr>
          <p:nvPr/>
        </p:nvPicPr>
        <p:blipFill>
          <a:blip r:embed="rId4">
            <a:extLst/>
          </a:blip>
          <a:stretch>
            <a:fillRect/>
          </a:stretch>
        </p:blipFill>
        <p:spPr>
          <a:xfrm>
            <a:off x="4654015" y="1608667"/>
            <a:ext cx="4038108" cy="4436534"/>
          </a:xfrm>
          <a:prstGeom prst="rect">
            <a:avLst/>
          </a:prstGeom>
          <a:ln w="12700">
            <a:miter lim="400000"/>
          </a:ln>
        </p:spPr>
      </p:pic>
      <p:sp>
        <p:nvSpPr>
          <p:cNvPr id="213" name="Shape 213"/>
          <p:cNvSpPr/>
          <p:nvPr/>
        </p:nvSpPr>
        <p:spPr>
          <a:xfrm>
            <a:off x="5696817" y="2434809"/>
            <a:ext cx="2394419" cy="3803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wrap="none" lIns="45719" rIns="45719">
            <a:spAutoFit/>
          </a:bodyPr>
          <a:lstStyle/>
          <a:p>
            <a:pPr algn="ctr">
              <a:defRPr i="1">
                <a:solidFill>
                  <a:srgbClr val="FF0000"/>
                </a:solidFill>
                <a:latin typeface="Times New Roman"/>
                <a:ea typeface="Times New Roman"/>
                <a:cs typeface="Times New Roman"/>
                <a:sym typeface="Times New Roman"/>
              </a:defRPr>
            </a:pPr>
            <a:r>
              <a:t>∆CS</a:t>
            </a:r>
            <a:r>
              <a:rPr i="0">
                <a:latin typeface="+mn-lt"/>
                <a:ea typeface="+mn-ea"/>
                <a:cs typeface="+mn-cs"/>
                <a:sym typeface="Helvetica"/>
              </a:rPr>
              <a:t> &gt; 0: promotes slip</a:t>
            </a:r>
          </a:p>
        </p:txBody>
      </p:sp>
      <p:sp>
        <p:nvSpPr>
          <p:cNvPr id="214" name="Shape 214"/>
          <p:cNvSpPr/>
          <p:nvPr/>
        </p:nvSpPr>
        <p:spPr>
          <a:xfrm>
            <a:off x="6058513" y="5047620"/>
            <a:ext cx="2153095" cy="3803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wrap="none" lIns="45719" rIns="45719">
            <a:spAutoFit/>
          </a:bodyPr>
          <a:lstStyle/>
          <a:p>
            <a:pPr algn="ctr">
              <a:defRPr i="1">
                <a:solidFill>
                  <a:srgbClr val="0000FF"/>
                </a:solidFill>
                <a:latin typeface="Times New Roman"/>
                <a:ea typeface="Times New Roman"/>
                <a:cs typeface="Times New Roman"/>
                <a:sym typeface="Times New Roman"/>
              </a:defRPr>
            </a:pPr>
            <a:r>
              <a:t>∆CS</a:t>
            </a:r>
            <a:r>
              <a:rPr i="0">
                <a:latin typeface="+mn-lt"/>
                <a:ea typeface="+mn-ea"/>
                <a:cs typeface="+mn-cs"/>
                <a:sym typeface="Helvetica"/>
              </a:rPr>
              <a:t> &lt; 0: inhibits slip</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nvSpPr>
        <p:spPr>
          <a:xfrm>
            <a:off x="4903596" y="1146175"/>
            <a:ext cx="4088004" cy="26019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342900" indent="-342900">
              <a:spcBef>
                <a:spcPts val="700"/>
              </a:spcBef>
              <a:buSzPct val="100000"/>
              <a:buFont typeface="Arial"/>
              <a:buChar char="•"/>
              <a:defRPr sz="3200">
                <a:latin typeface="+mn-lt"/>
                <a:ea typeface="+mn-ea"/>
                <a:cs typeface="+mn-cs"/>
                <a:sym typeface="Helvetica"/>
              </a:defRPr>
            </a:pPr>
            <a:r>
              <a:t>Mechanism rotated 70º from plate boundary</a:t>
            </a:r>
            <a:endParaRPr sz="2400"/>
          </a:p>
          <a:p>
            <a:pPr lvl="1" marL="342900" indent="-342900">
              <a:spcBef>
                <a:spcPts val="700"/>
              </a:spcBef>
              <a:buSzPct val="100000"/>
              <a:buFont typeface="Arial"/>
              <a:buChar char="•"/>
              <a:defRPr sz="3200">
                <a:latin typeface="+mn-lt"/>
                <a:ea typeface="+mn-ea"/>
                <a:cs typeface="+mn-cs"/>
                <a:sym typeface="Helvetica"/>
              </a:defRPr>
            </a:pPr>
            <a:r>
              <a:t>Located in upper plate</a:t>
            </a:r>
          </a:p>
        </p:txBody>
      </p:sp>
      <p:pic>
        <p:nvPicPr>
          <p:cNvPr id="219" name="image11.png" descr="M67_map.gif"/>
          <p:cNvPicPr>
            <a:picLocks noChangeAspect="1"/>
          </p:cNvPicPr>
          <p:nvPr/>
        </p:nvPicPr>
        <p:blipFill>
          <a:blip r:embed="rId3">
            <a:extLst/>
          </a:blip>
          <a:stretch>
            <a:fillRect/>
          </a:stretch>
        </p:blipFill>
        <p:spPr>
          <a:xfrm>
            <a:off x="0" y="1453850"/>
            <a:ext cx="4605338" cy="4502151"/>
          </a:xfrm>
          <a:prstGeom prst="rect">
            <a:avLst/>
          </a:prstGeom>
          <a:ln w="12700">
            <a:miter lim="400000"/>
          </a:ln>
        </p:spPr>
      </p:pic>
      <p:pic>
        <p:nvPicPr>
          <p:cNvPr id="220" name="image12.png" descr="M67_xsect.gif"/>
          <p:cNvPicPr>
            <a:picLocks noChangeAspect="1"/>
          </p:cNvPicPr>
          <p:nvPr/>
        </p:nvPicPr>
        <p:blipFill>
          <a:blip r:embed="rId4">
            <a:extLst/>
          </a:blip>
          <a:stretch>
            <a:fillRect/>
          </a:stretch>
        </p:blipFill>
        <p:spPr>
          <a:xfrm>
            <a:off x="3253128" y="3757567"/>
            <a:ext cx="5789272" cy="3133772"/>
          </a:xfrm>
          <a:prstGeom prst="rect">
            <a:avLst/>
          </a:prstGeom>
          <a:ln w="12700">
            <a:miter lim="400000"/>
          </a:ln>
        </p:spPr>
      </p:pic>
      <p:sp>
        <p:nvSpPr>
          <p:cNvPr id="221" name="Shape 221"/>
          <p:cNvSpPr/>
          <p:nvPr/>
        </p:nvSpPr>
        <p:spPr>
          <a:xfrm>
            <a:off x="4023912" y="6369050"/>
            <a:ext cx="3573464"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latin typeface="+mn-lt"/>
                <a:ea typeface="+mn-ea"/>
                <a:cs typeface="+mn-cs"/>
                <a:sym typeface="Helvetica"/>
              </a:defRPr>
            </a:lvl1pPr>
          </a:lstStyle>
          <a:p>
            <a:pPr/>
            <a:r>
              <a:t>Slab 1.0; Hayes et al. (2012)</a:t>
            </a:r>
          </a:p>
        </p:txBody>
      </p:sp>
      <p:sp>
        <p:nvSpPr>
          <p:cNvPr id="222" name="Shape 222"/>
          <p:cNvSpPr/>
          <p:nvPr>
            <p:ph type="title"/>
          </p:nvPr>
        </p:nvSpPr>
        <p:spPr>
          <a:xfrm>
            <a:off x="457200" y="0"/>
            <a:ext cx="8229600" cy="1143000"/>
          </a:xfrm>
          <a:prstGeom prst="rect">
            <a:avLst/>
          </a:prstGeom>
        </p:spPr>
        <p:txBody>
          <a:bodyPr/>
          <a:lstStyle>
            <a:lvl1pPr>
              <a:defRPr>
                <a:latin typeface="+mn-lt"/>
                <a:ea typeface="+mn-ea"/>
                <a:cs typeface="+mn-cs"/>
                <a:sym typeface="Helvetica"/>
              </a:defRPr>
            </a:lvl1pPr>
          </a:lstStyle>
          <a:p>
            <a:pPr/>
            <a:r>
              <a:t>First Event: 16 March Mw 6.7</a:t>
            </a:r>
          </a:p>
        </p:txBody>
      </p:sp>
      <p:sp>
        <p:nvSpPr>
          <p:cNvPr id="223" name="Shape 223"/>
          <p:cNvSpPr/>
          <p:nvPr/>
        </p:nvSpPr>
        <p:spPr>
          <a:xfrm>
            <a:off x="-21401" y="6211668"/>
            <a:ext cx="3064779"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i="1">
                <a:latin typeface="+mn-lt"/>
                <a:ea typeface="+mn-ea"/>
                <a:cs typeface="+mn-cs"/>
                <a:sym typeface="Helvetica"/>
              </a:defRPr>
            </a:pPr>
            <a:r>
              <a:t>Location, source parameters</a:t>
            </a:r>
          </a:p>
          <a:p>
            <a:pPr>
              <a:defRPr i="1">
                <a:latin typeface="+mn-lt"/>
                <a:ea typeface="+mn-ea"/>
                <a:cs typeface="+mn-cs"/>
                <a:sym typeface="Helvetica"/>
              </a:defRPr>
            </a:pPr>
            <a:r>
              <a:t>Hayes et al. (2014)</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body" sz="half" idx="1"/>
          </p:nvPr>
        </p:nvSpPr>
        <p:spPr>
          <a:xfrm>
            <a:off x="186266" y="1600200"/>
            <a:ext cx="3061362" cy="4525963"/>
          </a:xfrm>
          <a:prstGeom prst="rect">
            <a:avLst/>
          </a:prstGeom>
        </p:spPr>
        <p:txBody>
          <a:bodyPr/>
          <a:lstStyle/>
          <a:p>
            <a:pPr>
              <a:defRPr>
                <a:latin typeface="+mn-lt"/>
                <a:ea typeface="+mn-ea"/>
                <a:cs typeface="+mn-cs"/>
                <a:sym typeface="Helvetica"/>
              </a:defRPr>
            </a:pPr>
            <a:r>
              <a:t>Asymmetric stress pattern</a:t>
            </a:r>
          </a:p>
          <a:p>
            <a:pPr>
              <a:defRPr>
                <a:latin typeface="+mn-lt"/>
                <a:ea typeface="+mn-ea"/>
                <a:cs typeface="+mn-cs"/>
                <a:sym typeface="Helvetica"/>
              </a:defRPr>
            </a:pPr>
            <a:r>
              <a:t>Main shock mostly unaffected</a:t>
            </a:r>
          </a:p>
        </p:txBody>
      </p:sp>
      <p:pic>
        <p:nvPicPr>
          <p:cNvPr id="228" name="image10.gif" descr="coul_fig_agu-1.gif"/>
          <p:cNvPicPr>
            <a:picLocks noChangeAspect="1"/>
          </p:cNvPicPr>
          <p:nvPr/>
        </p:nvPicPr>
        <p:blipFill>
          <a:blip r:embed="rId3">
            <a:extLst/>
          </a:blip>
          <a:stretch>
            <a:fillRect/>
          </a:stretch>
        </p:blipFill>
        <p:spPr>
          <a:xfrm>
            <a:off x="2952389" y="1143000"/>
            <a:ext cx="5201761" cy="5715000"/>
          </a:xfrm>
          <a:prstGeom prst="rect">
            <a:avLst/>
          </a:prstGeom>
          <a:ln w="12700">
            <a:miter lim="400000"/>
          </a:ln>
        </p:spPr>
      </p:pic>
      <p:pic>
        <p:nvPicPr>
          <p:cNvPr id="229" name="image13.gif" descr="coul_fig_agu-7.gif"/>
          <p:cNvPicPr>
            <a:picLocks noChangeAspect="1"/>
          </p:cNvPicPr>
          <p:nvPr/>
        </p:nvPicPr>
        <p:blipFill>
          <a:blip r:embed="rId4">
            <a:extLst/>
          </a:blip>
          <a:stretch>
            <a:fillRect/>
          </a:stretch>
        </p:blipFill>
        <p:spPr>
          <a:xfrm>
            <a:off x="8154150" y="1075267"/>
            <a:ext cx="999442" cy="5579533"/>
          </a:xfrm>
          <a:prstGeom prst="rect">
            <a:avLst/>
          </a:prstGeom>
          <a:ln w="12700">
            <a:miter lim="400000"/>
          </a:ln>
        </p:spPr>
      </p:pic>
      <p:sp>
        <p:nvSpPr>
          <p:cNvPr id="230" name="Shape 230"/>
          <p:cNvSpPr/>
          <p:nvPr>
            <p:ph type="title"/>
          </p:nvPr>
        </p:nvSpPr>
        <p:spPr>
          <a:xfrm>
            <a:off x="457200" y="0"/>
            <a:ext cx="8229600" cy="1143000"/>
          </a:xfrm>
          <a:prstGeom prst="rect">
            <a:avLst/>
          </a:prstGeom>
        </p:spPr>
        <p:txBody>
          <a:bodyPr/>
          <a:lstStyle>
            <a:lvl1pPr>
              <a:defRPr>
                <a:latin typeface="+mn-lt"/>
                <a:ea typeface="+mn-ea"/>
                <a:cs typeface="+mn-cs"/>
                <a:sym typeface="Helvetica"/>
              </a:defRPr>
            </a:lvl1pPr>
          </a:lstStyle>
          <a:p>
            <a:pPr/>
            <a:r>
              <a:t>Foreshocks: 16 March Mw 6.7</a:t>
            </a:r>
          </a:p>
        </p:txBody>
      </p:sp>
      <p:sp>
        <p:nvSpPr>
          <p:cNvPr id="231" name="Shape 231"/>
          <p:cNvSpPr/>
          <p:nvPr/>
        </p:nvSpPr>
        <p:spPr>
          <a:xfrm>
            <a:off x="-1" y="6488667"/>
            <a:ext cx="2594073"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atin typeface="+mn-lt"/>
                <a:ea typeface="+mn-ea"/>
                <a:cs typeface="+mn-cs"/>
                <a:sym typeface="Helvetica"/>
              </a:defRPr>
            </a:lvl1pPr>
          </a:lstStyle>
          <a:p>
            <a:pPr/>
            <a:r>
              <a:t>Herman et al. (in review)</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p:nvPr>
        </p:nvSpPr>
        <p:spPr>
          <a:xfrm>
            <a:off x="0" y="0"/>
            <a:ext cx="9144000" cy="1143000"/>
          </a:xfrm>
          <a:prstGeom prst="rect">
            <a:avLst/>
          </a:prstGeom>
        </p:spPr>
        <p:txBody>
          <a:bodyPr/>
          <a:lstStyle>
            <a:lvl1pPr>
              <a:defRPr>
                <a:latin typeface="+mn-lt"/>
                <a:ea typeface="+mn-ea"/>
                <a:cs typeface="+mn-cs"/>
                <a:sym typeface="Helvetica"/>
              </a:defRPr>
            </a:lvl1pPr>
          </a:lstStyle>
          <a:p>
            <a:pPr/>
            <a:r>
              <a:t>Foreshocks: 17 March Mw 6.4</a:t>
            </a:r>
          </a:p>
        </p:txBody>
      </p:sp>
      <p:pic>
        <p:nvPicPr>
          <p:cNvPr id="236" name="image14.gif" descr="coul_fig_agu-2.gif"/>
          <p:cNvPicPr>
            <a:picLocks noChangeAspect="1"/>
          </p:cNvPicPr>
          <p:nvPr/>
        </p:nvPicPr>
        <p:blipFill>
          <a:blip r:embed="rId3">
            <a:extLst/>
          </a:blip>
          <a:stretch>
            <a:fillRect/>
          </a:stretch>
        </p:blipFill>
        <p:spPr>
          <a:xfrm>
            <a:off x="2952389" y="1143000"/>
            <a:ext cx="5201761" cy="5715000"/>
          </a:xfrm>
          <a:prstGeom prst="rect">
            <a:avLst/>
          </a:prstGeom>
          <a:ln w="12700">
            <a:miter lim="400000"/>
          </a:ln>
        </p:spPr>
      </p:pic>
      <p:pic>
        <p:nvPicPr>
          <p:cNvPr id="237" name="image13.gif" descr="coul_fig_agu-7.gif"/>
          <p:cNvPicPr>
            <a:picLocks noChangeAspect="1"/>
          </p:cNvPicPr>
          <p:nvPr/>
        </p:nvPicPr>
        <p:blipFill>
          <a:blip r:embed="rId4">
            <a:extLst/>
          </a:blip>
          <a:stretch>
            <a:fillRect/>
          </a:stretch>
        </p:blipFill>
        <p:spPr>
          <a:xfrm>
            <a:off x="8154150" y="1075267"/>
            <a:ext cx="999442" cy="5579533"/>
          </a:xfrm>
          <a:prstGeom prst="rect">
            <a:avLst/>
          </a:prstGeom>
          <a:ln w="12700">
            <a:miter lim="400000"/>
          </a:ln>
        </p:spPr>
      </p:pic>
      <p:sp>
        <p:nvSpPr>
          <p:cNvPr id="238" name="Shape 238"/>
          <p:cNvSpPr/>
          <p:nvPr/>
        </p:nvSpPr>
        <p:spPr>
          <a:xfrm>
            <a:off x="186266" y="1600200"/>
            <a:ext cx="3061362" cy="366471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spcBef>
                <a:spcPts val="700"/>
              </a:spcBef>
              <a:buSzPct val="100000"/>
              <a:buFont typeface="Arial"/>
              <a:buChar char="•"/>
              <a:defRPr sz="3200">
                <a:latin typeface="+mn-lt"/>
                <a:ea typeface="+mn-ea"/>
                <a:cs typeface="+mn-cs"/>
                <a:sym typeface="Helvetica"/>
              </a:defRPr>
            </a:pPr>
            <a:r>
              <a:t>Plate boundary earthquake</a:t>
            </a:r>
          </a:p>
          <a:p>
            <a:pPr marL="342900" indent="-342900">
              <a:spcBef>
                <a:spcPts val="700"/>
              </a:spcBef>
              <a:buSzPct val="100000"/>
              <a:buFont typeface="Arial"/>
              <a:buChar char="•"/>
              <a:defRPr sz="3200">
                <a:latin typeface="+mn-lt"/>
                <a:ea typeface="+mn-ea"/>
                <a:cs typeface="+mn-cs"/>
                <a:sym typeface="Helvetica"/>
              </a:defRPr>
            </a:pPr>
            <a:r>
              <a:t>Up-dip of Mw 6.7</a:t>
            </a:r>
          </a:p>
          <a:p>
            <a:pPr marL="342900" indent="-342900">
              <a:spcBef>
                <a:spcPts val="700"/>
              </a:spcBef>
              <a:buSzPct val="100000"/>
              <a:buFont typeface="Arial"/>
              <a:buChar char="•"/>
              <a:defRPr sz="3200">
                <a:latin typeface="+mn-lt"/>
                <a:ea typeface="+mn-ea"/>
                <a:cs typeface="+mn-cs"/>
                <a:sym typeface="Helvetica"/>
              </a:defRPr>
            </a:pPr>
            <a:r>
              <a:t>Enhances loading</a:t>
            </a:r>
          </a:p>
        </p:txBody>
      </p:sp>
      <p:sp>
        <p:nvSpPr>
          <p:cNvPr id="239" name="Shape 239"/>
          <p:cNvSpPr/>
          <p:nvPr/>
        </p:nvSpPr>
        <p:spPr>
          <a:xfrm>
            <a:off x="-1" y="6488667"/>
            <a:ext cx="2594073"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atin typeface="+mn-lt"/>
                <a:ea typeface="+mn-ea"/>
                <a:cs typeface="+mn-cs"/>
                <a:sym typeface="Helvetica"/>
              </a:defRPr>
            </a:lvl1pPr>
          </a:lstStyle>
          <a:p>
            <a:pPr/>
            <a:r>
              <a:t>Herman et al. (in review)</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xfrm>
            <a:off x="457200" y="0"/>
            <a:ext cx="8229600" cy="1143000"/>
          </a:xfrm>
          <a:prstGeom prst="rect">
            <a:avLst/>
          </a:prstGeom>
        </p:spPr>
        <p:txBody>
          <a:bodyPr/>
          <a:lstStyle>
            <a:lvl1pPr>
              <a:defRPr>
                <a:latin typeface="+mn-lt"/>
                <a:ea typeface="+mn-ea"/>
                <a:cs typeface="+mn-cs"/>
                <a:sym typeface="Helvetica"/>
              </a:defRPr>
            </a:lvl1pPr>
          </a:lstStyle>
          <a:p>
            <a:pPr/>
            <a:r>
              <a:t>Foreshocks: 22 March Mw 6.2</a:t>
            </a:r>
          </a:p>
        </p:txBody>
      </p:sp>
      <p:pic>
        <p:nvPicPr>
          <p:cNvPr id="244" name="image15.gif" descr="coul_fig_agu-3.gif"/>
          <p:cNvPicPr>
            <a:picLocks noChangeAspect="1"/>
          </p:cNvPicPr>
          <p:nvPr/>
        </p:nvPicPr>
        <p:blipFill>
          <a:blip r:embed="rId3">
            <a:extLst/>
          </a:blip>
          <a:stretch>
            <a:fillRect/>
          </a:stretch>
        </p:blipFill>
        <p:spPr>
          <a:xfrm>
            <a:off x="2952389" y="1143000"/>
            <a:ext cx="5201761" cy="5715000"/>
          </a:xfrm>
          <a:prstGeom prst="rect">
            <a:avLst/>
          </a:prstGeom>
          <a:ln w="12700">
            <a:miter lim="400000"/>
          </a:ln>
        </p:spPr>
      </p:pic>
      <p:pic>
        <p:nvPicPr>
          <p:cNvPr id="245" name="image13.gif" descr="coul_fig_agu-7.gif"/>
          <p:cNvPicPr>
            <a:picLocks noChangeAspect="1"/>
          </p:cNvPicPr>
          <p:nvPr/>
        </p:nvPicPr>
        <p:blipFill>
          <a:blip r:embed="rId4">
            <a:extLst/>
          </a:blip>
          <a:stretch>
            <a:fillRect/>
          </a:stretch>
        </p:blipFill>
        <p:spPr>
          <a:xfrm>
            <a:off x="8154150" y="1075267"/>
            <a:ext cx="999442" cy="5579533"/>
          </a:xfrm>
          <a:prstGeom prst="rect">
            <a:avLst/>
          </a:prstGeom>
          <a:ln w="12700">
            <a:miter lim="400000"/>
          </a:ln>
        </p:spPr>
      </p:pic>
      <p:sp>
        <p:nvSpPr>
          <p:cNvPr id="246" name="Shape 246"/>
          <p:cNvSpPr/>
          <p:nvPr/>
        </p:nvSpPr>
        <p:spPr>
          <a:xfrm>
            <a:off x="186266" y="1600200"/>
            <a:ext cx="3061362" cy="3567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spcBef>
                <a:spcPts val="700"/>
              </a:spcBef>
              <a:buSzPct val="100000"/>
              <a:buFont typeface="Arial"/>
              <a:buChar char="•"/>
              <a:defRPr sz="3200">
                <a:latin typeface="+mn-lt"/>
                <a:ea typeface="+mn-ea"/>
                <a:cs typeface="+mn-cs"/>
                <a:sym typeface="Helvetica"/>
              </a:defRPr>
            </a:pPr>
            <a:r>
              <a:t>Seismicity propagates northward</a:t>
            </a:r>
          </a:p>
          <a:p>
            <a:pPr marL="342900" indent="-342900">
              <a:spcBef>
                <a:spcPts val="700"/>
              </a:spcBef>
              <a:buSzPct val="100000"/>
              <a:buFont typeface="Arial"/>
              <a:buChar char="•"/>
              <a:defRPr sz="3200">
                <a:latin typeface="+mn-lt"/>
                <a:ea typeface="+mn-ea"/>
                <a:cs typeface="+mn-cs"/>
                <a:sym typeface="Helvetica"/>
              </a:defRPr>
            </a:pPr>
            <a:r>
              <a:t>Pushes positive ∆CS region to hypocenter</a:t>
            </a:r>
          </a:p>
        </p:txBody>
      </p:sp>
      <p:sp>
        <p:nvSpPr>
          <p:cNvPr id="247" name="Shape 247"/>
          <p:cNvSpPr/>
          <p:nvPr/>
        </p:nvSpPr>
        <p:spPr>
          <a:xfrm>
            <a:off x="-1" y="6488667"/>
            <a:ext cx="2594073"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atin typeface="+mn-lt"/>
                <a:ea typeface="+mn-ea"/>
                <a:cs typeface="+mn-cs"/>
                <a:sym typeface="Helvetica"/>
              </a:defRPr>
            </a:lvl1pPr>
          </a:lstStyle>
          <a:p>
            <a:pPr/>
            <a:r>
              <a:t>Herman et al. (in review)</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body" idx="1"/>
          </p:nvPr>
        </p:nvSpPr>
        <p:spPr>
          <a:xfrm>
            <a:off x="457200" y="2023533"/>
            <a:ext cx="8229600" cy="4525963"/>
          </a:xfrm>
          <a:prstGeom prst="rect">
            <a:avLst/>
          </a:prstGeom>
        </p:spPr>
        <p:txBody>
          <a:bodyPr/>
          <a:lstStyle>
            <a:lvl1pPr>
              <a:defRPr>
                <a:latin typeface="+mn-lt"/>
                <a:ea typeface="+mn-ea"/>
                <a:cs typeface="+mn-cs"/>
                <a:sym typeface="Helvetica"/>
              </a:defRPr>
            </a:lvl1pPr>
          </a:lstStyle>
          <a:p>
            <a:pPr/>
            <a:r>
              <a:t>Integrating geophysical techniques yields unique insights into earthquake processes</a:t>
            </a:r>
          </a:p>
        </p:txBody>
      </p:sp>
      <p:sp>
        <p:nvSpPr>
          <p:cNvPr id="124" name="Shape 124"/>
          <p:cNvSpPr/>
          <p:nvPr>
            <p:ph type="title"/>
          </p:nvPr>
        </p:nvSpPr>
        <p:spPr>
          <a:xfrm>
            <a:off x="457200" y="345136"/>
            <a:ext cx="8229600" cy="1511830"/>
          </a:xfrm>
          <a:prstGeom prst="rect">
            <a:avLst/>
          </a:prstGeom>
        </p:spPr>
        <p:txBody>
          <a:bodyPr/>
          <a:lstStyle>
            <a:lvl1pPr>
              <a:defRPr>
                <a:latin typeface="+mn-lt"/>
                <a:ea typeface="+mn-ea"/>
                <a:cs typeface="+mn-cs"/>
                <a:sym typeface="Helvetica"/>
              </a:defRPr>
            </a:lvl1pPr>
          </a:lstStyle>
          <a:p>
            <a:pPr/>
            <a:r>
              <a:t>Why Subduction Zone Observatories?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xfrm>
            <a:off x="457200" y="0"/>
            <a:ext cx="8229600" cy="1143000"/>
          </a:xfrm>
          <a:prstGeom prst="rect">
            <a:avLst/>
          </a:prstGeom>
        </p:spPr>
        <p:txBody>
          <a:bodyPr/>
          <a:lstStyle>
            <a:lvl1pPr>
              <a:defRPr>
                <a:latin typeface="+mn-lt"/>
                <a:ea typeface="+mn-ea"/>
                <a:cs typeface="+mn-cs"/>
                <a:sym typeface="Helvetica"/>
              </a:defRPr>
            </a:lvl1pPr>
          </a:lstStyle>
          <a:p>
            <a:pPr/>
            <a:r>
              <a:t>Foreshocks: 23 March Mw 6.3</a:t>
            </a:r>
          </a:p>
        </p:txBody>
      </p:sp>
      <p:pic>
        <p:nvPicPr>
          <p:cNvPr id="252" name="image16.gif" descr="coul_fig_agu-4.gif"/>
          <p:cNvPicPr>
            <a:picLocks noChangeAspect="1"/>
          </p:cNvPicPr>
          <p:nvPr/>
        </p:nvPicPr>
        <p:blipFill>
          <a:blip r:embed="rId3">
            <a:extLst/>
          </a:blip>
          <a:stretch>
            <a:fillRect/>
          </a:stretch>
        </p:blipFill>
        <p:spPr>
          <a:xfrm>
            <a:off x="2952389" y="1143000"/>
            <a:ext cx="5201761" cy="5715000"/>
          </a:xfrm>
          <a:prstGeom prst="rect">
            <a:avLst/>
          </a:prstGeom>
          <a:ln w="12700">
            <a:miter lim="400000"/>
          </a:ln>
        </p:spPr>
      </p:pic>
      <p:pic>
        <p:nvPicPr>
          <p:cNvPr id="253" name="image13.gif" descr="coul_fig_agu-7.gif"/>
          <p:cNvPicPr>
            <a:picLocks noChangeAspect="1"/>
          </p:cNvPicPr>
          <p:nvPr/>
        </p:nvPicPr>
        <p:blipFill>
          <a:blip r:embed="rId4">
            <a:extLst/>
          </a:blip>
          <a:stretch>
            <a:fillRect/>
          </a:stretch>
        </p:blipFill>
        <p:spPr>
          <a:xfrm>
            <a:off x="8154150" y="1075267"/>
            <a:ext cx="999442" cy="5579533"/>
          </a:xfrm>
          <a:prstGeom prst="rect">
            <a:avLst/>
          </a:prstGeom>
          <a:ln w="12700">
            <a:miter lim="400000"/>
          </a:ln>
        </p:spPr>
      </p:pic>
      <p:sp>
        <p:nvSpPr>
          <p:cNvPr id="254" name="Shape 254"/>
          <p:cNvSpPr/>
          <p:nvPr/>
        </p:nvSpPr>
        <p:spPr>
          <a:xfrm>
            <a:off x="186266" y="1600200"/>
            <a:ext cx="3061362" cy="414731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spcBef>
                <a:spcPts val="700"/>
              </a:spcBef>
              <a:buSzPct val="100000"/>
              <a:buFont typeface="Arial"/>
              <a:buChar char="•"/>
              <a:defRPr sz="3200">
                <a:latin typeface="+mn-lt"/>
                <a:ea typeface="+mn-ea"/>
                <a:cs typeface="+mn-cs"/>
                <a:sym typeface="Helvetica"/>
              </a:defRPr>
            </a:pPr>
            <a:r>
              <a:t>Last Mw 6+ foreshock</a:t>
            </a:r>
          </a:p>
          <a:p>
            <a:pPr marL="342900" indent="-342900">
              <a:spcBef>
                <a:spcPts val="700"/>
              </a:spcBef>
              <a:buSzPct val="100000"/>
              <a:buFont typeface="Arial"/>
              <a:buChar char="•"/>
              <a:defRPr sz="3200">
                <a:latin typeface="+mn-lt"/>
                <a:ea typeface="+mn-ea"/>
                <a:cs typeface="+mn-cs"/>
                <a:sym typeface="Helvetica"/>
              </a:defRPr>
            </a:pPr>
            <a:r>
              <a:t>Adds to loading at main shock hypocenter</a:t>
            </a:r>
          </a:p>
          <a:p>
            <a:pPr marL="342900" indent="-342900">
              <a:spcBef>
                <a:spcPts val="700"/>
              </a:spcBef>
              <a:buSzPct val="100000"/>
              <a:buFont typeface="Arial"/>
              <a:buChar char="•"/>
              <a:defRPr sz="3200">
                <a:latin typeface="+mn-lt"/>
                <a:ea typeface="+mn-ea"/>
                <a:cs typeface="+mn-cs"/>
                <a:sym typeface="Helvetica"/>
              </a:defRPr>
            </a:pPr>
            <a:r>
              <a:t>No loading down-dip</a:t>
            </a:r>
          </a:p>
        </p:txBody>
      </p:sp>
      <p:sp>
        <p:nvSpPr>
          <p:cNvPr id="255" name="Shape 255"/>
          <p:cNvSpPr/>
          <p:nvPr/>
        </p:nvSpPr>
        <p:spPr>
          <a:xfrm>
            <a:off x="-1" y="6488667"/>
            <a:ext cx="2594073"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atin typeface="+mn-lt"/>
                <a:ea typeface="+mn-ea"/>
                <a:cs typeface="+mn-cs"/>
                <a:sym typeface="Helvetica"/>
              </a:defRPr>
            </a:lvl1pPr>
          </a:lstStyle>
          <a:p>
            <a:pPr/>
            <a:r>
              <a:t>Herman et al. (in review)</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p:nvPr>
        </p:nvSpPr>
        <p:spPr>
          <a:xfrm>
            <a:off x="457200" y="3704"/>
            <a:ext cx="8229600" cy="1143001"/>
          </a:xfrm>
          <a:prstGeom prst="rect">
            <a:avLst/>
          </a:prstGeom>
        </p:spPr>
        <p:txBody>
          <a:bodyPr/>
          <a:lstStyle>
            <a:lvl1pPr>
              <a:defRPr>
                <a:latin typeface="+mn-lt"/>
                <a:ea typeface="+mn-ea"/>
                <a:cs typeface="+mn-cs"/>
                <a:sym typeface="Helvetica"/>
              </a:defRPr>
            </a:lvl1pPr>
          </a:lstStyle>
          <a:p>
            <a:pPr/>
            <a:r>
              <a:t>Foreshocks: 31 March</a:t>
            </a:r>
          </a:p>
        </p:txBody>
      </p:sp>
      <p:pic>
        <p:nvPicPr>
          <p:cNvPr id="260" name="image17.gif" descr="coul_fig_agu-5.gif"/>
          <p:cNvPicPr>
            <a:picLocks noChangeAspect="1"/>
          </p:cNvPicPr>
          <p:nvPr/>
        </p:nvPicPr>
        <p:blipFill>
          <a:blip r:embed="rId3">
            <a:extLst/>
          </a:blip>
          <a:stretch>
            <a:fillRect/>
          </a:stretch>
        </p:blipFill>
        <p:spPr>
          <a:xfrm>
            <a:off x="2952389" y="1146705"/>
            <a:ext cx="5201761" cy="5715001"/>
          </a:xfrm>
          <a:prstGeom prst="rect">
            <a:avLst/>
          </a:prstGeom>
          <a:ln w="12700">
            <a:miter lim="400000"/>
          </a:ln>
        </p:spPr>
      </p:pic>
      <p:pic>
        <p:nvPicPr>
          <p:cNvPr id="261" name="image13.gif" descr="coul_fig_agu-7.gif"/>
          <p:cNvPicPr>
            <a:picLocks noChangeAspect="1"/>
          </p:cNvPicPr>
          <p:nvPr/>
        </p:nvPicPr>
        <p:blipFill>
          <a:blip r:embed="rId4">
            <a:extLst/>
          </a:blip>
          <a:stretch>
            <a:fillRect/>
          </a:stretch>
        </p:blipFill>
        <p:spPr>
          <a:xfrm>
            <a:off x="8154150" y="1075267"/>
            <a:ext cx="999442" cy="5579533"/>
          </a:xfrm>
          <a:prstGeom prst="rect">
            <a:avLst/>
          </a:prstGeom>
          <a:ln w="12700">
            <a:miter lim="400000"/>
          </a:ln>
        </p:spPr>
      </p:pic>
      <p:sp>
        <p:nvSpPr>
          <p:cNvPr id="262" name="Shape 262"/>
          <p:cNvSpPr/>
          <p:nvPr/>
        </p:nvSpPr>
        <p:spPr>
          <a:xfrm>
            <a:off x="186266" y="1600200"/>
            <a:ext cx="3061362" cy="202184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42900">
              <a:spcBef>
                <a:spcPts val="700"/>
              </a:spcBef>
              <a:buSzPct val="100000"/>
              <a:buFont typeface="Arial"/>
              <a:buChar char="•"/>
              <a:defRPr sz="3200">
                <a:latin typeface="+mn-lt"/>
                <a:ea typeface="+mn-ea"/>
                <a:cs typeface="+mn-cs"/>
                <a:sym typeface="Helvetica"/>
              </a:defRPr>
            </a:lvl1pPr>
          </a:lstStyle>
          <a:p>
            <a:pPr/>
            <a:r>
              <a:t>Mw &lt; 5.5 earthquakes surrounding hypocenter</a:t>
            </a:r>
          </a:p>
        </p:txBody>
      </p:sp>
      <p:sp>
        <p:nvSpPr>
          <p:cNvPr id="263" name="Shape 263"/>
          <p:cNvSpPr/>
          <p:nvPr/>
        </p:nvSpPr>
        <p:spPr>
          <a:xfrm>
            <a:off x="-1" y="6488667"/>
            <a:ext cx="2594073"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atin typeface="+mn-lt"/>
                <a:ea typeface="+mn-ea"/>
                <a:cs typeface="+mn-cs"/>
                <a:sym typeface="Helvetica"/>
              </a:defRPr>
            </a:lvl1pPr>
          </a:lstStyle>
          <a:p>
            <a:pPr/>
            <a:r>
              <a:t>Herman et al. (in review)</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title"/>
          </p:nvPr>
        </p:nvSpPr>
        <p:spPr>
          <a:xfrm>
            <a:off x="457200" y="3704"/>
            <a:ext cx="8229600" cy="1143001"/>
          </a:xfrm>
          <a:prstGeom prst="rect">
            <a:avLst/>
          </a:prstGeom>
        </p:spPr>
        <p:txBody>
          <a:bodyPr/>
          <a:lstStyle>
            <a:lvl1pPr>
              <a:defRPr>
                <a:latin typeface="+mn-lt"/>
                <a:ea typeface="+mn-ea"/>
                <a:cs typeface="+mn-cs"/>
                <a:sym typeface="Helvetica"/>
              </a:defRPr>
            </a:lvl1pPr>
          </a:lstStyle>
          <a:p>
            <a:pPr/>
            <a:r>
              <a:t>Foreshock Stress Summary</a:t>
            </a:r>
          </a:p>
        </p:txBody>
      </p:sp>
      <p:pic>
        <p:nvPicPr>
          <p:cNvPr id="268" name="image17.gif" descr="coul_fig_agu-5.gif"/>
          <p:cNvPicPr>
            <a:picLocks noChangeAspect="1"/>
          </p:cNvPicPr>
          <p:nvPr/>
        </p:nvPicPr>
        <p:blipFill>
          <a:blip r:embed="rId3">
            <a:extLst/>
          </a:blip>
          <a:stretch>
            <a:fillRect/>
          </a:stretch>
        </p:blipFill>
        <p:spPr>
          <a:xfrm>
            <a:off x="2952389" y="1146705"/>
            <a:ext cx="5201761" cy="5715001"/>
          </a:xfrm>
          <a:prstGeom prst="rect">
            <a:avLst/>
          </a:prstGeom>
          <a:ln w="12700">
            <a:miter lim="400000"/>
          </a:ln>
        </p:spPr>
      </p:pic>
      <p:pic>
        <p:nvPicPr>
          <p:cNvPr id="269" name="image13.gif" descr="coul_fig_agu-7.gif"/>
          <p:cNvPicPr>
            <a:picLocks noChangeAspect="1"/>
          </p:cNvPicPr>
          <p:nvPr/>
        </p:nvPicPr>
        <p:blipFill>
          <a:blip r:embed="rId4">
            <a:extLst/>
          </a:blip>
          <a:stretch>
            <a:fillRect/>
          </a:stretch>
        </p:blipFill>
        <p:spPr>
          <a:xfrm>
            <a:off x="8154150" y="1075267"/>
            <a:ext cx="999442" cy="5579533"/>
          </a:xfrm>
          <a:prstGeom prst="rect">
            <a:avLst/>
          </a:prstGeom>
          <a:ln w="12700">
            <a:miter lim="400000"/>
          </a:ln>
        </p:spPr>
      </p:pic>
      <p:sp>
        <p:nvSpPr>
          <p:cNvPr id="270" name="Shape 270"/>
          <p:cNvSpPr/>
          <p:nvPr/>
        </p:nvSpPr>
        <p:spPr>
          <a:xfrm>
            <a:off x="186266" y="1212124"/>
            <a:ext cx="3376961" cy="50987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spcBef>
                <a:spcPts val="500"/>
              </a:spcBef>
              <a:buSzPct val="100000"/>
              <a:buFont typeface="Arial"/>
              <a:buChar char="•"/>
              <a:defRPr sz="2400">
                <a:latin typeface="+mn-lt"/>
                <a:ea typeface="+mn-ea"/>
                <a:cs typeface="+mn-cs"/>
                <a:sym typeface="Helvetica"/>
              </a:defRPr>
            </a:pPr>
            <a:r>
              <a:t>Mw 6.7 earthquake initiates loading on plate boundary</a:t>
            </a:r>
            <a:endParaRPr sz="3200"/>
          </a:p>
          <a:p>
            <a:pPr marL="228600" indent="-228600">
              <a:spcBef>
                <a:spcPts val="500"/>
              </a:spcBef>
              <a:buSzPct val="100000"/>
              <a:buFont typeface="Arial"/>
              <a:buChar char="•"/>
              <a:defRPr sz="2400">
                <a:latin typeface="+mn-lt"/>
                <a:ea typeface="+mn-ea"/>
                <a:cs typeface="+mn-cs"/>
                <a:sym typeface="Helvetica"/>
              </a:defRPr>
            </a:pPr>
            <a:r>
              <a:t>Each subsequent M6+ occurs in a positively loaded area on the megathrust</a:t>
            </a:r>
            <a:endParaRPr sz="3200"/>
          </a:p>
          <a:p>
            <a:pPr marL="228600" indent="-228600">
              <a:spcBef>
                <a:spcPts val="500"/>
              </a:spcBef>
              <a:buSzPct val="100000"/>
              <a:buFont typeface="Arial"/>
              <a:buChar char="•"/>
              <a:defRPr sz="2400">
                <a:latin typeface="+mn-lt"/>
                <a:ea typeface="+mn-ea"/>
                <a:cs typeface="+mn-cs"/>
                <a:sym typeface="Helvetica"/>
              </a:defRPr>
            </a:pPr>
            <a:r>
              <a:t>Main shock hypocenter loaded by cumulative stress change of foreshocks</a:t>
            </a:r>
            <a:endParaRPr sz="3200"/>
          </a:p>
          <a:p>
            <a:pPr marL="228600" indent="-228600">
              <a:spcBef>
                <a:spcPts val="500"/>
              </a:spcBef>
              <a:buSzPct val="100000"/>
              <a:buFont typeface="Arial"/>
              <a:buChar char="•"/>
              <a:defRPr sz="2400">
                <a:latin typeface="+mn-lt"/>
                <a:ea typeface="+mn-ea"/>
                <a:cs typeface="+mn-cs"/>
                <a:sym typeface="Helvetica"/>
              </a:defRPr>
            </a:pPr>
            <a:r>
              <a:t>Down-dip area not loaded</a:t>
            </a:r>
          </a:p>
        </p:txBody>
      </p:sp>
      <p:sp>
        <p:nvSpPr>
          <p:cNvPr id="271" name="Shape 271"/>
          <p:cNvSpPr/>
          <p:nvPr/>
        </p:nvSpPr>
        <p:spPr>
          <a:xfrm>
            <a:off x="-1" y="6488667"/>
            <a:ext cx="2594073"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atin typeface="+mn-lt"/>
                <a:ea typeface="+mn-ea"/>
                <a:cs typeface="+mn-cs"/>
                <a:sym typeface="Helvetica"/>
              </a:defRPr>
            </a:lvl1pPr>
          </a:lstStyle>
          <a:p>
            <a:pPr/>
            <a:r>
              <a:t>Herman et al. (in review)</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title"/>
          </p:nvPr>
        </p:nvSpPr>
        <p:spPr>
          <a:xfrm>
            <a:off x="457200" y="3704"/>
            <a:ext cx="8229600" cy="1143001"/>
          </a:xfrm>
          <a:prstGeom prst="rect">
            <a:avLst/>
          </a:prstGeom>
        </p:spPr>
        <p:txBody>
          <a:bodyPr/>
          <a:lstStyle>
            <a:lvl1pPr>
              <a:defRPr>
                <a:latin typeface="+mn-lt"/>
                <a:ea typeface="+mn-ea"/>
                <a:cs typeface="+mn-cs"/>
                <a:sym typeface="Helvetica"/>
              </a:defRPr>
            </a:lvl1pPr>
          </a:lstStyle>
          <a:p>
            <a:pPr/>
            <a:r>
              <a:t>Foreshock Stress Summary</a:t>
            </a:r>
          </a:p>
        </p:txBody>
      </p:sp>
      <p:pic>
        <p:nvPicPr>
          <p:cNvPr id="276" name="image17.gif" descr="coul_fig_agu-5.gif"/>
          <p:cNvPicPr>
            <a:picLocks noChangeAspect="1"/>
          </p:cNvPicPr>
          <p:nvPr/>
        </p:nvPicPr>
        <p:blipFill>
          <a:blip r:embed="rId3">
            <a:extLst/>
          </a:blip>
          <a:stretch>
            <a:fillRect/>
          </a:stretch>
        </p:blipFill>
        <p:spPr>
          <a:xfrm>
            <a:off x="2952389" y="1146705"/>
            <a:ext cx="5201761" cy="5715001"/>
          </a:xfrm>
          <a:prstGeom prst="rect">
            <a:avLst/>
          </a:prstGeom>
          <a:ln w="12700">
            <a:miter lim="400000"/>
          </a:ln>
        </p:spPr>
      </p:pic>
      <p:pic>
        <p:nvPicPr>
          <p:cNvPr id="277" name="image13.gif" descr="coul_fig_agu-7.gif"/>
          <p:cNvPicPr>
            <a:picLocks noChangeAspect="1"/>
          </p:cNvPicPr>
          <p:nvPr/>
        </p:nvPicPr>
        <p:blipFill>
          <a:blip r:embed="rId4">
            <a:extLst/>
          </a:blip>
          <a:stretch>
            <a:fillRect/>
          </a:stretch>
        </p:blipFill>
        <p:spPr>
          <a:xfrm>
            <a:off x="8154150" y="1075267"/>
            <a:ext cx="999442" cy="5579533"/>
          </a:xfrm>
          <a:prstGeom prst="rect">
            <a:avLst/>
          </a:prstGeom>
          <a:ln w="12700">
            <a:miter lim="400000"/>
          </a:ln>
        </p:spPr>
      </p:pic>
      <p:sp>
        <p:nvSpPr>
          <p:cNvPr id="278" name="Shape 278"/>
          <p:cNvSpPr/>
          <p:nvPr/>
        </p:nvSpPr>
        <p:spPr>
          <a:xfrm>
            <a:off x="186266" y="1212124"/>
            <a:ext cx="3376961" cy="50987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spcBef>
                <a:spcPts val="500"/>
              </a:spcBef>
              <a:buSzPct val="100000"/>
              <a:buFont typeface="Arial"/>
              <a:buChar char="•"/>
              <a:defRPr sz="2400">
                <a:latin typeface="+mn-lt"/>
                <a:ea typeface="+mn-ea"/>
                <a:cs typeface="+mn-cs"/>
                <a:sym typeface="Helvetica"/>
              </a:defRPr>
            </a:pPr>
            <a:r>
              <a:t>Mw 6.7 earthquake initiates loading on plate boundary</a:t>
            </a:r>
            <a:endParaRPr sz="3200"/>
          </a:p>
          <a:p>
            <a:pPr marL="228600" indent="-228600">
              <a:spcBef>
                <a:spcPts val="500"/>
              </a:spcBef>
              <a:buSzPct val="100000"/>
              <a:buFont typeface="Arial"/>
              <a:buChar char="•"/>
              <a:defRPr sz="2400">
                <a:latin typeface="+mn-lt"/>
                <a:ea typeface="+mn-ea"/>
                <a:cs typeface="+mn-cs"/>
                <a:sym typeface="Helvetica"/>
              </a:defRPr>
            </a:pPr>
            <a:r>
              <a:t>Each subsequent M6+ occurs in a positively loaded area on the megathrust</a:t>
            </a:r>
            <a:endParaRPr sz="3200"/>
          </a:p>
          <a:p>
            <a:pPr marL="228600" indent="-228600">
              <a:spcBef>
                <a:spcPts val="500"/>
              </a:spcBef>
              <a:buSzPct val="100000"/>
              <a:buFont typeface="Arial"/>
              <a:buChar char="•"/>
              <a:defRPr sz="2400">
                <a:latin typeface="+mn-lt"/>
                <a:ea typeface="+mn-ea"/>
                <a:cs typeface="+mn-cs"/>
                <a:sym typeface="Helvetica"/>
              </a:defRPr>
            </a:pPr>
            <a:r>
              <a:t>Main shock hypocenter loaded by cumulative stress change of foreshocks</a:t>
            </a:r>
            <a:endParaRPr sz="3200"/>
          </a:p>
          <a:p>
            <a:pPr marL="228600" indent="-228600">
              <a:spcBef>
                <a:spcPts val="500"/>
              </a:spcBef>
              <a:buSzPct val="100000"/>
              <a:buFont typeface="Arial"/>
              <a:buChar char="•"/>
              <a:defRPr sz="2400">
                <a:latin typeface="+mn-lt"/>
                <a:ea typeface="+mn-ea"/>
                <a:cs typeface="+mn-cs"/>
                <a:sym typeface="Helvetica"/>
              </a:defRPr>
            </a:pPr>
            <a:r>
              <a:t>Down-dip area not loaded</a:t>
            </a:r>
          </a:p>
        </p:txBody>
      </p:sp>
      <p:sp>
        <p:nvSpPr>
          <p:cNvPr id="279" name="Shape 279"/>
          <p:cNvSpPr/>
          <p:nvPr/>
        </p:nvSpPr>
        <p:spPr>
          <a:xfrm>
            <a:off x="-1" y="6488667"/>
            <a:ext cx="2594073"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atin typeface="+mn-lt"/>
                <a:ea typeface="+mn-ea"/>
                <a:cs typeface="+mn-cs"/>
                <a:sym typeface="Helvetica"/>
              </a:defRPr>
            </a:lvl1pPr>
          </a:lstStyle>
          <a:p>
            <a:pPr/>
            <a:r>
              <a:t>Herman et al. (in review)</a:t>
            </a:r>
          </a:p>
        </p:txBody>
      </p:sp>
      <p:sp>
        <p:nvSpPr>
          <p:cNvPr id="280" name="Shape 280"/>
          <p:cNvSpPr/>
          <p:nvPr/>
        </p:nvSpPr>
        <p:spPr>
          <a:xfrm>
            <a:off x="1164224" y="2026460"/>
            <a:ext cx="6659365" cy="22599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p>
            <a:pPr>
              <a:defRPr b="1" i="1" sz="2800">
                <a:latin typeface="+mn-lt"/>
                <a:ea typeface="+mn-ea"/>
                <a:cs typeface="+mn-cs"/>
                <a:sym typeface="Helvetica"/>
              </a:defRPr>
            </a:pPr>
            <a:r>
              <a:t>Each Mw 6+ foreshock was triggered by the preceding earthquakes.</a:t>
            </a:r>
          </a:p>
          <a:p>
            <a:pPr>
              <a:defRPr b="1" i="1" sz="2800">
                <a:latin typeface="+mn-lt"/>
                <a:ea typeface="+mn-ea"/>
                <a:cs typeface="+mn-cs"/>
                <a:sym typeface="Helvetica"/>
              </a:defRPr>
            </a:pPr>
          </a:p>
          <a:p>
            <a:pPr>
              <a:defRPr b="1" i="1" sz="2800">
                <a:latin typeface="+mn-lt"/>
                <a:ea typeface="+mn-ea"/>
                <a:cs typeface="+mn-cs"/>
                <a:sym typeface="Helvetica"/>
              </a:defRPr>
            </a:pPr>
            <a:r>
              <a:t>The Iquique main shock began as a similarly triggered earthquake.</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p:nvPr>
        </p:nvSpPr>
        <p:spPr>
          <a:xfrm>
            <a:off x="457200" y="0"/>
            <a:ext cx="8229600" cy="1143000"/>
          </a:xfrm>
          <a:prstGeom prst="rect">
            <a:avLst/>
          </a:prstGeom>
        </p:spPr>
        <p:txBody>
          <a:bodyPr/>
          <a:lstStyle>
            <a:lvl1pPr>
              <a:defRPr>
                <a:latin typeface="+mn-lt"/>
                <a:ea typeface="+mn-ea"/>
                <a:cs typeface="+mn-cs"/>
                <a:sym typeface="Helvetica"/>
              </a:defRPr>
            </a:lvl1pPr>
          </a:lstStyle>
          <a:p>
            <a:pPr/>
            <a:r>
              <a:t>Continuous GPS</a:t>
            </a:r>
          </a:p>
        </p:txBody>
      </p:sp>
      <p:pic>
        <p:nvPicPr>
          <p:cNvPr id="285" name="image18.gif" descr="gps.gif"/>
          <p:cNvPicPr>
            <a:picLocks noChangeAspect="1"/>
          </p:cNvPicPr>
          <p:nvPr/>
        </p:nvPicPr>
        <p:blipFill>
          <a:blip r:embed="rId3">
            <a:extLst/>
          </a:blip>
          <a:stretch>
            <a:fillRect/>
          </a:stretch>
        </p:blipFill>
        <p:spPr>
          <a:xfrm>
            <a:off x="3575337" y="1143000"/>
            <a:ext cx="5771863" cy="5317067"/>
          </a:xfrm>
          <a:prstGeom prst="rect">
            <a:avLst/>
          </a:prstGeom>
          <a:ln w="12700">
            <a:miter lim="400000"/>
          </a:ln>
        </p:spPr>
      </p:pic>
      <p:sp>
        <p:nvSpPr>
          <p:cNvPr id="286" name="Shape 286"/>
          <p:cNvSpPr/>
          <p:nvPr/>
        </p:nvSpPr>
        <p:spPr>
          <a:xfrm>
            <a:off x="4097166" y="6493709"/>
            <a:ext cx="5046834"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a:defRPr i="1">
                <a:latin typeface="+mn-lt"/>
                <a:ea typeface="+mn-ea"/>
                <a:cs typeface="+mn-cs"/>
                <a:sym typeface="Helvetica"/>
              </a:defRPr>
            </a:lvl1pPr>
          </a:lstStyle>
          <a:p>
            <a:pPr/>
            <a:r>
              <a:t>GPS data: Ruiz et al. (2014); Schurr et al. (2014)</a:t>
            </a:r>
          </a:p>
        </p:txBody>
      </p:sp>
      <p:sp>
        <p:nvSpPr>
          <p:cNvPr id="287" name="Shape 287"/>
          <p:cNvSpPr/>
          <p:nvPr/>
        </p:nvSpPr>
        <p:spPr>
          <a:xfrm>
            <a:off x="4765027" y="5437371"/>
            <a:ext cx="3361096" cy="4692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wrap="none" lIns="45719" rIns="45719">
            <a:spAutoFit/>
          </a:bodyPr>
          <a:lstStyle>
            <a:lvl1pPr algn="ctr">
              <a:defRPr b="1" sz="2400">
                <a:latin typeface="+mn-lt"/>
                <a:ea typeface="+mn-ea"/>
                <a:cs typeface="+mn-cs"/>
                <a:sym typeface="Helvetica"/>
              </a:defRPr>
            </a:lvl1pPr>
          </a:lstStyle>
          <a:p>
            <a:pPr/>
            <a:r>
              <a:t>Daily GPS Time Series</a:t>
            </a:r>
          </a:p>
        </p:txBody>
      </p:sp>
      <p:pic>
        <p:nvPicPr>
          <p:cNvPr id="288" name="image19.gif" descr="resmap_1-copy.gif"/>
          <p:cNvPicPr>
            <a:picLocks noChangeAspect="1"/>
          </p:cNvPicPr>
          <p:nvPr/>
        </p:nvPicPr>
        <p:blipFill>
          <a:blip r:embed="rId4">
            <a:extLst/>
          </a:blip>
          <a:stretch>
            <a:fillRect/>
          </a:stretch>
        </p:blipFill>
        <p:spPr>
          <a:xfrm>
            <a:off x="338669" y="1814390"/>
            <a:ext cx="3008533" cy="3915317"/>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2" name="image20.gif" descr="gps_tser.gif"/>
          <p:cNvPicPr>
            <a:picLocks noChangeAspect="1"/>
          </p:cNvPicPr>
          <p:nvPr/>
        </p:nvPicPr>
        <p:blipFill>
          <a:blip r:embed="rId3">
            <a:extLst/>
          </a:blip>
          <a:stretch>
            <a:fillRect/>
          </a:stretch>
        </p:blipFill>
        <p:spPr>
          <a:xfrm>
            <a:off x="772867" y="0"/>
            <a:ext cx="7444600" cy="6858000"/>
          </a:xfrm>
          <a:prstGeom prst="rect">
            <a:avLst/>
          </a:prstGeom>
          <a:ln w="12700">
            <a:miter lim="400000"/>
          </a:ln>
        </p:spPr>
      </p:pic>
      <p:sp>
        <p:nvSpPr>
          <p:cNvPr id="293" name="Shape 293"/>
          <p:cNvSpPr/>
          <p:nvPr/>
        </p:nvSpPr>
        <p:spPr>
          <a:xfrm>
            <a:off x="3350192" y="570542"/>
            <a:ext cx="4160130" cy="8375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sz="2400">
                <a:solidFill>
                  <a:srgbClr val="008000"/>
                </a:solidFill>
                <a:latin typeface="+mn-lt"/>
                <a:ea typeface="+mn-ea"/>
                <a:cs typeface="+mn-cs"/>
                <a:sym typeface="Helvetica"/>
              </a:defRPr>
            </a:lvl1pPr>
          </a:lstStyle>
          <a:p>
            <a:pPr/>
            <a:r>
              <a:t>Synthetic displacements from seismicity at GPS stations</a:t>
            </a:r>
          </a:p>
        </p:txBody>
      </p:sp>
      <p:sp>
        <p:nvSpPr>
          <p:cNvPr id="294" name="Shape 294"/>
          <p:cNvSpPr/>
          <p:nvPr/>
        </p:nvSpPr>
        <p:spPr>
          <a:xfrm flipH="1">
            <a:off x="3644714" y="1401540"/>
            <a:ext cx="147263" cy="475725"/>
          </a:xfrm>
          <a:prstGeom prst="line">
            <a:avLst/>
          </a:prstGeom>
          <a:ln w="25400">
            <a:solidFill>
              <a:srgbClr val="000000"/>
            </a:solidFill>
            <a:tailEnd type="triangle"/>
          </a:ln>
        </p:spPr>
        <p:txBody>
          <a:bodyPr lIns="45719" rIns="45719"/>
          <a:lstStyle/>
          <a:p>
            <a:pP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8" name="image20.gif" descr="gps_tser.gif"/>
          <p:cNvPicPr>
            <a:picLocks noChangeAspect="1"/>
          </p:cNvPicPr>
          <p:nvPr/>
        </p:nvPicPr>
        <p:blipFill>
          <a:blip r:embed="rId3">
            <a:extLst/>
          </a:blip>
          <a:stretch>
            <a:fillRect/>
          </a:stretch>
        </p:blipFill>
        <p:spPr>
          <a:xfrm>
            <a:off x="772867" y="0"/>
            <a:ext cx="7444600" cy="6858000"/>
          </a:xfrm>
          <a:prstGeom prst="rect">
            <a:avLst/>
          </a:prstGeom>
          <a:ln w="12700">
            <a:miter lim="400000"/>
          </a:ln>
        </p:spPr>
      </p:pic>
      <p:sp>
        <p:nvSpPr>
          <p:cNvPr id="299" name="Shape 299"/>
          <p:cNvSpPr/>
          <p:nvPr/>
        </p:nvSpPr>
        <p:spPr>
          <a:xfrm>
            <a:off x="3208616" y="1671323"/>
            <a:ext cx="1180950" cy="3899758"/>
          </a:xfrm>
          <a:prstGeom prst="rect">
            <a:avLst/>
          </a:prstGeom>
          <a:ln w="38100">
            <a:solidFill>
              <a:srgbClr val="FF0000"/>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3" name="image21.gif" descr="resmap.gif"/>
          <p:cNvPicPr>
            <a:picLocks noChangeAspect="1"/>
          </p:cNvPicPr>
          <p:nvPr/>
        </p:nvPicPr>
        <p:blipFill>
          <a:blip r:embed="rId3">
            <a:extLst/>
          </a:blip>
          <a:stretch>
            <a:fillRect/>
          </a:stretch>
        </p:blipFill>
        <p:spPr>
          <a:xfrm>
            <a:off x="0" y="0"/>
            <a:ext cx="4983089" cy="6858000"/>
          </a:xfrm>
          <a:prstGeom prst="rect">
            <a:avLst/>
          </a:prstGeom>
          <a:ln w="12700">
            <a:miter lim="400000"/>
          </a:ln>
        </p:spPr>
      </p:pic>
      <p:sp>
        <p:nvSpPr>
          <p:cNvPr id="304" name="Shape 304"/>
          <p:cNvSpPr/>
          <p:nvPr/>
        </p:nvSpPr>
        <p:spPr>
          <a:xfrm>
            <a:off x="4983088" y="1219200"/>
            <a:ext cx="3928534" cy="181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atin typeface="+mn-lt"/>
                <a:ea typeface="+mn-ea"/>
                <a:cs typeface="+mn-cs"/>
                <a:sym typeface="Helvetica"/>
              </a:defRPr>
            </a:lvl1pPr>
          </a:lstStyle>
          <a:p>
            <a:pPr/>
            <a:r>
              <a:t>Grid search for location and size of rectangular patch that fits excess displacements</a:t>
            </a:r>
          </a:p>
        </p:txBody>
      </p:sp>
      <p:sp>
        <p:nvSpPr>
          <p:cNvPr id="305" name="Shape 305"/>
          <p:cNvSpPr/>
          <p:nvPr/>
        </p:nvSpPr>
        <p:spPr>
          <a:xfrm>
            <a:off x="4656224" y="252566"/>
            <a:ext cx="4328156"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4400">
                <a:latin typeface="+mn-lt"/>
                <a:ea typeface="+mn-ea"/>
                <a:cs typeface="+mn-cs"/>
                <a:sym typeface="Helvetica"/>
              </a:defRPr>
            </a:lvl1pPr>
          </a:lstStyle>
          <a:p>
            <a:pPr/>
            <a:r>
              <a:t>Slow Slip Search</a:t>
            </a:r>
          </a:p>
        </p:txBody>
      </p:sp>
      <p:graphicFrame>
        <p:nvGraphicFramePr>
          <p:cNvPr id="306" name="Table 306"/>
          <p:cNvGraphicFramePr/>
          <p:nvPr/>
        </p:nvGraphicFramePr>
        <p:xfrm>
          <a:off x="4983088" y="3056655"/>
          <a:ext cx="3928534" cy="74168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537608"/>
                <a:gridCol w="1390925"/>
              </a:tblGrid>
              <a:tr h="370840">
                <a:tc>
                  <a:txBody>
                    <a:bodyPr/>
                    <a:lstStyle/>
                    <a:p>
                      <a:pPr algn="l">
                        <a:defRPr sz="1800"/>
                      </a:pPr>
                      <a:r>
                        <a:rPr sz="2000">
                          <a:latin typeface="+mn-lt"/>
                          <a:ea typeface="+mn-ea"/>
                          <a:cs typeface="+mn-cs"/>
                          <a:sym typeface="Helvetica"/>
                        </a:rPr>
                        <a:t>Shear Modulus</a:t>
                      </a:r>
                    </a:p>
                  </a:txBody>
                  <a:tcPr marL="45720" marR="45720" marT="45720" marB="45720" anchor="t" anchorCtr="0" horzOverflow="overflow">
                    <a:solidFill>
                      <a:srgbClr val="FFFFFF"/>
                    </a:solidFill>
                  </a:tcPr>
                </a:tc>
                <a:tc>
                  <a:txBody>
                    <a:bodyPr/>
                    <a:lstStyle/>
                    <a:p>
                      <a:pPr algn="l">
                        <a:defRPr sz="1800"/>
                      </a:pPr>
                      <a:r>
                        <a:rPr sz="2000">
                          <a:latin typeface="+mn-lt"/>
                          <a:ea typeface="+mn-ea"/>
                          <a:cs typeface="+mn-cs"/>
                          <a:sym typeface="Helvetica"/>
                        </a:rPr>
                        <a:t>35 GPa</a:t>
                      </a:r>
                    </a:p>
                  </a:txBody>
                  <a:tcPr marL="45720" marR="45720" marT="45720" marB="45720" anchor="t" anchorCtr="0" horzOverflow="overflow">
                    <a:solidFill>
                      <a:srgbClr val="FFFFFF"/>
                    </a:solidFill>
                  </a:tcPr>
                </a:tc>
              </a:tr>
              <a:tr h="50800">
                <a:tc>
                  <a:txBody>
                    <a:bodyPr/>
                    <a:lstStyle/>
                    <a:p>
                      <a:pPr algn="l">
                        <a:defRPr sz="1800"/>
                      </a:pPr>
                      <a:r>
                        <a:rPr sz="2000">
                          <a:latin typeface="+mn-lt"/>
                          <a:ea typeface="+mn-ea"/>
                          <a:cs typeface="+mn-cs"/>
                          <a:sym typeface="Helvetica"/>
                        </a:rPr>
                        <a:t>Poisson’s Ratio</a:t>
                      </a:r>
                    </a:p>
                  </a:txBody>
                  <a:tcPr marL="45720" marR="45720" marT="45720" marB="45720" anchor="t" anchorCtr="0" horzOverflow="overflow">
                    <a:solidFill>
                      <a:srgbClr val="FFFFFF"/>
                    </a:solidFill>
                  </a:tcPr>
                </a:tc>
                <a:tc>
                  <a:txBody>
                    <a:bodyPr/>
                    <a:lstStyle/>
                    <a:p>
                      <a:pPr algn="l">
                        <a:defRPr sz="1800"/>
                      </a:pPr>
                      <a:r>
                        <a:rPr sz="2000">
                          <a:latin typeface="+mn-lt"/>
                          <a:ea typeface="+mn-ea"/>
                          <a:cs typeface="+mn-cs"/>
                          <a:sym typeface="Helvetica"/>
                        </a:rPr>
                        <a:t>0.25</a:t>
                      </a:r>
                    </a:p>
                  </a:txBody>
                  <a:tcPr marL="45720" marR="45720" marT="45720" marB="45720" anchor="t" anchorCtr="0" horzOverflow="overflow">
                    <a:solidFill>
                      <a:srgbClr val="FFFFFF"/>
                    </a:solidFill>
                  </a:tcPr>
                </a:tc>
              </a:tr>
              <a:tr h="370840">
                <a:tc>
                  <a:txBody>
                    <a:bodyPr/>
                    <a:lstStyle/>
                    <a:p>
                      <a:pPr algn="l">
                        <a:defRPr sz="1800"/>
                      </a:pPr>
                      <a:r>
                        <a:rPr sz="2000">
                          <a:latin typeface="+mn-lt"/>
                          <a:ea typeface="+mn-ea"/>
                          <a:cs typeface="+mn-cs"/>
                          <a:sym typeface="Helvetica"/>
                        </a:rPr>
                        <a:t>Maximum Excess
Displacement</a:t>
                      </a:r>
                    </a:p>
                  </a:txBody>
                  <a:tcPr marL="45720" marR="45720" marT="45720" marB="45720" anchor="t" anchorCtr="0" horzOverflow="overflow">
                    <a:solidFill>
                      <a:srgbClr val="FFFFFF"/>
                    </a:solidFill>
                  </a:tcPr>
                </a:tc>
                <a:tc>
                  <a:txBody>
                    <a:bodyPr/>
                    <a:lstStyle/>
                    <a:p>
                      <a:pPr algn="l">
                        <a:defRPr sz="1800"/>
                      </a:pPr>
                      <a:r>
                        <a:rPr sz="2000">
                          <a:latin typeface="+mn-lt"/>
                          <a:ea typeface="+mn-ea"/>
                          <a:cs typeface="+mn-cs"/>
                          <a:sym typeface="Helvetica"/>
                        </a:rPr>
                        <a:t>~ 5 mm</a:t>
                      </a:r>
                    </a:p>
                  </a:txBody>
                  <a:tcPr marL="45720" marR="45720" marT="45720" marB="45720" anchor="t" anchorCtr="0" horzOverflow="overflow">
                    <a:solidFill>
                      <a:srgbClr val="FFFFFF"/>
                    </a:solidFill>
                  </a:tcPr>
                </a:tc>
              </a:tr>
            </a:tbl>
          </a:graphicData>
        </a:graphic>
      </p:graphicFrame>
      <p:sp>
        <p:nvSpPr>
          <p:cNvPr id="307" name="Shape 307"/>
          <p:cNvSpPr/>
          <p:nvPr/>
        </p:nvSpPr>
        <p:spPr>
          <a:xfrm>
            <a:off x="4859868" y="5795664"/>
            <a:ext cx="4051754"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latin typeface="+mn-lt"/>
                <a:ea typeface="+mn-ea"/>
                <a:cs typeface="+mn-cs"/>
                <a:sym typeface="Helvetica"/>
              </a:defRPr>
            </a:lvl1pPr>
          </a:lstStyle>
          <a:p>
            <a:pPr/>
            <a:r>
              <a:t>Note: a smaller shear modulus yields larger synthetic displacements, hence less modeled slow slip.</a:t>
            </a:r>
          </a:p>
        </p:txBody>
      </p:sp>
      <p:sp>
        <p:nvSpPr>
          <p:cNvPr id="308" name="Shape 308"/>
          <p:cNvSpPr/>
          <p:nvPr/>
        </p:nvSpPr>
        <p:spPr>
          <a:xfrm>
            <a:off x="4595336" y="4855152"/>
            <a:ext cx="4449932" cy="61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sz="3400">
                <a:solidFill>
                  <a:srgbClr val="FF0000"/>
                </a:solidFill>
                <a:latin typeface="+mn-lt"/>
                <a:ea typeface="+mn-ea"/>
                <a:cs typeface="+mn-cs"/>
                <a:sym typeface="Helvetica"/>
              </a:defRPr>
            </a:lvl1pPr>
          </a:lstStyle>
          <a:p>
            <a:pPr/>
            <a:r>
              <a:t>~20 cm slip (Mw ~6.7)</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2" name="image22.gif" descr="coul_ss_none.gif"/>
          <p:cNvPicPr>
            <a:picLocks noChangeAspect="1"/>
          </p:cNvPicPr>
          <p:nvPr/>
        </p:nvPicPr>
        <p:blipFill>
          <a:blip r:embed="rId3">
            <a:extLst/>
          </a:blip>
          <a:stretch>
            <a:fillRect/>
          </a:stretch>
        </p:blipFill>
        <p:spPr>
          <a:xfrm>
            <a:off x="0" y="1371600"/>
            <a:ext cx="4756321" cy="5486400"/>
          </a:xfrm>
          <a:prstGeom prst="rect">
            <a:avLst/>
          </a:prstGeom>
          <a:ln w="12700">
            <a:miter lim="400000"/>
          </a:ln>
        </p:spPr>
      </p:pic>
      <p:pic>
        <p:nvPicPr>
          <p:cNvPr id="313" name="image23.gif" descr="coul_ss_coincident.gif"/>
          <p:cNvPicPr>
            <a:picLocks noChangeAspect="1"/>
          </p:cNvPicPr>
          <p:nvPr/>
        </p:nvPicPr>
        <p:blipFill>
          <a:blip r:embed="rId4">
            <a:extLst/>
          </a:blip>
          <a:stretch>
            <a:fillRect/>
          </a:stretch>
        </p:blipFill>
        <p:spPr>
          <a:xfrm>
            <a:off x="4387679" y="1371600"/>
            <a:ext cx="4756321" cy="5486400"/>
          </a:xfrm>
          <a:prstGeom prst="rect">
            <a:avLst/>
          </a:prstGeom>
          <a:ln w="12700">
            <a:miter lim="400000"/>
          </a:ln>
        </p:spPr>
      </p:pic>
      <p:sp>
        <p:nvSpPr>
          <p:cNvPr id="314" name="Shape 314"/>
          <p:cNvSpPr/>
          <p:nvPr>
            <p:ph type="title"/>
          </p:nvPr>
        </p:nvSpPr>
        <p:spPr>
          <a:xfrm>
            <a:off x="457200" y="0"/>
            <a:ext cx="8229600" cy="1143000"/>
          </a:xfrm>
          <a:prstGeom prst="rect">
            <a:avLst/>
          </a:prstGeom>
        </p:spPr>
        <p:txBody>
          <a:bodyPr/>
          <a:lstStyle>
            <a:lvl1pPr>
              <a:defRPr>
                <a:latin typeface="+mn-lt"/>
                <a:ea typeface="+mn-ea"/>
                <a:cs typeface="+mn-cs"/>
                <a:sym typeface="Helvetica"/>
              </a:defRPr>
            </a:lvl1pPr>
          </a:lstStyle>
          <a:p>
            <a:pPr/>
            <a:r>
              <a:t>Effect of Slow Slip on Stress</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8" name="image22.gif" descr="coul_ss_none.gif"/>
          <p:cNvPicPr>
            <a:picLocks noChangeAspect="1"/>
          </p:cNvPicPr>
          <p:nvPr/>
        </p:nvPicPr>
        <p:blipFill>
          <a:blip r:embed="rId3">
            <a:extLst/>
          </a:blip>
          <a:stretch>
            <a:fillRect/>
          </a:stretch>
        </p:blipFill>
        <p:spPr>
          <a:xfrm>
            <a:off x="0" y="1371600"/>
            <a:ext cx="4756321" cy="5486400"/>
          </a:xfrm>
          <a:prstGeom prst="rect">
            <a:avLst/>
          </a:prstGeom>
          <a:ln w="12700">
            <a:miter lim="400000"/>
          </a:ln>
        </p:spPr>
      </p:pic>
      <p:pic>
        <p:nvPicPr>
          <p:cNvPr id="319" name="image24.gif" descr="coul_ss_updip.gif"/>
          <p:cNvPicPr>
            <a:picLocks noChangeAspect="1"/>
          </p:cNvPicPr>
          <p:nvPr/>
        </p:nvPicPr>
        <p:blipFill>
          <a:blip r:embed="rId4">
            <a:extLst/>
          </a:blip>
          <a:stretch>
            <a:fillRect/>
          </a:stretch>
        </p:blipFill>
        <p:spPr>
          <a:xfrm>
            <a:off x="4400639" y="1371600"/>
            <a:ext cx="4743361" cy="5486400"/>
          </a:xfrm>
          <a:prstGeom prst="rect">
            <a:avLst/>
          </a:prstGeom>
          <a:ln w="12700">
            <a:miter lim="400000"/>
          </a:ln>
        </p:spPr>
      </p:pic>
      <p:sp>
        <p:nvSpPr>
          <p:cNvPr id="320" name="Shape 320"/>
          <p:cNvSpPr/>
          <p:nvPr>
            <p:ph type="title"/>
          </p:nvPr>
        </p:nvSpPr>
        <p:spPr>
          <a:xfrm>
            <a:off x="457200" y="0"/>
            <a:ext cx="8229600" cy="1143000"/>
          </a:xfrm>
          <a:prstGeom prst="rect">
            <a:avLst/>
          </a:prstGeom>
        </p:spPr>
        <p:txBody>
          <a:bodyPr/>
          <a:lstStyle>
            <a:lvl1pPr>
              <a:defRPr>
                <a:latin typeface="+mn-lt"/>
                <a:ea typeface="+mn-ea"/>
                <a:cs typeface="+mn-cs"/>
                <a:sym typeface="Helvetica"/>
              </a:defRPr>
            </a:lvl1pPr>
          </a:lstStyle>
          <a:p>
            <a:pPr/>
            <a:r>
              <a:t>Effect of Slow Slip on Stress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body" idx="1"/>
          </p:nvPr>
        </p:nvSpPr>
        <p:spPr>
          <a:xfrm>
            <a:off x="457200" y="2023533"/>
            <a:ext cx="8229600" cy="4525963"/>
          </a:xfrm>
          <a:prstGeom prst="rect">
            <a:avLst/>
          </a:prstGeom>
        </p:spPr>
        <p:txBody>
          <a:bodyPr/>
          <a:lstStyle/>
          <a:p>
            <a:pPr>
              <a:defRPr>
                <a:latin typeface="+mn-lt"/>
                <a:ea typeface="+mn-ea"/>
                <a:cs typeface="+mn-cs"/>
                <a:sym typeface="Helvetica"/>
              </a:defRPr>
            </a:pPr>
            <a:r>
              <a:t>Integrating geophysical techniques yields unique insights into earthquake processes</a:t>
            </a:r>
          </a:p>
          <a:p>
            <a:pPr>
              <a:defRPr>
                <a:latin typeface="+mn-lt"/>
                <a:ea typeface="+mn-ea"/>
                <a:cs typeface="+mn-cs"/>
                <a:sym typeface="Helvetica"/>
              </a:defRPr>
            </a:pPr>
            <a:r>
              <a:t>This study:</a:t>
            </a:r>
          </a:p>
          <a:p>
            <a:pPr lvl="1" marL="742950" indent="-285750">
              <a:spcBef>
                <a:spcPts val="600"/>
              </a:spcBef>
              <a:defRPr sz="2800">
                <a:latin typeface="+mn-lt"/>
                <a:ea typeface="+mn-ea"/>
                <a:cs typeface="+mn-cs"/>
                <a:sym typeface="Helvetica"/>
              </a:defRPr>
            </a:pPr>
            <a:r>
              <a:t>Seismology: earthquake locations, source parameters</a:t>
            </a:r>
          </a:p>
        </p:txBody>
      </p:sp>
      <p:sp>
        <p:nvSpPr>
          <p:cNvPr id="129" name="Shape 129"/>
          <p:cNvSpPr/>
          <p:nvPr>
            <p:ph type="title"/>
          </p:nvPr>
        </p:nvSpPr>
        <p:spPr>
          <a:xfrm>
            <a:off x="457200" y="345136"/>
            <a:ext cx="8229600" cy="1511830"/>
          </a:xfrm>
          <a:prstGeom prst="rect">
            <a:avLst/>
          </a:prstGeom>
        </p:spPr>
        <p:txBody>
          <a:bodyPr/>
          <a:lstStyle>
            <a:lvl1pPr>
              <a:defRPr>
                <a:latin typeface="+mn-lt"/>
                <a:ea typeface="+mn-ea"/>
                <a:cs typeface="+mn-cs"/>
                <a:sym typeface="Helvetica"/>
              </a:defRPr>
            </a:lvl1pPr>
          </a:lstStyle>
          <a:p>
            <a:pPr/>
            <a:r>
              <a:t>Why Subduction Zone Observatories?</a:t>
            </a:r>
          </a:p>
        </p:txBody>
      </p:sp>
      <p:sp>
        <p:nvSpPr>
          <p:cNvPr id="130" name="Shape 130"/>
          <p:cNvSpPr/>
          <p:nvPr/>
        </p:nvSpPr>
        <p:spPr>
          <a:xfrm>
            <a:off x="-1" y="6488667"/>
            <a:ext cx="2848681"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atin typeface="+mn-lt"/>
                <a:ea typeface="+mn-ea"/>
                <a:cs typeface="+mn-cs"/>
                <a:sym typeface="Helvetica"/>
              </a:defRPr>
            </a:lvl1pPr>
          </a:lstStyle>
          <a:p>
            <a:pPr/>
            <a:r>
              <a:t>Hayes et al. (2014), Nature</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ph type="title"/>
          </p:nvPr>
        </p:nvSpPr>
        <p:spPr>
          <a:prstGeom prst="rect">
            <a:avLst/>
          </a:prstGeom>
        </p:spPr>
        <p:txBody>
          <a:bodyPr/>
          <a:lstStyle>
            <a:lvl1pPr>
              <a:defRPr>
                <a:latin typeface="+mn-lt"/>
                <a:ea typeface="+mn-ea"/>
                <a:cs typeface="+mn-cs"/>
                <a:sym typeface="Helvetica"/>
              </a:defRPr>
            </a:lvl1pPr>
          </a:lstStyle>
          <a:p>
            <a:pPr/>
            <a:r>
              <a:t>Conclusions</a:t>
            </a:r>
          </a:p>
        </p:txBody>
      </p:sp>
      <p:sp>
        <p:nvSpPr>
          <p:cNvPr id="325" name="Shape 325"/>
          <p:cNvSpPr/>
          <p:nvPr>
            <p:ph type="body" idx="1"/>
          </p:nvPr>
        </p:nvSpPr>
        <p:spPr>
          <a:xfrm>
            <a:off x="457200" y="1600200"/>
            <a:ext cx="8229600" cy="4525963"/>
          </a:xfrm>
          <a:prstGeom prst="rect">
            <a:avLst/>
          </a:prstGeom>
        </p:spPr>
        <p:txBody>
          <a:bodyPr/>
          <a:lstStyle/>
          <a:p>
            <a:pPr>
              <a:lnSpc>
                <a:spcPct val="90000"/>
              </a:lnSpc>
              <a:defRPr>
                <a:latin typeface="+mn-lt"/>
                <a:ea typeface="+mn-ea"/>
                <a:cs typeface="+mn-cs"/>
                <a:sym typeface="Helvetica"/>
              </a:defRPr>
            </a:pPr>
            <a:r>
              <a:t>Seismicity alone sufficient to trigger start of 2014 Iquique earthquake</a:t>
            </a:r>
          </a:p>
          <a:p>
            <a:pPr>
              <a:lnSpc>
                <a:spcPct val="90000"/>
              </a:lnSpc>
              <a:defRPr>
                <a:latin typeface="+mn-lt"/>
                <a:ea typeface="+mn-ea"/>
                <a:cs typeface="+mn-cs"/>
                <a:sym typeface="Helvetica"/>
              </a:defRPr>
            </a:pPr>
            <a:r>
              <a:t>Seismicity systematically underpredicts GPS displacements =&gt; aseismic slip</a:t>
            </a:r>
          </a:p>
          <a:p>
            <a:pPr>
              <a:lnSpc>
                <a:spcPct val="90000"/>
              </a:lnSpc>
              <a:defRPr>
                <a:latin typeface="+mn-lt"/>
                <a:ea typeface="+mn-ea"/>
                <a:cs typeface="+mn-cs"/>
                <a:sym typeface="Helvetica"/>
              </a:defRPr>
            </a:pPr>
            <a:r>
              <a:t>Aseismic slip, located coincident with or up-dip of seismicity, enhances loading at hypocenter</a:t>
            </a:r>
          </a:p>
          <a:p>
            <a:pPr>
              <a:lnSpc>
                <a:spcPct val="90000"/>
              </a:lnSpc>
              <a:defRPr>
                <a:latin typeface="+mn-lt"/>
                <a:ea typeface="+mn-ea"/>
                <a:cs typeface="+mn-cs"/>
                <a:sym typeface="Helvetica"/>
              </a:defRPr>
            </a:pPr>
            <a:r>
              <a:t>Seismicity + slow slip triggered beginning of April 1</a:t>
            </a:r>
            <a:r>
              <a:rPr baseline="30000"/>
              <a:t>st</a:t>
            </a:r>
            <a:r>
              <a:t> Iquique earthquake</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body" idx="1"/>
          </p:nvPr>
        </p:nvSpPr>
        <p:spPr>
          <a:xfrm>
            <a:off x="457200" y="2023533"/>
            <a:ext cx="8229600" cy="4525963"/>
          </a:xfrm>
          <a:prstGeom prst="rect">
            <a:avLst/>
          </a:prstGeom>
        </p:spPr>
        <p:txBody>
          <a:bodyPr/>
          <a:lstStyle/>
          <a:p>
            <a:pPr>
              <a:defRPr>
                <a:latin typeface="+mn-lt"/>
                <a:ea typeface="+mn-ea"/>
                <a:cs typeface="+mn-cs"/>
                <a:sym typeface="Helvetica"/>
              </a:defRPr>
            </a:pPr>
            <a:r>
              <a:t>Integrating geophysical techniques yields unique insights into earthquake processes</a:t>
            </a:r>
          </a:p>
          <a:p>
            <a:pPr>
              <a:defRPr>
                <a:latin typeface="+mn-lt"/>
                <a:ea typeface="+mn-ea"/>
                <a:cs typeface="+mn-cs"/>
                <a:sym typeface="Helvetica"/>
              </a:defRPr>
            </a:pPr>
            <a:r>
              <a:t>This study:</a:t>
            </a:r>
          </a:p>
          <a:p>
            <a:pPr lvl="1" marL="742950" indent="-285750">
              <a:spcBef>
                <a:spcPts val="600"/>
              </a:spcBef>
              <a:defRPr sz="2800">
                <a:latin typeface="+mn-lt"/>
                <a:ea typeface="+mn-ea"/>
                <a:cs typeface="+mn-cs"/>
                <a:sym typeface="Helvetica"/>
              </a:defRPr>
            </a:pPr>
            <a:r>
              <a:t>Seismology: earthquake locations, source parameters</a:t>
            </a:r>
          </a:p>
          <a:p>
            <a:pPr lvl="1" marL="742950" indent="-285750">
              <a:spcBef>
                <a:spcPts val="600"/>
              </a:spcBef>
              <a:defRPr sz="2800">
                <a:latin typeface="+mn-lt"/>
                <a:ea typeface="+mn-ea"/>
                <a:cs typeface="+mn-cs"/>
                <a:sym typeface="Helvetica"/>
              </a:defRPr>
            </a:pPr>
            <a:r>
              <a:t>Geodesy: surface displacements</a:t>
            </a:r>
          </a:p>
        </p:txBody>
      </p:sp>
      <p:sp>
        <p:nvSpPr>
          <p:cNvPr id="135" name="Shape 135"/>
          <p:cNvSpPr/>
          <p:nvPr>
            <p:ph type="title"/>
          </p:nvPr>
        </p:nvSpPr>
        <p:spPr>
          <a:xfrm>
            <a:off x="457200" y="345136"/>
            <a:ext cx="8229600" cy="1511830"/>
          </a:xfrm>
          <a:prstGeom prst="rect">
            <a:avLst/>
          </a:prstGeom>
        </p:spPr>
        <p:txBody>
          <a:bodyPr/>
          <a:lstStyle>
            <a:lvl1pPr>
              <a:defRPr>
                <a:latin typeface="+mn-lt"/>
                <a:ea typeface="+mn-ea"/>
                <a:cs typeface="+mn-cs"/>
                <a:sym typeface="Helvetica"/>
              </a:defRPr>
            </a:lvl1pPr>
          </a:lstStyle>
          <a:p>
            <a:pPr/>
            <a:r>
              <a:t>Why Subduction Zone Observatories?</a:t>
            </a:r>
          </a:p>
        </p:txBody>
      </p:sp>
      <p:sp>
        <p:nvSpPr>
          <p:cNvPr id="136" name="Shape 136"/>
          <p:cNvSpPr/>
          <p:nvPr/>
        </p:nvSpPr>
        <p:spPr>
          <a:xfrm>
            <a:off x="0" y="6488667"/>
            <a:ext cx="568207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atin typeface="+mn-lt"/>
                <a:ea typeface="+mn-ea"/>
                <a:cs typeface="+mn-cs"/>
                <a:sym typeface="Helvetica"/>
              </a:defRPr>
            </a:lvl1pPr>
          </a:lstStyle>
          <a:p>
            <a:pPr/>
            <a:r>
              <a:t>Ruiz et al. (2014), Science; Schurr et al. (2014), Nature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body" idx="1"/>
          </p:nvPr>
        </p:nvSpPr>
        <p:spPr>
          <a:xfrm>
            <a:off x="457200" y="2023533"/>
            <a:ext cx="8229600" cy="4525963"/>
          </a:xfrm>
          <a:prstGeom prst="rect">
            <a:avLst/>
          </a:prstGeom>
        </p:spPr>
        <p:txBody>
          <a:bodyPr/>
          <a:lstStyle/>
          <a:p>
            <a:pPr>
              <a:defRPr>
                <a:latin typeface="+mn-lt"/>
                <a:ea typeface="+mn-ea"/>
                <a:cs typeface="+mn-cs"/>
                <a:sym typeface="Helvetica"/>
              </a:defRPr>
            </a:pPr>
            <a:r>
              <a:t>Integrating geophysical techniques yields unique insights into earthquake processes</a:t>
            </a:r>
          </a:p>
          <a:p>
            <a:pPr>
              <a:defRPr>
                <a:latin typeface="+mn-lt"/>
                <a:ea typeface="+mn-ea"/>
                <a:cs typeface="+mn-cs"/>
                <a:sym typeface="Helvetica"/>
              </a:defRPr>
            </a:pPr>
            <a:r>
              <a:t>This study:</a:t>
            </a:r>
          </a:p>
          <a:p>
            <a:pPr lvl="1" marL="742950" indent="-285750">
              <a:spcBef>
                <a:spcPts val="600"/>
              </a:spcBef>
              <a:defRPr sz="2800">
                <a:latin typeface="+mn-lt"/>
                <a:ea typeface="+mn-ea"/>
                <a:cs typeface="+mn-cs"/>
                <a:sym typeface="Helvetica"/>
              </a:defRPr>
            </a:pPr>
            <a:r>
              <a:t>Seismology: earthquake locations, source parameters</a:t>
            </a:r>
          </a:p>
          <a:p>
            <a:pPr lvl="1" marL="742950" indent="-285750">
              <a:spcBef>
                <a:spcPts val="600"/>
              </a:spcBef>
              <a:defRPr sz="2800">
                <a:latin typeface="+mn-lt"/>
                <a:ea typeface="+mn-ea"/>
                <a:cs typeface="+mn-cs"/>
                <a:sym typeface="Helvetica"/>
              </a:defRPr>
            </a:pPr>
            <a:r>
              <a:t>Geodesy: surface displacements</a:t>
            </a:r>
          </a:p>
          <a:p>
            <a:pPr lvl="1" marL="742950" indent="-285750">
              <a:spcBef>
                <a:spcPts val="600"/>
              </a:spcBef>
              <a:defRPr sz="2800">
                <a:latin typeface="+mn-lt"/>
                <a:ea typeface="+mn-ea"/>
                <a:cs typeface="+mn-cs"/>
                <a:sym typeface="Helvetica"/>
              </a:defRPr>
            </a:pPr>
            <a:r>
              <a:t>Deformation modeling: Coulomb stress change and surface displacements</a:t>
            </a:r>
          </a:p>
        </p:txBody>
      </p:sp>
      <p:sp>
        <p:nvSpPr>
          <p:cNvPr id="141" name="Shape 141"/>
          <p:cNvSpPr/>
          <p:nvPr>
            <p:ph type="title"/>
          </p:nvPr>
        </p:nvSpPr>
        <p:spPr>
          <a:xfrm>
            <a:off x="457200" y="345136"/>
            <a:ext cx="8229600" cy="1511830"/>
          </a:xfrm>
          <a:prstGeom prst="rect">
            <a:avLst/>
          </a:prstGeom>
        </p:spPr>
        <p:txBody>
          <a:bodyPr/>
          <a:lstStyle>
            <a:lvl1pPr>
              <a:defRPr>
                <a:latin typeface="+mn-lt"/>
                <a:ea typeface="+mn-ea"/>
                <a:cs typeface="+mn-cs"/>
                <a:sym typeface="Helvetica"/>
              </a:defRPr>
            </a:lvl1pPr>
          </a:lstStyle>
          <a:p>
            <a:pPr/>
            <a:r>
              <a:t>Why Subduction Zone Observatories?</a:t>
            </a:r>
          </a:p>
        </p:txBody>
      </p:sp>
      <p:sp>
        <p:nvSpPr>
          <p:cNvPr id="142" name="Shape 142"/>
          <p:cNvSpPr/>
          <p:nvPr/>
        </p:nvSpPr>
        <p:spPr>
          <a:xfrm>
            <a:off x="-1" y="6488667"/>
            <a:ext cx="2594073"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atin typeface="+mn-lt"/>
                <a:ea typeface="+mn-ea"/>
                <a:cs typeface="+mn-cs"/>
                <a:sym typeface="Helvetica"/>
              </a:defRPr>
            </a:lvl1pPr>
          </a:lstStyle>
          <a:p>
            <a:pPr/>
            <a:r>
              <a:t>Herman et al. (in review)</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6" name="image4.png" descr="South_America.png"/>
          <p:cNvPicPr>
            <a:picLocks noChangeAspect="1"/>
          </p:cNvPicPr>
          <p:nvPr/>
        </p:nvPicPr>
        <p:blipFill>
          <a:blip r:embed="rId3">
            <a:extLst/>
          </a:blip>
          <a:stretch>
            <a:fillRect/>
          </a:stretch>
        </p:blipFill>
        <p:spPr>
          <a:xfrm>
            <a:off x="0" y="0"/>
            <a:ext cx="9165594" cy="6892381"/>
          </a:xfrm>
          <a:prstGeom prst="rect">
            <a:avLst/>
          </a:prstGeom>
          <a:ln w="12700">
            <a:miter lim="400000"/>
          </a:ln>
        </p:spPr>
      </p:pic>
      <p:sp>
        <p:nvSpPr>
          <p:cNvPr id="147" name="Shape 147"/>
          <p:cNvSpPr/>
          <p:nvPr/>
        </p:nvSpPr>
        <p:spPr>
          <a:xfrm>
            <a:off x="2340229" y="3335866"/>
            <a:ext cx="1210876" cy="955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800">
                <a:solidFill>
                  <a:srgbClr val="FFFFFF"/>
                </a:solidFill>
                <a:latin typeface="+mn-lt"/>
                <a:ea typeface="+mn-ea"/>
                <a:cs typeface="+mn-cs"/>
                <a:sym typeface="Helvetica"/>
              </a:defRPr>
            </a:pPr>
            <a:r>
              <a:t>Nazca</a:t>
            </a:r>
          </a:p>
          <a:p>
            <a:pPr algn="ctr">
              <a:defRPr sz="2800">
                <a:solidFill>
                  <a:srgbClr val="FFFFFF"/>
                </a:solidFill>
                <a:latin typeface="+mn-lt"/>
                <a:ea typeface="+mn-ea"/>
                <a:cs typeface="+mn-cs"/>
                <a:sym typeface="Helvetica"/>
              </a:defRPr>
            </a:pPr>
            <a:r>
              <a:t>Plate</a:t>
            </a:r>
          </a:p>
        </p:txBody>
      </p:sp>
      <p:sp>
        <p:nvSpPr>
          <p:cNvPr id="148" name="Shape 148"/>
          <p:cNvSpPr/>
          <p:nvPr/>
        </p:nvSpPr>
        <p:spPr>
          <a:xfrm>
            <a:off x="4312472" y="2375920"/>
            <a:ext cx="2515727" cy="955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2800">
                <a:solidFill>
                  <a:srgbClr val="FFFFFF"/>
                </a:solidFill>
                <a:latin typeface="+mn-lt"/>
                <a:ea typeface="+mn-ea"/>
                <a:cs typeface="+mn-cs"/>
                <a:sym typeface="Helvetica"/>
              </a:defRPr>
            </a:pPr>
            <a:r>
              <a:t>South America</a:t>
            </a:r>
          </a:p>
          <a:p>
            <a:pPr algn="ctr">
              <a:defRPr sz="2800">
                <a:solidFill>
                  <a:srgbClr val="FFFFFF"/>
                </a:solidFill>
                <a:latin typeface="+mn-lt"/>
                <a:ea typeface="+mn-ea"/>
                <a:cs typeface="+mn-cs"/>
                <a:sym typeface="Helvetica"/>
              </a:defRPr>
            </a:pPr>
            <a:r>
              <a:t>Plate</a:t>
            </a:r>
          </a:p>
        </p:txBody>
      </p:sp>
      <p:sp>
        <p:nvSpPr>
          <p:cNvPr id="149" name="Shape 149"/>
          <p:cNvSpPr/>
          <p:nvPr/>
        </p:nvSpPr>
        <p:spPr>
          <a:xfrm flipV="1">
            <a:off x="3381469" y="4459731"/>
            <a:ext cx="563997" cy="112271"/>
          </a:xfrm>
          <a:prstGeom prst="line">
            <a:avLst/>
          </a:prstGeom>
          <a:ln w="25400">
            <a:solidFill>
              <a:srgbClr val="FFFFFF"/>
            </a:solidFill>
            <a:tailEnd type="triangle"/>
          </a:ln>
        </p:spPr>
        <p:txBody>
          <a:bodyPr lIns="45719" rIns="45719"/>
          <a:lstStyle/>
          <a:p>
            <a:pPr/>
          </a:p>
        </p:txBody>
      </p:sp>
      <p:sp>
        <p:nvSpPr>
          <p:cNvPr id="150" name="Shape 150"/>
          <p:cNvSpPr/>
          <p:nvPr/>
        </p:nvSpPr>
        <p:spPr>
          <a:xfrm flipV="1">
            <a:off x="2864364" y="2952663"/>
            <a:ext cx="563997" cy="112271"/>
          </a:xfrm>
          <a:prstGeom prst="line">
            <a:avLst/>
          </a:prstGeom>
          <a:ln w="25400">
            <a:solidFill>
              <a:srgbClr val="FFFFFF"/>
            </a:solidFill>
            <a:tailEnd type="triangle"/>
          </a:ln>
        </p:spPr>
        <p:txBody>
          <a:bodyPr lIns="45719" rIns="45719"/>
          <a:lstStyle/>
          <a:p>
            <a:pPr/>
          </a:p>
        </p:txBody>
      </p:sp>
      <p:sp>
        <p:nvSpPr>
          <p:cNvPr id="151" name="Shape 151"/>
          <p:cNvSpPr/>
          <p:nvPr/>
        </p:nvSpPr>
        <p:spPr>
          <a:xfrm>
            <a:off x="4197708" y="3387109"/>
            <a:ext cx="369823" cy="372530"/>
          </a:xfrm>
          <a:prstGeom prst="rect">
            <a:avLst/>
          </a:prstGeom>
          <a:ln w="38100">
            <a:solidFill>
              <a:srgbClr val="FF0000"/>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xfrm>
            <a:off x="457200" y="0"/>
            <a:ext cx="8229600" cy="1143000"/>
          </a:xfrm>
          <a:prstGeom prst="rect">
            <a:avLst/>
          </a:prstGeom>
        </p:spPr>
        <p:txBody>
          <a:bodyPr/>
          <a:lstStyle>
            <a:lvl1pPr>
              <a:defRPr>
                <a:latin typeface="+mn-lt"/>
                <a:ea typeface="+mn-ea"/>
                <a:cs typeface="+mn-cs"/>
                <a:sym typeface="Helvetica"/>
              </a:defRPr>
            </a:lvl1pPr>
          </a:lstStyle>
          <a:p>
            <a:pPr/>
            <a:r>
              <a:t>2014 Iquique Sequence</a:t>
            </a:r>
          </a:p>
        </p:txBody>
      </p:sp>
      <p:pic>
        <p:nvPicPr>
          <p:cNvPr id="156" name="image5.gif" descr="setting_agu_1.gif"/>
          <p:cNvPicPr>
            <a:picLocks noChangeAspect="1"/>
          </p:cNvPicPr>
          <p:nvPr/>
        </p:nvPicPr>
        <p:blipFill>
          <a:blip r:embed="rId3">
            <a:extLst/>
          </a:blip>
          <a:stretch>
            <a:fillRect/>
          </a:stretch>
        </p:blipFill>
        <p:spPr>
          <a:xfrm>
            <a:off x="0" y="1143000"/>
            <a:ext cx="6026314" cy="5715000"/>
          </a:xfrm>
          <a:prstGeom prst="rect">
            <a:avLst/>
          </a:prstGeom>
          <a:ln w="12700">
            <a:miter lim="400000"/>
          </a:ln>
        </p:spPr>
      </p:pic>
      <p:sp>
        <p:nvSpPr>
          <p:cNvPr id="157" name="Shape 157"/>
          <p:cNvSpPr/>
          <p:nvPr/>
        </p:nvSpPr>
        <p:spPr>
          <a:xfrm>
            <a:off x="5771670" y="1402117"/>
            <a:ext cx="332153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30188" indent="-230188">
              <a:buSzPct val="100000"/>
              <a:buFont typeface="Arial"/>
              <a:buChar char="•"/>
              <a:defRPr sz="2800">
                <a:latin typeface="+mn-lt"/>
                <a:ea typeface="+mn-ea"/>
                <a:cs typeface="+mn-cs"/>
                <a:sym typeface="Helvetica"/>
              </a:defRPr>
            </a:lvl1pPr>
          </a:lstStyle>
          <a:p>
            <a:pPr/>
            <a:r>
              <a:t>16 March Mw 6.7</a:t>
            </a:r>
          </a:p>
        </p:txBody>
      </p:sp>
      <p:sp>
        <p:nvSpPr>
          <p:cNvPr id="158" name="Shape 158"/>
          <p:cNvSpPr/>
          <p:nvPr/>
        </p:nvSpPr>
        <p:spPr>
          <a:xfrm>
            <a:off x="5964921" y="6211668"/>
            <a:ext cx="3179079"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a:defRPr i="1">
                <a:latin typeface="+mn-lt"/>
                <a:ea typeface="+mn-ea"/>
                <a:cs typeface="+mn-cs"/>
                <a:sym typeface="Helvetica"/>
              </a:defRPr>
            </a:pPr>
            <a:r>
              <a:t>Locations, source parameters</a:t>
            </a:r>
          </a:p>
          <a:p>
            <a:pPr algn="r">
              <a:defRPr i="1">
                <a:latin typeface="+mn-lt"/>
                <a:ea typeface="+mn-ea"/>
                <a:cs typeface="+mn-cs"/>
                <a:sym typeface="Helvetica"/>
              </a:defRPr>
            </a:pPr>
            <a:r>
              <a:t>Hayes et al. (2014)</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2" name="image6.gif" descr="setting_agu_2.gif"/>
          <p:cNvPicPr>
            <a:picLocks noChangeAspect="1"/>
          </p:cNvPicPr>
          <p:nvPr/>
        </p:nvPicPr>
        <p:blipFill>
          <a:blip r:embed="rId3">
            <a:extLst/>
          </a:blip>
          <a:stretch>
            <a:fillRect/>
          </a:stretch>
        </p:blipFill>
        <p:spPr>
          <a:xfrm>
            <a:off x="0" y="1143000"/>
            <a:ext cx="6026314" cy="5715000"/>
          </a:xfrm>
          <a:prstGeom prst="rect">
            <a:avLst/>
          </a:prstGeom>
          <a:ln w="12700">
            <a:miter lim="400000"/>
          </a:ln>
        </p:spPr>
      </p:pic>
      <p:sp>
        <p:nvSpPr>
          <p:cNvPr id="163" name="Shape 163"/>
          <p:cNvSpPr/>
          <p:nvPr>
            <p:ph type="title"/>
          </p:nvPr>
        </p:nvSpPr>
        <p:spPr>
          <a:xfrm>
            <a:off x="457200" y="0"/>
            <a:ext cx="8229600" cy="1143000"/>
          </a:xfrm>
          <a:prstGeom prst="rect">
            <a:avLst/>
          </a:prstGeom>
        </p:spPr>
        <p:txBody>
          <a:bodyPr/>
          <a:lstStyle>
            <a:lvl1pPr>
              <a:defRPr>
                <a:latin typeface="+mn-lt"/>
                <a:ea typeface="+mn-ea"/>
                <a:cs typeface="+mn-cs"/>
                <a:sym typeface="Helvetica"/>
              </a:defRPr>
            </a:lvl1pPr>
          </a:lstStyle>
          <a:p>
            <a:pPr/>
            <a:r>
              <a:t>2014 Iquique Sequence</a:t>
            </a:r>
          </a:p>
        </p:txBody>
      </p:sp>
      <p:sp>
        <p:nvSpPr>
          <p:cNvPr id="164" name="Shape 164"/>
          <p:cNvSpPr/>
          <p:nvPr/>
        </p:nvSpPr>
        <p:spPr>
          <a:xfrm>
            <a:off x="5771670" y="1402117"/>
            <a:ext cx="3321530" cy="181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30188" indent="-230188">
              <a:buSzPct val="100000"/>
              <a:buFont typeface="Arial"/>
              <a:buChar char="•"/>
              <a:defRPr sz="2800">
                <a:solidFill>
                  <a:srgbClr val="BFBFBF"/>
                </a:solidFill>
                <a:latin typeface="+mn-lt"/>
                <a:ea typeface="+mn-ea"/>
                <a:cs typeface="+mn-cs"/>
                <a:sym typeface="Helvetica"/>
              </a:defRPr>
            </a:pPr>
            <a:r>
              <a:t>16 March Mw 6.7</a:t>
            </a:r>
          </a:p>
          <a:p>
            <a:pPr marL="230188" indent="-230188">
              <a:buSzPct val="100000"/>
              <a:buFont typeface="Arial"/>
              <a:buChar char="•"/>
              <a:defRPr sz="2800">
                <a:latin typeface="+mn-lt"/>
                <a:ea typeface="+mn-ea"/>
                <a:cs typeface="+mn-cs"/>
                <a:sym typeface="Helvetica"/>
              </a:defRPr>
            </a:pPr>
            <a:r>
              <a:t>17 March Mw 6.4</a:t>
            </a:r>
          </a:p>
          <a:p>
            <a:pPr marL="230188" indent="-230188">
              <a:buSzPct val="100000"/>
              <a:buFont typeface="Arial"/>
              <a:buChar char="•"/>
              <a:defRPr sz="2800">
                <a:latin typeface="+mn-lt"/>
                <a:ea typeface="+mn-ea"/>
                <a:cs typeface="+mn-cs"/>
                <a:sym typeface="Helvetica"/>
              </a:defRPr>
            </a:pPr>
            <a:r>
              <a:t>22 March Mw 6.2</a:t>
            </a:r>
          </a:p>
          <a:p>
            <a:pPr marL="230188" indent="-230188">
              <a:buSzPct val="100000"/>
              <a:buFont typeface="Arial"/>
              <a:buChar char="•"/>
              <a:defRPr sz="2800">
                <a:latin typeface="+mn-lt"/>
                <a:ea typeface="+mn-ea"/>
                <a:cs typeface="+mn-cs"/>
                <a:sym typeface="Helvetica"/>
              </a:defRPr>
            </a:pPr>
            <a:r>
              <a:t>23 March Mw 6.3</a:t>
            </a:r>
          </a:p>
        </p:txBody>
      </p:sp>
      <p:sp>
        <p:nvSpPr>
          <p:cNvPr id="165" name="Shape 165"/>
          <p:cNvSpPr/>
          <p:nvPr/>
        </p:nvSpPr>
        <p:spPr>
          <a:xfrm>
            <a:off x="5964921" y="6211668"/>
            <a:ext cx="3179079"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a:defRPr i="1">
                <a:latin typeface="+mn-lt"/>
                <a:ea typeface="+mn-ea"/>
                <a:cs typeface="+mn-cs"/>
                <a:sym typeface="Helvetica"/>
              </a:defRPr>
            </a:pPr>
            <a:r>
              <a:t>Locations, source parameters</a:t>
            </a:r>
          </a:p>
          <a:p>
            <a:pPr algn="r">
              <a:defRPr i="1">
                <a:latin typeface="+mn-lt"/>
                <a:ea typeface="+mn-ea"/>
                <a:cs typeface="+mn-cs"/>
                <a:sym typeface="Helvetica"/>
              </a:defRPr>
            </a:pPr>
            <a:r>
              <a:t>Hayes et al. (2014)</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image7.gif" descr="setting_agu_3.gif"/>
          <p:cNvPicPr>
            <a:picLocks noChangeAspect="1"/>
          </p:cNvPicPr>
          <p:nvPr/>
        </p:nvPicPr>
        <p:blipFill>
          <a:blip r:embed="rId3">
            <a:extLst/>
          </a:blip>
          <a:stretch>
            <a:fillRect/>
          </a:stretch>
        </p:blipFill>
        <p:spPr>
          <a:xfrm>
            <a:off x="0" y="1143000"/>
            <a:ext cx="6026314" cy="5715000"/>
          </a:xfrm>
          <a:prstGeom prst="rect">
            <a:avLst/>
          </a:prstGeom>
          <a:ln w="12700">
            <a:miter lim="400000"/>
          </a:ln>
        </p:spPr>
      </p:pic>
      <p:sp>
        <p:nvSpPr>
          <p:cNvPr id="170" name="Shape 170"/>
          <p:cNvSpPr/>
          <p:nvPr>
            <p:ph type="title"/>
          </p:nvPr>
        </p:nvSpPr>
        <p:spPr>
          <a:xfrm>
            <a:off x="457200" y="0"/>
            <a:ext cx="8229600" cy="1143000"/>
          </a:xfrm>
          <a:prstGeom prst="rect">
            <a:avLst/>
          </a:prstGeom>
        </p:spPr>
        <p:txBody>
          <a:bodyPr/>
          <a:lstStyle>
            <a:lvl1pPr>
              <a:defRPr>
                <a:latin typeface="+mn-lt"/>
                <a:ea typeface="+mn-ea"/>
                <a:cs typeface="+mn-cs"/>
                <a:sym typeface="Helvetica"/>
              </a:defRPr>
            </a:lvl1pPr>
          </a:lstStyle>
          <a:p>
            <a:pPr/>
            <a:r>
              <a:t>2014 Iquique Sequence</a:t>
            </a:r>
          </a:p>
        </p:txBody>
      </p:sp>
      <p:sp>
        <p:nvSpPr>
          <p:cNvPr id="171" name="Shape 171"/>
          <p:cNvSpPr/>
          <p:nvPr/>
        </p:nvSpPr>
        <p:spPr>
          <a:xfrm>
            <a:off x="5771670" y="1402117"/>
            <a:ext cx="3321530" cy="225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30188" indent="-230188">
              <a:buSzPct val="100000"/>
              <a:buFont typeface="Arial"/>
              <a:buChar char="•"/>
              <a:defRPr sz="2800">
                <a:solidFill>
                  <a:srgbClr val="BFBFBF"/>
                </a:solidFill>
                <a:latin typeface="+mn-lt"/>
                <a:ea typeface="+mn-ea"/>
                <a:cs typeface="+mn-cs"/>
                <a:sym typeface="Helvetica"/>
              </a:defRPr>
            </a:pPr>
            <a:r>
              <a:t>16 March Mw 6.7</a:t>
            </a:r>
          </a:p>
          <a:p>
            <a:pPr marL="230188" indent="-230188">
              <a:buSzPct val="100000"/>
              <a:buFont typeface="Arial"/>
              <a:buChar char="•"/>
              <a:defRPr sz="2800">
                <a:solidFill>
                  <a:srgbClr val="BFBFBF"/>
                </a:solidFill>
                <a:latin typeface="+mn-lt"/>
                <a:ea typeface="+mn-ea"/>
                <a:cs typeface="+mn-cs"/>
                <a:sym typeface="Helvetica"/>
              </a:defRPr>
            </a:pPr>
            <a:r>
              <a:t>17 March Mw 6.4</a:t>
            </a:r>
          </a:p>
          <a:p>
            <a:pPr marL="230188" indent="-230188">
              <a:buSzPct val="100000"/>
              <a:buFont typeface="Arial"/>
              <a:buChar char="•"/>
              <a:defRPr sz="2800">
                <a:solidFill>
                  <a:srgbClr val="BFBFBF"/>
                </a:solidFill>
                <a:latin typeface="+mn-lt"/>
                <a:ea typeface="+mn-ea"/>
                <a:cs typeface="+mn-cs"/>
                <a:sym typeface="Helvetica"/>
              </a:defRPr>
            </a:pPr>
            <a:r>
              <a:t>22 March Mw 6.2</a:t>
            </a:r>
          </a:p>
          <a:p>
            <a:pPr marL="230188" indent="-230188">
              <a:buSzPct val="100000"/>
              <a:buFont typeface="Arial"/>
              <a:buChar char="•"/>
              <a:defRPr sz="2800">
                <a:solidFill>
                  <a:srgbClr val="BFBFBF"/>
                </a:solidFill>
                <a:latin typeface="+mn-lt"/>
                <a:ea typeface="+mn-ea"/>
                <a:cs typeface="+mn-cs"/>
                <a:sym typeface="Helvetica"/>
              </a:defRPr>
            </a:pPr>
            <a:r>
              <a:t>23 March Mw 6.3</a:t>
            </a:r>
          </a:p>
          <a:p>
            <a:pPr marL="230188" indent="-230188">
              <a:buSzPct val="100000"/>
              <a:buFont typeface="Arial"/>
              <a:buChar char="•"/>
              <a:defRPr sz="2800">
                <a:latin typeface="+mn-lt"/>
                <a:ea typeface="+mn-ea"/>
                <a:cs typeface="+mn-cs"/>
                <a:sym typeface="Helvetica"/>
              </a:defRPr>
            </a:pPr>
            <a:r>
              <a:t>1 April Mw 8.2</a:t>
            </a:r>
          </a:p>
        </p:txBody>
      </p:sp>
      <p:sp>
        <p:nvSpPr>
          <p:cNvPr id="172" name="Shape 172"/>
          <p:cNvSpPr/>
          <p:nvPr/>
        </p:nvSpPr>
        <p:spPr>
          <a:xfrm>
            <a:off x="2505832" y="2177403"/>
            <a:ext cx="1898822" cy="380366"/>
          </a:xfrm>
          <a:prstGeom prst="rect">
            <a:avLst/>
          </a:prstGeom>
          <a:solidFill>
            <a:srgbClr val="FFFFFF"/>
          </a:solidFill>
          <a:ln>
            <a:solidFill>
              <a:srgbClr val="000000"/>
            </a:solidFill>
          </a:ln>
          <a:extLst>
            <a:ext uri="{C572A759-6A51-4108-AA02-DFA0A04FC94B}">
              <ma14:wrappingTextBoxFlag xmlns:ma14="http://schemas.microsoft.com/office/mac/drawingml/2011/main" val="1"/>
            </a:ext>
          </a:extLst>
        </p:spPr>
        <p:txBody>
          <a:bodyPr wrap="none" lIns="45719" rIns="45719">
            <a:spAutoFit/>
          </a:bodyPr>
          <a:lstStyle>
            <a:lvl1pPr algn="ctr">
              <a:defRPr>
                <a:solidFill>
                  <a:srgbClr val="E46C0A"/>
                </a:solidFill>
                <a:latin typeface="+mn-lt"/>
                <a:ea typeface="+mn-ea"/>
                <a:cs typeface="+mn-cs"/>
                <a:sym typeface="Helvetica"/>
              </a:defRPr>
            </a:lvl1pPr>
          </a:lstStyle>
          <a:p>
            <a:pPr/>
            <a:r>
              <a:t>Area of &gt; 1 m slip</a:t>
            </a:r>
          </a:p>
        </p:txBody>
      </p:sp>
      <p:sp>
        <p:nvSpPr>
          <p:cNvPr id="173" name="Shape 173"/>
          <p:cNvSpPr/>
          <p:nvPr/>
        </p:nvSpPr>
        <p:spPr>
          <a:xfrm>
            <a:off x="5964921" y="6211668"/>
            <a:ext cx="3179079"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a:defRPr i="1">
                <a:latin typeface="+mn-lt"/>
                <a:ea typeface="+mn-ea"/>
                <a:cs typeface="+mn-cs"/>
                <a:sym typeface="Helvetica"/>
              </a:defRPr>
            </a:pPr>
            <a:r>
              <a:t>Locations, source parameters</a:t>
            </a:r>
          </a:p>
          <a:p>
            <a:pPr algn="r">
              <a:defRPr i="1">
                <a:latin typeface="+mn-lt"/>
                <a:ea typeface="+mn-ea"/>
                <a:cs typeface="+mn-cs"/>
                <a:sym typeface="Helvetica"/>
              </a:defRPr>
            </a:pPr>
            <a:r>
              <a:t>Hayes et al. (2014)</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