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2"/>
  </p:notesMasterIdLst>
  <p:sldIdLst>
    <p:sldId id="256" r:id="rId2"/>
    <p:sldId id="267" r:id="rId3"/>
    <p:sldId id="260" r:id="rId4"/>
    <p:sldId id="261" r:id="rId5"/>
    <p:sldId id="262" r:id="rId6"/>
    <p:sldId id="263" r:id="rId7"/>
    <p:sldId id="264" r:id="rId8"/>
    <p:sldId id="268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2"/>
    <p:restoredTop sz="94659"/>
  </p:normalViewPr>
  <p:slideViewPr>
    <p:cSldViewPr snapToGrid="0" snapToObjects="1">
      <p:cViewPr varScale="1">
        <p:scale>
          <a:sx n="112" d="100"/>
          <a:sy n="112" d="100"/>
        </p:scale>
        <p:origin x="38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ADBA69-224B-5D43-A91B-E7E9A443F1B8}" type="datetimeFigureOut">
              <a:rPr lang="en-US" smtClean="0"/>
              <a:t>1/7/18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528EE0-8C0D-5D4A-B2BE-20998417F8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1105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01F12-672B-A24A-AB2A-CE08ABA54F26}" type="datetimeFigureOut">
              <a:rPr lang="en-US" smtClean="0"/>
              <a:t>1/7/18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B107C-5689-E54A-92AD-467A4AB29E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01F12-672B-A24A-AB2A-CE08ABA54F26}" type="datetimeFigureOut">
              <a:rPr lang="en-US" smtClean="0"/>
              <a:t>1/7/18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B107C-5689-E54A-92AD-467A4AB29E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01F12-672B-A24A-AB2A-CE08ABA54F26}" type="datetimeFigureOut">
              <a:rPr lang="en-US" smtClean="0"/>
              <a:t>1/7/18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B107C-5689-E54A-92AD-467A4AB29E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ctr"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01F12-672B-A24A-AB2A-CE08ABA54F26}" type="datetimeFigureOut">
              <a:rPr lang="en-US" smtClean="0"/>
              <a:t>1/7/18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B107C-5689-E54A-92AD-467A4AB29E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01F12-672B-A24A-AB2A-CE08ABA54F26}" type="datetimeFigureOut">
              <a:rPr lang="en-US" smtClean="0"/>
              <a:t>1/7/18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B107C-5689-E54A-92AD-467A4AB29E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01F12-672B-A24A-AB2A-CE08ABA54F26}" type="datetimeFigureOut">
              <a:rPr lang="en-US" smtClean="0"/>
              <a:t>1/7/18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B107C-5689-E54A-92AD-467A4AB29E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01F12-672B-A24A-AB2A-CE08ABA54F26}" type="datetimeFigureOut">
              <a:rPr lang="en-US" smtClean="0"/>
              <a:t>1/7/18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B107C-5689-E54A-92AD-467A4AB29E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01F12-672B-A24A-AB2A-CE08ABA54F26}" type="datetimeFigureOut">
              <a:rPr lang="en-US" smtClean="0"/>
              <a:t>1/7/18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B107C-5689-E54A-92AD-467A4AB29E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01F12-672B-A24A-AB2A-CE08ABA54F26}" type="datetimeFigureOut">
              <a:rPr lang="en-US" smtClean="0"/>
              <a:t>1/7/18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B107C-5689-E54A-92AD-467A4AB29E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01F12-672B-A24A-AB2A-CE08ABA54F26}" type="datetimeFigureOut">
              <a:rPr lang="en-US" smtClean="0"/>
              <a:t>1/7/18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B107C-5689-E54A-92AD-467A4AB29E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01F12-672B-A24A-AB2A-CE08ABA54F26}" type="datetimeFigureOut">
              <a:rPr lang="en-US" smtClean="0"/>
              <a:t>1/7/18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B107C-5689-E54A-92AD-467A4AB29E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E01F12-672B-A24A-AB2A-CE08ABA54F26}" type="datetimeFigureOut">
              <a:rPr lang="en-US" smtClean="0"/>
              <a:t>1/7/18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5B107C-5689-E54A-92AD-467A4AB29E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99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Installing LAPACK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Matt Herman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7531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4600" y="0"/>
            <a:ext cx="6636007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731770" y="2866519"/>
            <a:ext cx="3314700" cy="120032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>
                <a:solidFill>
                  <a:srgbClr val="FF0000"/>
                </a:solidFill>
                <a:latin typeface="Helvetica" charset="0"/>
                <a:ea typeface="Helvetica" charset="0"/>
                <a:cs typeface="Helvetica" charset="0"/>
              </a:rPr>
              <a:t>Congratulations!</a:t>
            </a:r>
          </a:p>
          <a:p>
            <a:pPr algn="ctr"/>
            <a:endParaRPr lang="en-US" i="1" dirty="0" smtClean="0">
              <a:solidFill>
                <a:srgbClr val="FF0000"/>
              </a:solidFill>
              <a:latin typeface="Helvetica" charset="0"/>
              <a:ea typeface="Helvetica" charset="0"/>
              <a:cs typeface="Helvetica" charset="0"/>
            </a:endParaRPr>
          </a:p>
          <a:p>
            <a:pPr algn="ctr"/>
            <a:r>
              <a:rPr lang="en-US" i="1" dirty="0" smtClean="0">
                <a:solidFill>
                  <a:srgbClr val="FF0000"/>
                </a:solidFill>
                <a:latin typeface="Helvetica" charset="0"/>
                <a:ea typeface="Helvetica" charset="0"/>
                <a:cs typeface="Helvetica" charset="0"/>
              </a:rPr>
              <a:t>You have compiled the LAPACK libraries.</a:t>
            </a:r>
          </a:p>
        </p:txBody>
      </p:sp>
    </p:spTree>
    <p:extLst>
      <p:ext uri="{BB962C8B-B14F-4D97-AF65-F5344CB8AC3E}">
        <p14:creationId xmlns:p14="http://schemas.microsoft.com/office/powerpoint/2010/main" val="6358267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LAPACK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L</a:t>
            </a:r>
            <a:r>
              <a:rPr lang="en-US" dirty="0" smtClean="0"/>
              <a:t>inear </a:t>
            </a:r>
            <a:r>
              <a:rPr lang="en-US" u="sng" dirty="0" smtClean="0"/>
              <a:t>A</a:t>
            </a:r>
            <a:r>
              <a:rPr lang="en-US" dirty="0" smtClean="0"/>
              <a:t>lgebra </a:t>
            </a:r>
            <a:r>
              <a:rPr lang="en-US" u="sng" dirty="0" smtClean="0"/>
              <a:t>Pack</a:t>
            </a:r>
            <a:r>
              <a:rPr lang="en-US" dirty="0" smtClean="0"/>
              <a:t>age</a:t>
            </a:r>
          </a:p>
          <a:p>
            <a:r>
              <a:rPr lang="en-US" dirty="0" smtClean="0"/>
              <a:t>Contains lots of optimized matrix algebra subroutines.</a:t>
            </a:r>
          </a:p>
          <a:p>
            <a:r>
              <a:rPr lang="en-US" dirty="0" smtClean="0"/>
              <a:t>Useful for small-</a:t>
            </a:r>
            <a:r>
              <a:rPr lang="en-US" dirty="0" err="1" smtClean="0"/>
              <a:t>ish</a:t>
            </a:r>
            <a:r>
              <a:rPr lang="en-US" dirty="0" smtClean="0"/>
              <a:t> matrix computations, not for bigger problems.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78885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" y="0"/>
            <a:ext cx="8289636" cy="6858000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1268730" y="2205990"/>
            <a:ext cx="1394460" cy="422910"/>
          </a:xfrm>
          <a:prstGeom prst="ellipse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21018" y="1767185"/>
            <a:ext cx="32575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err="1" smtClean="0">
                <a:latin typeface="Helvetica" charset="0"/>
                <a:ea typeface="Helvetica" charset="0"/>
                <a:cs typeface="Helvetica" charset="0"/>
              </a:rPr>
              <a:t>www.netlib.org</a:t>
            </a:r>
            <a:r>
              <a:rPr lang="en-US" sz="2400" i="1" dirty="0" smtClean="0">
                <a:latin typeface="Helvetica" charset="0"/>
                <a:ea typeface="Helvetica" charset="0"/>
                <a:cs typeface="Helvetica" charset="0"/>
              </a:rPr>
              <a:t>/</a:t>
            </a:r>
            <a:r>
              <a:rPr lang="en-US" sz="2400" i="1" dirty="0" err="1" smtClean="0">
                <a:latin typeface="Helvetica" charset="0"/>
                <a:ea typeface="Helvetica" charset="0"/>
                <a:cs typeface="Helvetica" charset="0"/>
              </a:rPr>
              <a:t>lapack</a:t>
            </a:r>
            <a:endParaRPr lang="en-US" sz="2400" i="1" dirty="0">
              <a:latin typeface="Helvetica" charset="0"/>
              <a:ea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45769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" y="0"/>
            <a:ext cx="8289636" cy="6858000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>
            <a:off x="2103120" y="1131570"/>
            <a:ext cx="1108710" cy="422910"/>
          </a:xfrm>
          <a:prstGeom prst="ellipse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686300" y="1428750"/>
            <a:ext cx="3166110" cy="646331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rgbClr val="FF0000"/>
                </a:solidFill>
                <a:latin typeface="Helvetica" charset="0"/>
                <a:ea typeface="Helvetica" charset="0"/>
                <a:cs typeface="Helvetica" charset="0"/>
              </a:rPr>
              <a:t>Download the tarred, zipped </a:t>
            </a:r>
            <a:r>
              <a:rPr lang="en-US" i="1" smtClean="0">
                <a:solidFill>
                  <a:srgbClr val="FF0000"/>
                </a:solidFill>
                <a:latin typeface="Helvetica" charset="0"/>
                <a:ea typeface="Helvetica" charset="0"/>
                <a:cs typeface="Helvetica" charset="0"/>
              </a:rPr>
              <a:t>LAPACK source code.</a:t>
            </a:r>
            <a:endParaRPr lang="en-US" i="1" dirty="0" smtClean="0">
              <a:solidFill>
                <a:srgbClr val="FF0000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9975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4600" y="0"/>
            <a:ext cx="6636007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972050" y="1657350"/>
            <a:ext cx="3257550" cy="3139321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rgbClr val="FF0000"/>
                </a:solidFill>
                <a:latin typeface="Helvetica" charset="0"/>
                <a:ea typeface="Helvetica" charset="0"/>
                <a:cs typeface="Helvetica" charset="0"/>
              </a:rPr>
              <a:t>In a terminal, navigate to the location where you saved the LAPACK </a:t>
            </a:r>
            <a:r>
              <a:rPr lang="en-US" i="1" dirty="0" err="1" smtClean="0">
                <a:solidFill>
                  <a:srgbClr val="FF0000"/>
                </a:solidFill>
                <a:latin typeface="Helvetica" charset="0"/>
                <a:ea typeface="Helvetica" charset="0"/>
                <a:cs typeface="Helvetica" charset="0"/>
              </a:rPr>
              <a:t>tarball</a:t>
            </a:r>
            <a:r>
              <a:rPr lang="en-US" i="1" dirty="0" smtClean="0">
                <a:solidFill>
                  <a:srgbClr val="FF0000"/>
                </a:solidFill>
                <a:latin typeface="Helvetica" charset="0"/>
                <a:ea typeface="Helvetica" charset="0"/>
                <a:cs typeface="Helvetica" charset="0"/>
              </a:rPr>
              <a:t> and type:</a:t>
            </a:r>
          </a:p>
          <a:p>
            <a:endParaRPr lang="en-US" i="1" dirty="0">
              <a:solidFill>
                <a:srgbClr val="FF0000"/>
              </a:solidFill>
              <a:latin typeface="Helvetica" charset="0"/>
              <a:ea typeface="Helvetica" charset="0"/>
              <a:cs typeface="Helvetica" charset="0"/>
            </a:endParaRPr>
          </a:p>
          <a:p>
            <a:r>
              <a:rPr lang="en-US" i="1" dirty="0" smtClean="0">
                <a:solidFill>
                  <a:srgbClr val="FF0000"/>
                </a:solidFill>
                <a:latin typeface="Helvetica" charset="0"/>
                <a:ea typeface="Helvetica" charset="0"/>
                <a:cs typeface="Helvetica" charset="0"/>
              </a:rPr>
              <a:t>tar </a:t>
            </a:r>
            <a:r>
              <a:rPr lang="mr-IN" i="1" dirty="0" smtClean="0">
                <a:solidFill>
                  <a:srgbClr val="FF0000"/>
                </a:solidFill>
                <a:latin typeface="Helvetica" charset="0"/>
                <a:ea typeface="Helvetica" charset="0"/>
                <a:cs typeface="Helvetica" charset="0"/>
              </a:rPr>
              <a:t>-</a:t>
            </a:r>
            <a:r>
              <a:rPr lang="en-US" i="1" dirty="0" err="1" smtClean="0">
                <a:solidFill>
                  <a:srgbClr val="FF0000"/>
                </a:solidFill>
                <a:latin typeface="Helvetica" charset="0"/>
                <a:ea typeface="Helvetica" charset="0"/>
                <a:cs typeface="Helvetica" charset="0"/>
              </a:rPr>
              <a:t>xzvf</a:t>
            </a:r>
            <a:r>
              <a:rPr lang="en-US" i="1" dirty="0" smtClean="0">
                <a:solidFill>
                  <a:srgbClr val="FF0000"/>
                </a:solidFill>
                <a:latin typeface="Helvetica" charset="0"/>
                <a:ea typeface="Helvetica" charset="0"/>
                <a:cs typeface="Helvetica" charset="0"/>
              </a:rPr>
              <a:t> lapack-3.7.0.tgz</a:t>
            </a:r>
          </a:p>
          <a:p>
            <a:endParaRPr lang="en-US" i="1" dirty="0">
              <a:solidFill>
                <a:srgbClr val="FF0000"/>
              </a:solidFill>
              <a:latin typeface="Helvetica" charset="0"/>
              <a:ea typeface="Helvetica" charset="0"/>
              <a:cs typeface="Helvetica" charset="0"/>
            </a:endParaRPr>
          </a:p>
          <a:p>
            <a:r>
              <a:rPr lang="en-US" i="1" dirty="0" smtClean="0">
                <a:solidFill>
                  <a:srgbClr val="FF0000"/>
                </a:solidFill>
                <a:latin typeface="Helvetica" charset="0"/>
                <a:ea typeface="Helvetica" charset="0"/>
                <a:cs typeface="Helvetica" charset="0"/>
              </a:rPr>
              <a:t>to unzip the </a:t>
            </a:r>
            <a:r>
              <a:rPr lang="en-US" i="1" dirty="0" err="1" smtClean="0">
                <a:solidFill>
                  <a:srgbClr val="FF0000"/>
                </a:solidFill>
                <a:latin typeface="Helvetica" charset="0"/>
                <a:ea typeface="Helvetica" charset="0"/>
                <a:cs typeface="Helvetica" charset="0"/>
              </a:rPr>
              <a:t>tarball</a:t>
            </a:r>
            <a:r>
              <a:rPr lang="en-US" i="1" dirty="0" smtClean="0">
                <a:solidFill>
                  <a:srgbClr val="FF0000"/>
                </a:solidFill>
                <a:latin typeface="Helvetica" charset="0"/>
                <a:ea typeface="Helvetica" charset="0"/>
                <a:cs typeface="Helvetica" charset="0"/>
              </a:rPr>
              <a:t> and extract the archive. If the name of your file is different, that is okay. Use the name of your downloaded file.</a:t>
            </a:r>
            <a:endParaRPr lang="en-US" i="1" dirty="0">
              <a:solidFill>
                <a:srgbClr val="FF0000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75560" y="5078730"/>
            <a:ext cx="3257550" cy="92333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rgbClr val="FF0000"/>
                </a:solidFill>
                <a:latin typeface="Helvetica" charset="0"/>
                <a:ea typeface="Helvetica" charset="0"/>
                <a:cs typeface="Helvetica" charset="0"/>
              </a:rPr>
              <a:t>NOTE: LAPACK 3.7.1 is distributed with </a:t>
            </a:r>
            <a:r>
              <a:rPr lang="en-US" i="1" dirty="0" err="1" smtClean="0">
                <a:solidFill>
                  <a:srgbClr val="FF0000"/>
                </a:solidFill>
                <a:latin typeface="Helvetica" charset="0"/>
                <a:ea typeface="Helvetica" charset="0"/>
                <a:cs typeface="Helvetica" charset="0"/>
              </a:rPr>
              <a:t>Hdef</a:t>
            </a:r>
            <a:r>
              <a:rPr lang="en-US" i="1" dirty="0" smtClean="0">
                <a:solidFill>
                  <a:srgbClr val="FF0000"/>
                </a:solidFill>
                <a:latin typeface="Helvetica" charset="0"/>
                <a:ea typeface="Helvetica" charset="0"/>
                <a:cs typeface="Helvetica" charset="0"/>
              </a:rPr>
              <a:t>. It is in the </a:t>
            </a:r>
            <a:r>
              <a:rPr lang="en-US" i="1" dirty="0" err="1" smtClean="0">
                <a:solidFill>
                  <a:srgbClr val="FF0000"/>
                </a:solidFill>
                <a:latin typeface="Helvetica" charset="0"/>
                <a:ea typeface="Helvetica" charset="0"/>
                <a:cs typeface="Helvetica" charset="0"/>
              </a:rPr>
              <a:t>ext</a:t>
            </a:r>
            <a:r>
              <a:rPr lang="en-US" i="1" dirty="0" smtClean="0">
                <a:solidFill>
                  <a:srgbClr val="FF0000"/>
                </a:solidFill>
                <a:latin typeface="Helvetica" charset="0"/>
                <a:ea typeface="Helvetica" charset="0"/>
                <a:cs typeface="Helvetica" charset="0"/>
              </a:rPr>
              <a:t>/ directory.</a:t>
            </a:r>
            <a:endParaRPr lang="en-US" i="1" dirty="0">
              <a:solidFill>
                <a:srgbClr val="FF0000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79095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4600" y="0"/>
            <a:ext cx="6636007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91540" y="3049399"/>
            <a:ext cx="3314700" cy="341632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rgbClr val="FF0000"/>
                </a:solidFill>
                <a:latin typeface="Helvetica" charset="0"/>
                <a:ea typeface="Helvetica" charset="0"/>
                <a:cs typeface="Helvetica" charset="0"/>
              </a:rPr>
              <a:t>LAPACK compilation requires an include file called </a:t>
            </a:r>
            <a:r>
              <a:rPr lang="en-US" i="1" dirty="0" err="1" smtClean="0">
                <a:solidFill>
                  <a:srgbClr val="FF0000"/>
                </a:solidFill>
                <a:latin typeface="Helvetica" charset="0"/>
                <a:ea typeface="Helvetica" charset="0"/>
                <a:cs typeface="Helvetica" charset="0"/>
              </a:rPr>
              <a:t>make.inc</a:t>
            </a:r>
            <a:r>
              <a:rPr lang="en-US" i="1" dirty="0" smtClean="0">
                <a:solidFill>
                  <a:srgbClr val="FF0000"/>
                </a:solidFill>
                <a:latin typeface="Helvetica" charset="0"/>
                <a:ea typeface="Helvetica" charset="0"/>
                <a:cs typeface="Helvetica" charset="0"/>
              </a:rPr>
              <a:t>. An example of this file is distributed with the source code (</a:t>
            </a:r>
            <a:r>
              <a:rPr lang="en-US" i="1" dirty="0" err="1" smtClean="0">
                <a:solidFill>
                  <a:srgbClr val="FF0000"/>
                </a:solidFill>
                <a:latin typeface="Helvetica" charset="0"/>
                <a:ea typeface="Helvetica" charset="0"/>
                <a:cs typeface="Helvetica" charset="0"/>
              </a:rPr>
              <a:t>make.inc.example</a:t>
            </a:r>
            <a:r>
              <a:rPr lang="en-US" i="1" dirty="0" smtClean="0">
                <a:solidFill>
                  <a:srgbClr val="FF0000"/>
                </a:solidFill>
                <a:latin typeface="Helvetica" charset="0"/>
                <a:ea typeface="Helvetica" charset="0"/>
                <a:cs typeface="Helvetica" charset="0"/>
              </a:rPr>
              <a:t>). </a:t>
            </a:r>
            <a:r>
              <a:rPr lang="en-US" i="1" dirty="0">
                <a:solidFill>
                  <a:srgbClr val="FF0000"/>
                </a:solidFill>
                <a:latin typeface="Helvetica" charset="0"/>
                <a:ea typeface="Helvetica" charset="0"/>
                <a:cs typeface="Helvetica" charset="0"/>
              </a:rPr>
              <a:t>T</a:t>
            </a:r>
            <a:r>
              <a:rPr lang="en-US" i="1" dirty="0" smtClean="0">
                <a:solidFill>
                  <a:srgbClr val="FF0000"/>
                </a:solidFill>
                <a:latin typeface="Helvetica" charset="0"/>
                <a:ea typeface="Helvetica" charset="0"/>
                <a:cs typeface="Helvetica" charset="0"/>
              </a:rPr>
              <a:t>his include file usually works fine for me, since I use </a:t>
            </a:r>
            <a:r>
              <a:rPr lang="en-US" i="1" dirty="0" err="1" smtClean="0">
                <a:solidFill>
                  <a:srgbClr val="FF0000"/>
                </a:solidFill>
                <a:latin typeface="Helvetica" charset="0"/>
                <a:ea typeface="Helvetica" charset="0"/>
                <a:cs typeface="Helvetica" charset="0"/>
              </a:rPr>
              <a:t>GFortran</a:t>
            </a:r>
            <a:r>
              <a:rPr lang="en-US" i="1" dirty="0" smtClean="0">
                <a:solidFill>
                  <a:srgbClr val="FF0000"/>
                </a:solidFill>
                <a:latin typeface="Helvetica" charset="0"/>
                <a:ea typeface="Helvetica" charset="0"/>
                <a:cs typeface="Helvetica" charset="0"/>
              </a:rPr>
              <a:t>.</a:t>
            </a:r>
          </a:p>
          <a:p>
            <a:endParaRPr lang="en-US" i="1" dirty="0">
              <a:solidFill>
                <a:srgbClr val="FF0000"/>
              </a:solidFill>
              <a:latin typeface="Helvetica" charset="0"/>
              <a:ea typeface="Helvetica" charset="0"/>
              <a:cs typeface="Helvetica" charset="0"/>
            </a:endParaRPr>
          </a:p>
          <a:p>
            <a:r>
              <a:rPr lang="en-US" i="1" dirty="0" smtClean="0">
                <a:solidFill>
                  <a:srgbClr val="FF0000"/>
                </a:solidFill>
                <a:latin typeface="Helvetica" charset="0"/>
                <a:ea typeface="Helvetica" charset="0"/>
                <a:cs typeface="Helvetica" charset="0"/>
              </a:rPr>
              <a:t>Copy the example include file with the command:</a:t>
            </a:r>
          </a:p>
          <a:p>
            <a:endParaRPr lang="en-US" i="1" dirty="0">
              <a:solidFill>
                <a:srgbClr val="FF0000"/>
              </a:solidFill>
              <a:latin typeface="Helvetica" charset="0"/>
              <a:ea typeface="Helvetica" charset="0"/>
              <a:cs typeface="Helvetica" charset="0"/>
            </a:endParaRPr>
          </a:p>
          <a:p>
            <a:r>
              <a:rPr lang="en-US" i="1" dirty="0" err="1" smtClean="0">
                <a:solidFill>
                  <a:srgbClr val="FF0000"/>
                </a:solidFill>
                <a:latin typeface="Helvetica" charset="0"/>
                <a:ea typeface="Helvetica" charset="0"/>
                <a:cs typeface="Helvetica" charset="0"/>
              </a:rPr>
              <a:t>cp</a:t>
            </a:r>
            <a:r>
              <a:rPr lang="en-US" i="1" dirty="0" smtClean="0">
                <a:solidFill>
                  <a:srgbClr val="FF0000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  <a:latin typeface="Helvetica" charset="0"/>
                <a:ea typeface="Helvetica" charset="0"/>
                <a:cs typeface="Helvetica" charset="0"/>
              </a:rPr>
              <a:t>make.inc.example</a:t>
            </a:r>
            <a:r>
              <a:rPr lang="en-US" i="1" dirty="0" smtClean="0">
                <a:solidFill>
                  <a:srgbClr val="FF0000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  <a:latin typeface="Helvetica" charset="0"/>
                <a:ea typeface="Helvetica" charset="0"/>
                <a:cs typeface="Helvetica" charset="0"/>
              </a:rPr>
              <a:t>make.inc</a:t>
            </a:r>
            <a:endParaRPr lang="en-US" i="1" dirty="0">
              <a:solidFill>
                <a:srgbClr val="FF0000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63605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4600" y="0"/>
            <a:ext cx="6636007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983480" y="2946529"/>
            <a:ext cx="3314700" cy="20313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rgbClr val="FF0000"/>
                </a:solidFill>
                <a:latin typeface="Helvetica" charset="0"/>
                <a:ea typeface="Helvetica" charset="0"/>
                <a:cs typeface="Helvetica" charset="0"/>
              </a:rPr>
              <a:t>One more (annoying) little thing: the default </a:t>
            </a:r>
            <a:r>
              <a:rPr lang="en-US" i="1" dirty="0" err="1" smtClean="0">
                <a:solidFill>
                  <a:srgbClr val="FF0000"/>
                </a:solidFill>
                <a:latin typeface="Helvetica" charset="0"/>
                <a:ea typeface="Helvetica" charset="0"/>
                <a:cs typeface="Helvetica" charset="0"/>
              </a:rPr>
              <a:t>Makefile</a:t>
            </a:r>
            <a:r>
              <a:rPr lang="en-US" i="1" dirty="0" smtClean="0">
                <a:solidFill>
                  <a:srgbClr val="FF0000"/>
                </a:solidFill>
                <a:latin typeface="Helvetica" charset="0"/>
                <a:ea typeface="Helvetica" charset="0"/>
                <a:cs typeface="Helvetica" charset="0"/>
              </a:rPr>
              <a:t> does not compile the BLAS (Basic Linear Algebra Subroutines – the precursor to LAPACK) library. To compile BLAS, edit the </a:t>
            </a:r>
            <a:r>
              <a:rPr lang="en-US" i="1" dirty="0" err="1" smtClean="0">
                <a:solidFill>
                  <a:srgbClr val="FF0000"/>
                </a:solidFill>
                <a:latin typeface="Helvetica" charset="0"/>
                <a:ea typeface="Helvetica" charset="0"/>
                <a:cs typeface="Helvetica" charset="0"/>
              </a:rPr>
              <a:t>Makefile</a:t>
            </a:r>
            <a:r>
              <a:rPr lang="en-US" i="1" dirty="0">
                <a:solidFill>
                  <a:srgbClr val="FF0000"/>
                </a:solidFill>
                <a:latin typeface="Helvetica" charset="0"/>
                <a:ea typeface="Helvetica" charset="0"/>
                <a:cs typeface="Helvetica" charset="0"/>
              </a:rPr>
              <a:t>.</a:t>
            </a:r>
            <a:endParaRPr lang="en-US" i="1" dirty="0" smtClean="0">
              <a:solidFill>
                <a:srgbClr val="FF0000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4080510" y="1840230"/>
            <a:ext cx="1189759" cy="1"/>
          </a:xfrm>
          <a:prstGeom prst="straightConnector1">
            <a:avLst/>
          </a:prstGeom>
          <a:ln w="635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39917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4600" y="0"/>
            <a:ext cx="6636007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983480" y="2946529"/>
            <a:ext cx="3314700" cy="120032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rgbClr val="FF0000"/>
                </a:solidFill>
                <a:latin typeface="Helvetica" charset="0"/>
                <a:ea typeface="Helvetica" charset="0"/>
                <a:cs typeface="Helvetica" charset="0"/>
              </a:rPr>
              <a:t>Move the “#” to be in front of the line that reads:</a:t>
            </a:r>
          </a:p>
          <a:p>
            <a:endParaRPr lang="en-US" i="1" dirty="0">
              <a:solidFill>
                <a:srgbClr val="FF0000"/>
              </a:solidFill>
              <a:latin typeface="Helvetica" charset="0"/>
              <a:ea typeface="Helvetica" charset="0"/>
              <a:cs typeface="Helvetica" charset="0"/>
            </a:endParaRPr>
          </a:p>
          <a:p>
            <a:r>
              <a:rPr lang="en-US" i="1" dirty="0" smtClean="0">
                <a:solidFill>
                  <a:srgbClr val="FF0000"/>
                </a:solidFill>
                <a:latin typeface="Helvetica" charset="0"/>
                <a:ea typeface="Helvetica" charset="0"/>
                <a:cs typeface="Helvetica" charset="0"/>
              </a:rPr>
              <a:t>lib: </a:t>
            </a:r>
            <a:r>
              <a:rPr lang="en-US" i="1" dirty="0" err="1" smtClean="0">
                <a:solidFill>
                  <a:srgbClr val="FF0000"/>
                </a:solidFill>
                <a:latin typeface="Helvetica" charset="0"/>
                <a:ea typeface="Helvetica" charset="0"/>
                <a:cs typeface="Helvetica" charset="0"/>
              </a:rPr>
              <a:t>lapacklib</a:t>
            </a:r>
            <a:r>
              <a:rPr lang="en-US" i="1" dirty="0" smtClean="0">
                <a:solidFill>
                  <a:srgbClr val="FF0000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  <a:latin typeface="Helvetica" charset="0"/>
                <a:ea typeface="Helvetica" charset="0"/>
                <a:cs typeface="Helvetica" charset="0"/>
              </a:rPr>
              <a:t>tmglib</a:t>
            </a:r>
            <a:endParaRPr lang="en-US" i="1" dirty="0" smtClean="0">
              <a:solidFill>
                <a:srgbClr val="FF0000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4080510" y="1840230"/>
            <a:ext cx="1189759" cy="1"/>
          </a:xfrm>
          <a:prstGeom prst="straightConnector1">
            <a:avLst/>
          </a:prstGeom>
          <a:ln w="635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82966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31770" y="2866519"/>
            <a:ext cx="3314700" cy="646331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>
                <a:solidFill>
                  <a:srgbClr val="FF0000"/>
                </a:solidFill>
                <a:latin typeface="Helvetica" charset="0"/>
                <a:ea typeface="Helvetica" charset="0"/>
                <a:cs typeface="Helvetica" charset="0"/>
              </a:rPr>
              <a:t>Type “make,” hit the return key, and wait</a:t>
            </a:r>
            <a:r>
              <a:rPr lang="mr-IN" i="1" dirty="0" smtClean="0">
                <a:solidFill>
                  <a:srgbClr val="FF0000"/>
                </a:solidFill>
                <a:latin typeface="Helvetica" charset="0"/>
                <a:ea typeface="Helvetica" charset="0"/>
                <a:cs typeface="Helvetica" charset="0"/>
              </a:rPr>
              <a:t>…</a:t>
            </a:r>
            <a:r>
              <a:rPr lang="en-US" i="1" dirty="0" smtClean="0">
                <a:solidFill>
                  <a:srgbClr val="FF0000"/>
                </a:solidFill>
                <a:latin typeface="Helvetica" charset="0"/>
                <a:ea typeface="Helvetica" charset="0"/>
                <a:cs typeface="Helvetica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29009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148</TotalTime>
  <Words>230</Words>
  <Application>Microsoft Macintosh PowerPoint</Application>
  <PresentationFormat>On-screen Show (4:3)</PresentationFormat>
  <Paragraphs>27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Calibri</vt:lpstr>
      <vt:lpstr>Helvetica</vt:lpstr>
      <vt:lpstr>Arial</vt:lpstr>
      <vt:lpstr>Office Theme</vt:lpstr>
      <vt:lpstr>Installing LAPACK</vt:lpstr>
      <vt:lpstr>LAPACK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Matthew Herman</cp:lastModifiedBy>
  <cp:revision>81</cp:revision>
  <dcterms:created xsi:type="dcterms:W3CDTF">2017-05-01T19:33:27Z</dcterms:created>
  <dcterms:modified xsi:type="dcterms:W3CDTF">2018-01-07T18:35:10Z</dcterms:modified>
</cp:coreProperties>
</file>